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57"/>
  </p:notesMasterIdLst>
  <p:sldIdLst>
    <p:sldId id="257" r:id="rId2"/>
    <p:sldId id="267" r:id="rId3"/>
    <p:sldId id="319" r:id="rId4"/>
    <p:sldId id="320" r:id="rId5"/>
    <p:sldId id="321" r:id="rId6"/>
    <p:sldId id="281" r:id="rId7"/>
    <p:sldId id="269" r:id="rId8"/>
    <p:sldId id="282" r:id="rId9"/>
    <p:sldId id="283" r:id="rId10"/>
    <p:sldId id="284" r:id="rId11"/>
    <p:sldId id="285" r:id="rId12"/>
    <p:sldId id="286" r:id="rId13"/>
    <p:sldId id="270" r:id="rId14"/>
    <p:sldId id="287" r:id="rId15"/>
    <p:sldId id="288" r:id="rId16"/>
    <p:sldId id="277" r:id="rId17"/>
    <p:sldId id="290" r:id="rId18"/>
    <p:sldId id="291" r:id="rId19"/>
    <p:sldId id="292" r:id="rId20"/>
    <p:sldId id="338" r:id="rId21"/>
    <p:sldId id="341" r:id="rId22"/>
    <p:sldId id="340" r:id="rId23"/>
    <p:sldId id="293" r:id="rId24"/>
    <p:sldId id="271" r:id="rId25"/>
    <p:sldId id="294" r:id="rId26"/>
    <p:sldId id="295" r:id="rId27"/>
    <p:sldId id="296" r:id="rId28"/>
    <p:sldId id="297" r:id="rId29"/>
    <p:sldId id="298" r:id="rId30"/>
    <p:sldId id="272" r:id="rId31"/>
    <p:sldId id="299" r:id="rId32"/>
    <p:sldId id="300" r:id="rId33"/>
    <p:sldId id="301" r:id="rId34"/>
    <p:sldId id="273" r:id="rId35"/>
    <p:sldId id="302" r:id="rId36"/>
    <p:sldId id="303" r:id="rId37"/>
    <p:sldId id="316" r:id="rId38"/>
    <p:sldId id="305" r:id="rId39"/>
    <p:sldId id="274" r:id="rId40"/>
    <p:sldId id="306" r:id="rId41"/>
    <p:sldId id="307" r:id="rId42"/>
    <p:sldId id="308" r:id="rId43"/>
    <p:sldId id="275" r:id="rId44"/>
    <p:sldId id="309" r:id="rId45"/>
    <p:sldId id="310" r:id="rId46"/>
    <p:sldId id="276" r:id="rId47"/>
    <p:sldId id="317" r:id="rId48"/>
    <p:sldId id="278" r:id="rId49"/>
    <p:sldId id="311" r:id="rId50"/>
    <p:sldId id="279" r:id="rId51"/>
    <p:sldId id="312" r:id="rId52"/>
    <p:sldId id="280" r:id="rId53"/>
    <p:sldId id="318" r:id="rId54"/>
    <p:sldId id="314" r:id="rId55"/>
    <p:sldId id="315" r:id="rId56"/>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337071-96DA-40C1-B720-481D208144AD}" type="datetimeFigureOut">
              <a:rPr lang="it-IT" smtClean="0"/>
              <a:t>10/03/2020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77CBD-D4A6-4BD2-87B2-E1C2E73DE4AA}" type="slidenum">
              <a:rPr lang="it-IT" smtClean="0"/>
              <a:t>‹N›</a:t>
            </a:fld>
            <a:endParaRPr lang="it-IT"/>
          </a:p>
        </p:txBody>
      </p:sp>
    </p:spTree>
    <p:extLst>
      <p:ext uri="{BB962C8B-B14F-4D97-AF65-F5344CB8AC3E}">
        <p14:creationId xmlns:p14="http://schemas.microsoft.com/office/powerpoint/2010/main" val="1267837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9EEBE9-900D-4837-A401-6555DADE3EAD}"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56233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Specificare controllo di gestione</a:t>
            </a:r>
          </a:p>
        </p:txBody>
      </p:sp>
      <p:sp>
        <p:nvSpPr>
          <p:cNvPr id="4" name="Segnaposto numero diapositiva 3"/>
          <p:cNvSpPr>
            <a:spLocks noGrp="1"/>
          </p:cNvSpPr>
          <p:nvPr>
            <p:ph type="sldNum" sz="quarter" idx="5"/>
          </p:nvPr>
        </p:nvSpPr>
        <p:spPr/>
        <p:txBody>
          <a:bodyPr/>
          <a:lstStyle/>
          <a:p>
            <a:fld id="{CCE77CBD-D4A6-4BD2-87B2-E1C2E73DE4AA}" type="slidenum">
              <a:rPr lang="it-IT" smtClean="0"/>
              <a:t>18</a:t>
            </a:fld>
            <a:endParaRPr lang="it-IT"/>
          </a:p>
        </p:txBody>
      </p:sp>
    </p:spTree>
    <p:extLst>
      <p:ext uri="{BB962C8B-B14F-4D97-AF65-F5344CB8AC3E}">
        <p14:creationId xmlns:p14="http://schemas.microsoft.com/office/powerpoint/2010/main" val="33232161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19</a:t>
            </a:fld>
            <a:endParaRPr lang="it-IT"/>
          </a:p>
        </p:txBody>
      </p:sp>
    </p:spTree>
    <p:extLst>
      <p:ext uri="{BB962C8B-B14F-4D97-AF65-F5344CB8AC3E}">
        <p14:creationId xmlns:p14="http://schemas.microsoft.com/office/powerpoint/2010/main" val="8468828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20</a:t>
            </a:fld>
            <a:endParaRPr lang="it-IT"/>
          </a:p>
        </p:txBody>
      </p:sp>
    </p:spTree>
    <p:extLst>
      <p:ext uri="{BB962C8B-B14F-4D97-AF65-F5344CB8AC3E}">
        <p14:creationId xmlns:p14="http://schemas.microsoft.com/office/powerpoint/2010/main" val="27978908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21</a:t>
            </a:fld>
            <a:endParaRPr lang="it-IT"/>
          </a:p>
        </p:txBody>
      </p:sp>
    </p:spTree>
    <p:extLst>
      <p:ext uri="{BB962C8B-B14F-4D97-AF65-F5344CB8AC3E}">
        <p14:creationId xmlns:p14="http://schemas.microsoft.com/office/powerpoint/2010/main" val="24664232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22</a:t>
            </a:fld>
            <a:endParaRPr lang="it-IT"/>
          </a:p>
        </p:txBody>
      </p:sp>
    </p:spTree>
    <p:extLst>
      <p:ext uri="{BB962C8B-B14F-4D97-AF65-F5344CB8AC3E}">
        <p14:creationId xmlns:p14="http://schemas.microsoft.com/office/powerpoint/2010/main" val="25941945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23</a:t>
            </a:fld>
            <a:endParaRPr lang="it-IT"/>
          </a:p>
        </p:txBody>
      </p:sp>
    </p:spTree>
    <p:extLst>
      <p:ext uri="{BB962C8B-B14F-4D97-AF65-F5344CB8AC3E}">
        <p14:creationId xmlns:p14="http://schemas.microsoft.com/office/powerpoint/2010/main" val="7297411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Definire istituti e luoghi di cultura</a:t>
            </a:r>
          </a:p>
        </p:txBody>
      </p:sp>
      <p:sp>
        <p:nvSpPr>
          <p:cNvPr id="4" name="Segnaposto numero diapositiva 3"/>
          <p:cNvSpPr>
            <a:spLocks noGrp="1"/>
          </p:cNvSpPr>
          <p:nvPr>
            <p:ph type="sldNum" sz="quarter" idx="5"/>
          </p:nvPr>
        </p:nvSpPr>
        <p:spPr/>
        <p:txBody>
          <a:bodyPr/>
          <a:lstStyle/>
          <a:p>
            <a:fld id="{CCE77CBD-D4A6-4BD2-87B2-E1C2E73DE4AA}" type="slidenum">
              <a:rPr lang="it-IT" smtClean="0"/>
              <a:t>24</a:t>
            </a:fld>
            <a:endParaRPr lang="it-IT"/>
          </a:p>
        </p:txBody>
      </p:sp>
    </p:spTree>
    <p:extLst>
      <p:ext uri="{BB962C8B-B14F-4D97-AF65-F5344CB8AC3E}">
        <p14:creationId xmlns:p14="http://schemas.microsoft.com/office/powerpoint/2010/main" val="9602864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Definire istituti e luoghi di cultura</a:t>
            </a:r>
          </a:p>
        </p:txBody>
      </p:sp>
      <p:sp>
        <p:nvSpPr>
          <p:cNvPr id="4" name="Segnaposto numero diapositiva 3"/>
          <p:cNvSpPr>
            <a:spLocks noGrp="1"/>
          </p:cNvSpPr>
          <p:nvPr>
            <p:ph type="sldNum" sz="quarter" idx="5"/>
          </p:nvPr>
        </p:nvSpPr>
        <p:spPr/>
        <p:txBody>
          <a:bodyPr/>
          <a:lstStyle/>
          <a:p>
            <a:fld id="{CCE77CBD-D4A6-4BD2-87B2-E1C2E73DE4AA}" type="slidenum">
              <a:rPr lang="it-IT" smtClean="0"/>
              <a:t>25</a:t>
            </a:fld>
            <a:endParaRPr lang="it-IT"/>
          </a:p>
        </p:txBody>
      </p:sp>
    </p:spTree>
    <p:extLst>
      <p:ext uri="{BB962C8B-B14F-4D97-AF65-F5344CB8AC3E}">
        <p14:creationId xmlns:p14="http://schemas.microsoft.com/office/powerpoint/2010/main" val="1499103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Definire istituti e luoghi di cultura</a:t>
            </a:r>
          </a:p>
        </p:txBody>
      </p:sp>
      <p:sp>
        <p:nvSpPr>
          <p:cNvPr id="4" name="Segnaposto numero diapositiva 3"/>
          <p:cNvSpPr>
            <a:spLocks noGrp="1"/>
          </p:cNvSpPr>
          <p:nvPr>
            <p:ph type="sldNum" sz="quarter" idx="5"/>
          </p:nvPr>
        </p:nvSpPr>
        <p:spPr/>
        <p:txBody>
          <a:bodyPr/>
          <a:lstStyle/>
          <a:p>
            <a:fld id="{CCE77CBD-D4A6-4BD2-87B2-E1C2E73DE4AA}" type="slidenum">
              <a:rPr lang="it-IT" smtClean="0"/>
              <a:t>26</a:t>
            </a:fld>
            <a:endParaRPr lang="it-IT"/>
          </a:p>
        </p:txBody>
      </p:sp>
    </p:spTree>
    <p:extLst>
      <p:ext uri="{BB962C8B-B14F-4D97-AF65-F5344CB8AC3E}">
        <p14:creationId xmlns:p14="http://schemas.microsoft.com/office/powerpoint/2010/main" val="20454659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Definire istituti e luoghi di cultura</a:t>
            </a:r>
          </a:p>
        </p:txBody>
      </p:sp>
      <p:sp>
        <p:nvSpPr>
          <p:cNvPr id="4" name="Segnaposto numero diapositiva 3"/>
          <p:cNvSpPr>
            <a:spLocks noGrp="1"/>
          </p:cNvSpPr>
          <p:nvPr>
            <p:ph type="sldNum" sz="quarter" idx="5"/>
          </p:nvPr>
        </p:nvSpPr>
        <p:spPr/>
        <p:txBody>
          <a:bodyPr/>
          <a:lstStyle/>
          <a:p>
            <a:fld id="{CCE77CBD-D4A6-4BD2-87B2-E1C2E73DE4AA}" type="slidenum">
              <a:rPr lang="it-IT" smtClean="0"/>
              <a:t>27</a:t>
            </a:fld>
            <a:endParaRPr lang="it-IT"/>
          </a:p>
        </p:txBody>
      </p:sp>
    </p:spTree>
    <p:extLst>
      <p:ext uri="{BB962C8B-B14F-4D97-AF65-F5344CB8AC3E}">
        <p14:creationId xmlns:p14="http://schemas.microsoft.com/office/powerpoint/2010/main" val="2174413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Century Gothic" panose="020B0502020202020204"/>
                <a:ea typeface="+mn-ea"/>
                <a:cs typeface="+mn-cs"/>
              </a:rPr>
              <a:t>Con DPCM 169/2019 aggiunte 2 Direzioni Generali, </a:t>
            </a:r>
            <a:r>
              <a:rPr kumimoji="0" lang="it-IT" sz="1200" b="0" i="1" u="none" strike="noStrike" kern="1200" cap="none" spc="0" normalizeH="0" baseline="0" noProof="0" dirty="0">
                <a:ln>
                  <a:noFill/>
                </a:ln>
                <a:solidFill>
                  <a:prstClr val="black"/>
                </a:solidFill>
                <a:effectLst/>
                <a:uLnTx/>
                <a:uFillTx/>
                <a:latin typeface="Century Gothic" panose="020B0502020202020204"/>
                <a:ea typeface="+mn-ea"/>
                <a:cs typeface="+mn-cs"/>
              </a:rPr>
              <a:t> </a:t>
            </a:r>
            <a:r>
              <a:rPr kumimoji="0" lang="it-IT" sz="1200" b="0" i="1" u="sng" strike="noStrike" kern="1200" cap="none" spc="0" normalizeH="0" baseline="0" noProof="0" dirty="0">
                <a:ln>
                  <a:noFill/>
                </a:ln>
                <a:solidFill>
                  <a:prstClr val="black"/>
                </a:solidFill>
                <a:effectLst/>
                <a:uLnTx/>
                <a:uFillTx/>
                <a:latin typeface="Century Gothic" panose="020B0502020202020204"/>
                <a:ea typeface="+mn-ea"/>
                <a:cs typeface="+mn-cs"/>
              </a:rPr>
              <a:t>la  Direzione generale Sicurezza del patrimonio culturale</a:t>
            </a:r>
            <a:r>
              <a:rPr kumimoji="0" lang="it-IT" sz="1200" b="0" i="1" u="sng" strike="noStrike" kern="1200" cap="none" spc="0" normalizeH="0" baseline="0" noProof="0" dirty="0">
                <a:ln>
                  <a:noFill/>
                </a:ln>
                <a:solidFill>
                  <a:prstClr val="white"/>
                </a:solidFill>
                <a:effectLst/>
                <a:uLnTx/>
                <a:uFillTx/>
                <a:latin typeface="Century Gothic" panose="020B0502020202020204"/>
                <a:ea typeface="+mn-ea"/>
                <a:cs typeface="+mn-cs"/>
              </a:rPr>
              <a:t> </a:t>
            </a:r>
            <a:r>
              <a:rPr kumimoji="0" lang="it-IT" sz="1200" b="0" i="1" u="sng" strike="noStrike" kern="1200" cap="none" spc="0" normalizeH="0" baseline="0" noProof="0" dirty="0">
                <a:ln>
                  <a:noFill/>
                </a:ln>
                <a:solidFill>
                  <a:prstClr val="black"/>
                </a:solidFill>
                <a:effectLst/>
                <a:uLnTx/>
                <a:uFillTx/>
                <a:latin typeface="Century Gothic" panose="020B0502020202020204"/>
                <a:ea typeface="+mn-ea"/>
                <a:cs typeface="+mn-cs"/>
              </a:rPr>
              <a:t>e</a:t>
            </a:r>
            <a:r>
              <a:rPr lang="it-IT" i="1" u="sng" dirty="0">
                <a:solidFill>
                  <a:prstClr val="black"/>
                </a:solidFill>
                <a:latin typeface="Century Gothic" panose="020B0502020202020204"/>
              </a:rPr>
              <a:t> </a:t>
            </a:r>
            <a:r>
              <a:rPr kumimoji="0" lang="it-IT" sz="1200" b="0" i="1" u="sng" strike="noStrike" kern="1200" cap="none" spc="0" normalizeH="0" baseline="0" noProof="0" dirty="0">
                <a:ln>
                  <a:noFill/>
                </a:ln>
                <a:solidFill>
                  <a:prstClr val="black"/>
                </a:solidFill>
                <a:effectLst/>
                <a:uLnTx/>
                <a:uFillTx/>
                <a:latin typeface="Century Gothic" panose="020B0502020202020204"/>
                <a:ea typeface="+mn-ea"/>
                <a:cs typeface="+mn-cs"/>
              </a:rPr>
              <a:t>ripristinata la Direzione Generale Turismo</a:t>
            </a:r>
          </a:p>
          <a:p>
            <a:pPr marL="0" marR="0" lvl="0" indent="0" algn="l" defTabSz="457200" rtl="0" eaLnBrk="1" fontAlgn="auto" latinLnBrk="0" hangingPunct="1">
              <a:lnSpc>
                <a:spcPct val="100000"/>
              </a:lnSpc>
              <a:spcBef>
                <a:spcPts val="0"/>
              </a:spcBef>
              <a:spcAft>
                <a:spcPts val="0"/>
              </a:spcAft>
              <a:buClrTx/>
              <a:buSzTx/>
              <a:buFontTx/>
              <a:buNone/>
              <a:tabLst/>
              <a:defRPr/>
            </a:pPr>
            <a:r>
              <a:rPr lang="it-IT" i="1" dirty="0">
                <a:solidFill>
                  <a:prstClr val="black"/>
                </a:solidFill>
                <a:latin typeface="Century Gothic" panose="020B0502020202020204"/>
              </a:rPr>
              <a:t>Modificati alcuni nomi: La DG Educazione e Ricerca e Istituti Culturali – DG Biblioteche e Diritto d’autore – Dg Creatività contemporanea</a:t>
            </a:r>
            <a:endParaRPr kumimoji="0" lang="it-IT" sz="1200" b="0" i="0" u="none" strike="noStrike" kern="1200" cap="none" spc="0" normalizeH="0" baseline="0" noProof="0" dirty="0">
              <a:ln>
                <a:noFill/>
              </a:ln>
              <a:solidFill>
                <a:prstClr val="black"/>
              </a:solidFill>
              <a:effectLst/>
              <a:uLnTx/>
              <a:uFillTx/>
              <a:latin typeface="Century Gothic" panose="020B0502020202020204"/>
              <a:ea typeface="+mn-ea"/>
              <a:cs typeface="+mn-cs"/>
            </a:endParaRPr>
          </a:p>
          <a:p>
            <a:endParaRPr lang="it-IT" dirty="0"/>
          </a:p>
        </p:txBody>
      </p:sp>
      <p:sp>
        <p:nvSpPr>
          <p:cNvPr id="4" name="Segnaposto numero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69EEBE9-900D-4837-A401-6555DADE3EAD}"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65693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Definire istituti e luoghi di cultura</a:t>
            </a:r>
          </a:p>
        </p:txBody>
      </p:sp>
      <p:sp>
        <p:nvSpPr>
          <p:cNvPr id="4" name="Segnaposto numero diapositiva 3"/>
          <p:cNvSpPr>
            <a:spLocks noGrp="1"/>
          </p:cNvSpPr>
          <p:nvPr>
            <p:ph type="sldNum" sz="quarter" idx="5"/>
          </p:nvPr>
        </p:nvSpPr>
        <p:spPr/>
        <p:txBody>
          <a:bodyPr/>
          <a:lstStyle/>
          <a:p>
            <a:fld id="{CCE77CBD-D4A6-4BD2-87B2-E1C2E73DE4AA}" type="slidenum">
              <a:rPr lang="it-IT" smtClean="0"/>
              <a:t>28</a:t>
            </a:fld>
            <a:endParaRPr lang="it-IT"/>
          </a:p>
        </p:txBody>
      </p:sp>
    </p:spTree>
    <p:extLst>
      <p:ext uri="{BB962C8B-B14F-4D97-AF65-F5344CB8AC3E}">
        <p14:creationId xmlns:p14="http://schemas.microsoft.com/office/powerpoint/2010/main" val="6529538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Definire istituti e luoghi di cultura</a:t>
            </a:r>
          </a:p>
        </p:txBody>
      </p:sp>
      <p:sp>
        <p:nvSpPr>
          <p:cNvPr id="4" name="Segnaposto numero diapositiva 3"/>
          <p:cNvSpPr>
            <a:spLocks noGrp="1"/>
          </p:cNvSpPr>
          <p:nvPr>
            <p:ph type="sldNum" sz="quarter" idx="5"/>
          </p:nvPr>
        </p:nvSpPr>
        <p:spPr/>
        <p:txBody>
          <a:bodyPr/>
          <a:lstStyle/>
          <a:p>
            <a:fld id="{CCE77CBD-D4A6-4BD2-87B2-E1C2E73DE4AA}" type="slidenum">
              <a:rPr lang="it-IT" smtClean="0"/>
              <a:t>29</a:t>
            </a:fld>
            <a:endParaRPr lang="it-IT"/>
          </a:p>
        </p:txBody>
      </p:sp>
    </p:spTree>
    <p:extLst>
      <p:ext uri="{BB962C8B-B14F-4D97-AF65-F5344CB8AC3E}">
        <p14:creationId xmlns:p14="http://schemas.microsoft.com/office/powerpoint/2010/main" val="12240485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Definire istituti e luoghi di cultura</a:t>
            </a:r>
          </a:p>
        </p:txBody>
      </p:sp>
      <p:sp>
        <p:nvSpPr>
          <p:cNvPr id="4" name="Segnaposto numero diapositiva 3"/>
          <p:cNvSpPr>
            <a:spLocks noGrp="1"/>
          </p:cNvSpPr>
          <p:nvPr>
            <p:ph type="sldNum" sz="quarter" idx="5"/>
          </p:nvPr>
        </p:nvSpPr>
        <p:spPr/>
        <p:txBody>
          <a:bodyPr/>
          <a:lstStyle/>
          <a:p>
            <a:fld id="{CCE77CBD-D4A6-4BD2-87B2-E1C2E73DE4AA}" type="slidenum">
              <a:rPr lang="it-IT" smtClean="0"/>
              <a:t>33</a:t>
            </a:fld>
            <a:endParaRPr lang="it-IT"/>
          </a:p>
        </p:txBody>
      </p:sp>
    </p:spTree>
    <p:extLst>
      <p:ext uri="{BB962C8B-B14F-4D97-AF65-F5344CB8AC3E}">
        <p14:creationId xmlns:p14="http://schemas.microsoft.com/office/powerpoint/2010/main" val="34347754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INSERIRE COSA DIRE IL CODICE SUI DOCUMENTI RISERVATI</a:t>
            </a:r>
          </a:p>
        </p:txBody>
      </p:sp>
      <p:sp>
        <p:nvSpPr>
          <p:cNvPr id="4" name="Segnaposto numero diapositiva 3"/>
          <p:cNvSpPr>
            <a:spLocks noGrp="1"/>
          </p:cNvSpPr>
          <p:nvPr>
            <p:ph type="sldNum" sz="quarter" idx="5"/>
          </p:nvPr>
        </p:nvSpPr>
        <p:spPr/>
        <p:txBody>
          <a:bodyPr/>
          <a:lstStyle/>
          <a:p>
            <a:fld id="{CCE77CBD-D4A6-4BD2-87B2-E1C2E73DE4AA}" type="slidenum">
              <a:rPr lang="it-IT" smtClean="0"/>
              <a:t>35</a:t>
            </a:fld>
            <a:endParaRPr lang="it-IT"/>
          </a:p>
        </p:txBody>
      </p:sp>
    </p:spTree>
    <p:extLst>
      <p:ext uri="{BB962C8B-B14F-4D97-AF65-F5344CB8AC3E}">
        <p14:creationId xmlns:p14="http://schemas.microsoft.com/office/powerpoint/2010/main" val="16879761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INSERIRE COSA DIRE IL CODICE SUI DOCUMENTI RISERVATI</a:t>
            </a:r>
          </a:p>
        </p:txBody>
      </p:sp>
      <p:sp>
        <p:nvSpPr>
          <p:cNvPr id="4" name="Segnaposto numero diapositiva 3"/>
          <p:cNvSpPr>
            <a:spLocks noGrp="1"/>
          </p:cNvSpPr>
          <p:nvPr>
            <p:ph type="sldNum" sz="quarter" idx="5"/>
          </p:nvPr>
        </p:nvSpPr>
        <p:spPr/>
        <p:txBody>
          <a:bodyPr/>
          <a:lstStyle/>
          <a:p>
            <a:fld id="{CCE77CBD-D4A6-4BD2-87B2-E1C2E73DE4AA}" type="slidenum">
              <a:rPr lang="it-IT" smtClean="0"/>
              <a:t>36</a:t>
            </a:fld>
            <a:endParaRPr lang="it-IT"/>
          </a:p>
        </p:txBody>
      </p:sp>
    </p:spTree>
    <p:extLst>
      <p:ext uri="{BB962C8B-B14F-4D97-AF65-F5344CB8AC3E}">
        <p14:creationId xmlns:p14="http://schemas.microsoft.com/office/powerpoint/2010/main" val="4225899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37</a:t>
            </a:fld>
            <a:endParaRPr lang="it-IT"/>
          </a:p>
        </p:txBody>
      </p:sp>
    </p:spTree>
    <p:extLst>
      <p:ext uri="{BB962C8B-B14F-4D97-AF65-F5344CB8AC3E}">
        <p14:creationId xmlns:p14="http://schemas.microsoft.com/office/powerpoint/2010/main" val="19305304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38</a:t>
            </a:fld>
            <a:endParaRPr lang="it-IT"/>
          </a:p>
        </p:txBody>
      </p:sp>
    </p:spTree>
    <p:extLst>
      <p:ext uri="{BB962C8B-B14F-4D97-AF65-F5344CB8AC3E}">
        <p14:creationId xmlns:p14="http://schemas.microsoft.com/office/powerpoint/2010/main" val="29477641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Specificare legge n. 633/1941 e art. 37 del Codice</a:t>
            </a:r>
          </a:p>
        </p:txBody>
      </p:sp>
      <p:sp>
        <p:nvSpPr>
          <p:cNvPr id="4" name="Segnaposto numero diapositiva 3"/>
          <p:cNvSpPr>
            <a:spLocks noGrp="1"/>
          </p:cNvSpPr>
          <p:nvPr>
            <p:ph type="sldNum" sz="quarter" idx="5"/>
          </p:nvPr>
        </p:nvSpPr>
        <p:spPr/>
        <p:txBody>
          <a:bodyPr/>
          <a:lstStyle/>
          <a:p>
            <a:fld id="{CCE77CBD-D4A6-4BD2-87B2-E1C2E73DE4AA}" type="slidenum">
              <a:rPr lang="it-IT" smtClean="0"/>
              <a:t>44</a:t>
            </a:fld>
            <a:endParaRPr lang="it-IT"/>
          </a:p>
        </p:txBody>
      </p:sp>
    </p:spTree>
    <p:extLst>
      <p:ext uri="{BB962C8B-B14F-4D97-AF65-F5344CB8AC3E}">
        <p14:creationId xmlns:p14="http://schemas.microsoft.com/office/powerpoint/2010/main" val="288689906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45</a:t>
            </a:fld>
            <a:endParaRPr lang="it-IT"/>
          </a:p>
        </p:txBody>
      </p:sp>
    </p:spTree>
    <p:extLst>
      <p:ext uri="{BB962C8B-B14F-4D97-AF65-F5344CB8AC3E}">
        <p14:creationId xmlns:p14="http://schemas.microsoft.com/office/powerpoint/2010/main" val="30361345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kern="1200" dirty="0">
                <a:solidFill>
                  <a:schemeClr val="tx1"/>
                </a:solidFill>
                <a:effectLst/>
                <a:latin typeface="+mn-lt"/>
                <a:ea typeface="+mn-ea"/>
                <a:cs typeface="+mn-cs"/>
              </a:rPr>
              <a:t>Attuazione del piano strategico: supporto al Direttore Generale per la pianificazione strategica e la programmazione delle politiche turistiche nazionali, europee e internazionali – Partecipazione alle attività dell’Unione Europea in materia di turismo – Attività correlate alla partecipazione dell’Italia, per il settore turismo, alle Organizzazioni internazionali.</a:t>
            </a:r>
          </a:p>
          <a:p>
            <a:r>
              <a:rPr lang="it-IT" sz="1200" kern="1200" dirty="0">
                <a:solidFill>
                  <a:schemeClr val="tx1"/>
                </a:solidFill>
                <a:effectLst/>
                <a:latin typeface="+mn-lt"/>
                <a:ea typeface="+mn-ea"/>
                <a:cs typeface="+mn-cs"/>
              </a:rPr>
              <a:t>Coordinamento delle banche dati per l’assistenza e di catalogazione delle imprese di viaggio e turismo – Sostegno alla domanda turistica e al turismo sociale – Sviluppo delle politiche di sostegno ai soggetti diversamente abili e con esigenze speciali anche temporanee – Supporto alle attività del Centro per la Promozione del Codice mondiale di etica del turismo, costituito nell’ambito dell’Organizzazione mondiale del turismo.</a:t>
            </a:r>
          </a:p>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55</a:t>
            </a:fld>
            <a:endParaRPr lang="it-IT"/>
          </a:p>
        </p:txBody>
      </p:sp>
    </p:spTree>
    <p:extLst>
      <p:ext uri="{BB962C8B-B14F-4D97-AF65-F5344CB8AC3E}">
        <p14:creationId xmlns:p14="http://schemas.microsoft.com/office/powerpoint/2010/main" val="3328965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3</a:t>
            </a:fld>
            <a:endParaRPr lang="it-IT"/>
          </a:p>
        </p:txBody>
      </p:sp>
    </p:spTree>
    <p:extLst>
      <p:ext uri="{BB962C8B-B14F-4D97-AF65-F5344CB8AC3E}">
        <p14:creationId xmlns:p14="http://schemas.microsoft.com/office/powerpoint/2010/main" val="8396543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4</a:t>
            </a:fld>
            <a:endParaRPr lang="it-IT"/>
          </a:p>
        </p:txBody>
      </p:sp>
    </p:spTree>
    <p:extLst>
      <p:ext uri="{BB962C8B-B14F-4D97-AF65-F5344CB8AC3E}">
        <p14:creationId xmlns:p14="http://schemas.microsoft.com/office/powerpoint/2010/main" val="2215038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CCE77CBD-D4A6-4BD2-87B2-E1C2E73DE4AA}" type="slidenum">
              <a:rPr lang="it-IT" smtClean="0"/>
              <a:t>5</a:t>
            </a:fld>
            <a:endParaRPr lang="it-IT"/>
          </a:p>
        </p:txBody>
      </p:sp>
    </p:spTree>
    <p:extLst>
      <p:ext uri="{BB962C8B-B14F-4D97-AF65-F5344CB8AC3E}">
        <p14:creationId xmlns:p14="http://schemas.microsoft.com/office/powerpoint/2010/main" val="2932009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Agevolazioni fiscali</a:t>
            </a:r>
          </a:p>
        </p:txBody>
      </p:sp>
      <p:sp>
        <p:nvSpPr>
          <p:cNvPr id="4" name="Segnaposto numero diapositiva 3"/>
          <p:cNvSpPr>
            <a:spLocks noGrp="1"/>
          </p:cNvSpPr>
          <p:nvPr>
            <p:ph type="sldNum" sz="quarter" idx="5"/>
          </p:nvPr>
        </p:nvSpPr>
        <p:spPr/>
        <p:txBody>
          <a:bodyPr/>
          <a:lstStyle/>
          <a:p>
            <a:fld id="{CCE77CBD-D4A6-4BD2-87B2-E1C2E73DE4AA}" type="slidenum">
              <a:rPr lang="it-IT" smtClean="0"/>
              <a:t>7</a:t>
            </a:fld>
            <a:endParaRPr lang="it-IT"/>
          </a:p>
        </p:txBody>
      </p:sp>
    </p:spTree>
    <p:extLst>
      <p:ext uri="{BB962C8B-B14F-4D97-AF65-F5344CB8AC3E}">
        <p14:creationId xmlns:p14="http://schemas.microsoft.com/office/powerpoint/2010/main" val="126761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Agevolazioni fiscali</a:t>
            </a:r>
          </a:p>
        </p:txBody>
      </p:sp>
      <p:sp>
        <p:nvSpPr>
          <p:cNvPr id="4" name="Segnaposto numero diapositiva 3"/>
          <p:cNvSpPr>
            <a:spLocks noGrp="1"/>
          </p:cNvSpPr>
          <p:nvPr>
            <p:ph type="sldNum" sz="quarter" idx="5"/>
          </p:nvPr>
        </p:nvSpPr>
        <p:spPr/>
        <p:txBody>
          <a:bodyPr/>
          <a:lstStyle/>
          <a:p>
            <a:fld id="{CCE77CBD-D4A6-4BD2-87B2-E1C2E73DE4AA}" type="slidenum">
              <a:rPr lang="it-IT" smtClean="0"/>
              <a:t>8</a:t>
            </a:fld>
            <a:endParaRPr lang="it-IT"/>
          </a:p>
        </p:txBody>
      </p:sp>
    </p:spTree>
    <p:extLst>
      <p:ext uri="{BB962C8B-B14F-4D97-AF65-F5344CB8AC3E}">
        <p14:creationId xmlns:p14="http://schemas.microsoft.com/office/powerpoint/2010/main" val="3229606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Agevolazioni fiscali</a:t>
            </a:r>
          </a:p>
        </p:txBody>
      </p:sp>
      <p:sp>
        <p:nvSpPr>
          <p:cNvPr id="4" name="Segnaposto numero diapositiva 3"/>
          <p:cNvSpPr>
            <a:spLocks noGrp="1"/>
          </p:cNvSpPr>
          <p:nvPr>
            <p:ph type="sldNum" sz="quarter" idx="5"/>
          </p:nvPr>
        </p:nvSpPr>
        <p:spPr/>
        <p:txBody>
          <a:bodyPr/>
          <a:lstStyle/>
          <a:p>
            <a:fld id="{CCE77CBD-D4A6-4BD2-87B2-E1C2E73DE4AA}" type="slidenum">
              <a:rPr lang="it-IT" smtClean="0"/>
              <a:t>9</a:t>
            </a:fld>
            <a:endParaRPr lang="it-IT"/>
          </a:p>
        </p:txBody>
      </p:sp>
    </p:spTree>
    <p:extLst>
      <p:ext uri="{BB962C8B-B14F-4D97-AF65-F5344CB8AC3E}">
        <p14:creationId xmlns:p14="http://schemas.microsoft.com/office/powerpoint/2010/main" val="6883405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Agevolazioni fiscali</a:t>
            </a:r>
          </a:p>
        </p:txBody>
      </p:sp>
      <p:sp>
        <p:nvSpPr>
          <p:cNvPr id="4" name="Segnaposto numero diapositiva 3"/>
          <p:cNvSpPr>
            <a:spLocks noGrp="1"/>
          </p:cNvSpPr>
          <p:nvPr>
            <p:ph type="sldNum" sz="quarter" idx="5"/>
          </p:nvPr>
        </p:nvSpPr>
        <p:spPr/>
        <p:txBody>
          <a:bodyPr/>
          <a:lstStyle/>
          <a:p>
            <a:fld id="{CCE77CBD-D4A6-4BD2-87B2-E1C2E73DE4AA}" type="slidenum">
              <a:rPr lang="it-IT" smtClean="0"/>
              <a:t>10</a:t>
            </a:fld>
            <a:endParaRPr lang="it-IT"/>
          </a:p>
        </p:txBody>
      </p:sp>
    </p:spTree>
    <p:extLst>
      <p:ext uri="{BB962C8B-B14F-4D97-AF65-F5344CB8AC3E}">
        <p14:creationId xmlns:p14="http://schemas.microsoft.com/office/powerpoint/2010/main" val="2708641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4212" y="685799"/>
            <a:ext cx="8001000" cy="2971801"/>
          </a:xfrm>
        </p:spPr>
        <p:txBody>
          <a:bodyPr rtlCol="0" anchor="b">
            <a:normAutofit/>
          </a:bodyPr>
          <a:lstStyle>
            <a:lvl1pPr algn="l">
              <a:defRPr sz="4800">
                <a:effectLst/>
              </a:defRPr>
            </a:lvl1pPr>
          </a:lstStyle>
          <a:p>
            <a:pPr rtl="0"/>
            <a:r>
              <a:rPr lang="it-IT" noProof="0"/>
              <a:t>Fare clic per modificare lo stile del titolo dello schema</a:t>
            </a:r>
          </a:p>
        </p:txBody>
      </p:sp>
      <p:sp>
        <p:nvSpPr>
          <p:cNvPr id="3" name="Sottotitolo 2"/>
          <p:cNvSpPr>
            <a:spLocks noGrp="1"/>
          </p:cNvSpPr>
          <p:nvPr>
            <p:ph type="subTitle" idx="1"/>
          </p:nvPr>
        </p:nvSpPr>
        <p:spPr>
          <a:xfrm>
            <a:off x="684212" y="3843867"/>
            <a:ext cx="6400800" cy="1947333"/>
          </a:xfrm>
        </p:spPr>
        <p:txBody>
          <a:bodyPr rtlCol="0"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it-IT" noProof="0"/>
              <a:t>Fare clic per modificare lo stile del sottotitolo dello schema</a:t>
            </a:r>
          </a:p>
        </p:txBody>
      </p:sp>
      <p:sp>
        <p:nvSpPr>
          <p:cNvPr id="4" name="Segnaposto data 3"/>
          <p:cNvSpPr>
            <a:spLocks noGrp="1"/>
          </p:cNvSpPr>
          <p:nvPr>
            <p:ph type="dt" sz="half" idx="10"/>
          </p:nvPr>
        </p:nvSpPr>
        <p:spPr/>
        <p:txBody>
          <a:bodyPr rtlCol="0"/>
          <a:lstStyle/>
          <a:p>
            <a:pPr rtl="0"/>
            <a:fld id="{13FA66D6-22A6-4E65-B6AF-EE3931A70ABF}"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cxnSp>
        <p:nvCxnSpPr>
          <p:cNvPr id="16" name="Connettore diritto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Connettore diritto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Connettore diritto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Connettore diritto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Connettore diritto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0651498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17" name="Segnaposto immagine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it-IT" noProof="0"/>
              <a:t>Fare clic sull'icona per inserire un'immagine</a:t>
            </a:r>
          </a:p>
        </p:txBody>
      </p:sp>
      <p:sp>
        <p:nvSpPr>
          <p:cNvPr id="16" name="Segnaposto testo 9"/>
          <p:cNvSpPr>
            <a:spLocks noGrp="1"/>
          </p:cNvSpPr>
          <p:nvPr>
            <p:ph type="body" sz="quarter" idx="14" hasCustomPrompt="1"/>
          </p:nvPr>
        </p:nvSpPr>
        <p:spPr>
          <a:xfrm>
            <a:off x="914402" y="3843867"/>
            <a:ext cx="8304210" cy="457200"/>
          </a:xfrm>
        </p:spPr>
        <p:txBody>
          <a:bodyPr rtlCol="0"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rtl="0"/>
            <a:r>
              <a:rPr lang="it-IT" noProof="0" dirty="0"/>
              <a:t>Modificare gli stili del testo dello schema</a:t>
            </a:r>
          </a:p>
        </p:txBody>
      </p:sp>
      <p:sp>
        <p:nvSpPr>
          <p:cNvPr id="3" name="Segnaposto data 2"/>
          <p:cNvSpPr>
            <a:spLocks noGrp="1"/>
          </p:cNvSpPr>
          <p:nvPr>
            <p:ph type="dt" sz="half" idx="10"/>
          </p:nvPr>
        </p:nvSpPr>
        <p:spPr/>
        <p:txBody>
          <a:bodyPr rtlCol="0"/>
          <a:lstStyle/>
          <a:p>
            <a:pPr rtl="0"/>
            <a:fld id="{6B97B059-D5F1-4822-9CD8-BABB573E364E}" type="datetime1">
              <a:rPr lang="it-IT" noProof="0" smtClean="0"/>
              <a:t>10/03/2020</a:t>
            </a:fld>
            <a:endParaRPr lang="it-IT" noProof="0"/>
          </a:p>
        </p:txBody>
      </p:sp>
      <p:sp>
        <p:nvSpPr>
          <p:cNvPr id="4" name="Segnaposto piè di pagina 3"/>
          <p:cNvSpPr>
            <a:spLocks noGrp="1"/>
          </p:cNvSpPr>
          <p:nvPr>
            <p:ph type="ftr" sz="quarter" idx="11"/>
          </p:nvPr>
        </p:nvSpPr>
        <p:spPr/>
        <p:txBody>
          <a:bodyPr rtlCol="0"/>
          <a:lstStyle/>
          <a:p>
            <a:pPr rtl="0"/>
            <a:endParaRPr lang="it-IT" noProof="0"/>
          </a:p>
        </p:txBody>
      </p:sp>
      <p:sp>
        <p:nvSpPr>
          <p:cNvPr id="5" name="Segnaposto numero diapositiva 4"/>
          <p:cNvSpPr>
            <a:spLocks noGrp="1"/>
          </p:cNvSpPr>
          <p:nvPr>
            <p:ph type="sldNum" sz="quarter" idx="12"/>
          </p:nvPr>
        </p:nvSpPr>
        <p:spPr/>
        <p:txBody>
          <a:bodyPr rtlCol="0"/>
          <a:lstStyle/>
          <a:p>
            <a:pPr rtl="0"/>
            <a:fld id="{D57F1E4F-1CFF-5643-939E-217C01CDF565}" type="slidenum">
              <a:rPr lang="it-IT" noProof="0" smtClean="0"/>
              <a:pPr rtl="0"/>
              <a:t>‹N›</a:t>
            </a:fld>
            <a:endParaRPr lang="it-IT" noProof="0"/>
          </a:p>
        </p:txBody>
      </p:sp>
    </p:spTree>
    <p:extLst>
      <p:ext uri="{BB962C8B-B14F-4D97-AF65-F5344CB8AC3E}">
        <p14:creationId xmlns:p14="http://schemas.microsoft.com/office/powerpoint/2010/main" val="825857858"/>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4213" y="685800"/>
            <a:ext cx="10058400" cy="2743200"/>
          </a:xfrm>
        </p:spPr>
        <p:txBody>
          <a:bodyPr rtlCol="0" anchor="ctr">
            <a:normAutofit/>
          </a:bodyPr>
          <a:lstStyle>
            <a:lvl1pPr algn="l">
              <a:defRPr sz="3200" b="0" cap="all"/>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684212" y="4114800"/>
            <a:ext cx="8535988" cy="1879600"/>
          </a:xfrm>
        </p:spPr>
        <p:txBody>
          <a:bodyPr rtlCol="0"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51295FB3-D0AB-4728-A511-8A5193172182}"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12130675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141411" y="685800"/>
            <a:ext cx="9144001" cy="2743200"/>
          </a:xfrm>
        </p:spPr>
        <p:txBody>
          <a:bodyPr rtlCol="0" anchor="ctr">
            <a:normAutofit/>
          </a:bodyPr>
          <a:lstStyle>
            <a:lvl1pPr algn="l">
              <a:defRPr sz="3200" b="0" cap="all">
                <a:solidFill>
                  <a:schemeClr val="tx1"/>
                </a:solidFill>
              </a:defRPr>
            </a:lvl1pPr>
          </a:lstStyle>
          <a:p>
            <a:pPr rtl="0"/>
            <a:r>
              <a:rPr lang="it-IT" noProof="0"/>
              <a:t>Fare clic per modificare lo stile del titolo dello schema</a:t>
            </a:r>
          </a:p>
        </p:txBody>
      </p:sp>
      <p:sp>
        <p:nvSpPr>
          <p:cNvPr id="10" name="Segnaposto testo 9"/>
          <p:cNvSpPr>
            <a:spLocks noGrp="1"/>
          </p:cNvSpPr>
          <p:nvPr>
            <p:ph type="body" sz="quarter" idx="13" hasCustomPrompt="1"/>
          </p:nvPr>
        </p:nvSpPr>
        <p:spPr>
          <a:xfrm>
            <a:off x="1446212" y="3429000"/>
            <a:ext cx="8534400" cy="381000"/>
          </a:xfrm>
        </p:spPr>
        <p:txBody>
          <a:bodyPr rtlCol="0"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rtl="0"/>
            <a:r>
              <a:rPr lang="it-IT" noProof="0"/>
              <a:t>Modificare gli stili del testo dello schema</a:t>
            </a:r>
          </a:p>
        </p:txBody>
      </p:sp>
      <p:sp>
        <p:nvSpPr>
          <p:cNvPr id="3" name="Segnaposto testo 2"/>
          <p:cNvSpPr>
            <a:spLocks noGrp="1"/>
          </p:cNvSpPr>
          <p:nvPr>
            <p:ph type="body" idx="1" hasCustomPrompt="1"/>
          </p:nvPr>
        </p:nvSpPr>
        <p:spPr>
          <a:xfrm>
            <a:off x="684213" y="4301067"/>
            <a:ext cx="8534400" cy="1684865"/>
          </a:xfrm>
        </p:spPr>
        <p:txBody>
          <a:bodyPr rtlCol="0"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F7F297C3-977B-4747-AAF7-D4E506BCAA23}"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
        <p:nvSpPr>
          <p:cNvPr id="14" name="Casella di testo 13"/>
          <p:cNvSpPr txBox="1"/>
          <p:nvPr/>
        </p:nvSpPr>
        <p:spPr>
          <a:xfrm>
            <a:off x="531812" y="812222"/>
            <a:ext cx="609600" cy="584776"/>
          </a:xfrm>
          <a:prstGeom prst="rect">
            <a:avLst/>
          </a:prstGeom>
        </p:spPr>
        <p:txBody>
          <a:bodyPr vert="horz" lIns="91440" tIns="45720" rIns="91440" bIns="45720" rtlCol="0" anchor="ctr">
            <a:noAutofit/>
          </a:bodyPr>
          <a:lstStyle/>
          <a:p>
            <a:pPr lvl="0" rtl="0"/>
            <a:r>
              <a:rPr lang="it-IT" sz="8000" noProof="0">
                <a:solidFill>
                  <a:schemeClr val="tx1"/>
                </a:solidFill>
                <a:effectLst/>
              </a:rPr>
              <a:t>"</a:t>
            </a:r>
          </a:p>
        </p:txBody>
      </p:sp>
      <p:sp>
        <p:nvSpPr>
          <p:cNvPr id="15" name="Casella di testo 14"/>
          <p:cNvSpPr txBox="1"/>
          <p:nvPr/>
        </p:nvSpPr>
        <p:spPr>
          <a:xfrm>
            <a:off x="10285412" y="2768601"/>
            <a:ext cx="609600" cy="584776"/>
          </a:xfrm>
          <a:prstGeom prst="rect">
            <a:avLst/>
          </a:prstGeom>
        </p:spPr>
        <p:txBody>
          <a:bodyPr vert="horz" lIns="91440" tIns="45720" rIns="91440" bIns="45720" rtlCol="0" anchor="ctr">
            <a:noAutofit/>
          </a:bodyPr>
          <a:lstStyle/>
          <a:p>
            <a:pPr lvl="0" algn="r" rtl="0"/>
            <a:r>
              <a:rPr lang="it-IT" sz="8000" noProof="0">
                <a:solidFill>
                  <a:schemeClr val="tx1"/>
                </a:solidFill>
                <a:effectLst/>
              </a:rPr>
              <a:t>"</a:t>
            </a:r>
          </a:p>
        </p:txBody>
      </p:sp>
    </p:spTree>
    <p:extLst>
      <p:ext uri="{BB962C8B-B14F-4D97-AF65-F5344CB8AC3E}">
        <p14:creationId xmlns:p14="http://schemas.microsoft.com/office/powerpoint/2010/main" val="4223047472"/>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olo 1"/>
          <p:cNvSpPr>
            <a:spLocks noGrp="1"/>
          </p:cNvSpPr>
          <p:nvPr>
            <p:ph type="title"/>
          </p:nvPr>
        </p:nvSpPr>
        <p:spPr>
          <a:xfrm>
            <a:off x="684212" y="3429000"/>
            <a:ext cx="8534400" cy="1697400"/>
          </a:xfrm>
        </p:spPr>
        <p:txBody>
          <a:bodyPr rtlCol="0" anchor="b">
            <a:normAutofit/>
          </a:bodyPr>
          <a:lstStyle>
            <a:lvl1pPr algn="l">
              <a:defRPr sz="3200" b="0" cap="all"/>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684211" y="5132981"/>
            <a:ext cx="8535990" cy="860400"/>
          </a:xfrm>
        </p:spPr>
        <p:txBody>
          <a:bodyPr rtlCol="0"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64520052-B67B-4E2F-8C3C-4A2CFBD3CAFA}"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69227085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olo 1"/>
          <p:cNvSpPr>
            <a:spLocks noGrp="1"/>
          </p:cNvSpPr>
          <p:nvPr>
            <p:ph type="title"/>
          </p:nvPr>
        </p:nvSpPr>
        <p:spPr>
          <a:xfrm>
            <a:off x="1141413" y="685800"/>
            <a:ext cx="9144000" cy="2743200"/>
          </a:xfrm>
        </p:spPr>
        <p:txBody>
          <a:bodyPr rtlCol="0" anchor="ctr">
            <a:normAutofit/>
          </a:bodyPr>
          <a:lstStyle>
            <a:lvl1pPr algn="l">
              <a:defRPr sz="3200" b="0" cap="all">
                <a:solidFill>
                  <a:schemeClr val="tx1"/>
                </a:solidFill>
              </a:defRPr>
            </a:lvl1pPr>
          </a:lstStyle>
          <a:p>
            <a:pPr rtl="0"/>
            <a:r>
              <a:rPr lang="it-IT" noProof="0"/>
              <a:t>Fare clic per modificare lo stile del titolo dello schema</a:t>
            </a:r>
          </a:p>
        </p:txBody>
      </p:sp>
      <p:sp>
        <p:nvSpPr>
          <p:cNvPr id="10" name="Segnaposto testo 9"/>
          <p:cNvSpPr>
            <a:spLocks noGrp="1"/>
          </p:cNvSpPr>
          <p:nvPr>
            <p:ph type="body" sz="quarter" idx="13" hasCustomPrompt="1"/>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rtl="0">
              <a:spcBef>
                <a:spcPct val="0"/>
              </a:spcBef>
              <a:buNone/>
            </a:pPr>
            <a:r>
              <a:rPr lang="it-IT" noProof="0"/>
              <a:t>Modificare gli stili del testo dello schema</a:t>
            </a:r>
          </a:p>
        </p:txBody>
      </p:sp>
      <p:sp>
        <p:nvSpPr>
          <p:cNvPr id="3" name="Segnaposto testo 2"/>
          <p:cNvSpPr>
            <a:spLocks noGrp="1"/>
          </p:cNvSpPr>
          <p:nvPr>
            <p:ph type="body" idx="1" hasCustomPrompt="1"/>
          </p:nvPr>
        </p:nvSpPr>
        <p:spPr>
          <a:xfrm>
            <a:off x="684211" y="4978400"/>
            <a:ext cx="8534401" cy="1016000"/>
          </a:xfrm>
        </p:spPr>
        <p:txBody>
          <a:bodyPr rtlCol="0"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CF7541E3-133E-45ED-ABD4-F45F499E893A}"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
        <p:nvSpPr>
          <p:cNvPr id="11" name="Casella di testo 10"/>
          <p:cNvSpPr txBox="1"/>
          <p:nvPr/>
        </p:nvSpPr>
        <p:spPr>
          <a:xfrm>
            <a:off x="531812" y="812222"/>
            <a:ext cx="609600" cy="584776"/>
          </a:xfrm>
          <a:prstGeom prst="rect">
            <a:avLst/>
          </a:prstGeom>
        </p:spPr>
        <p:txBody>
          <a:bodyPr vert="horz" lIns="91440" tIns="45720" rIns="91440" bIns="45720" rtlCol="0" anchor="ctr">
            <a:noAutofit/>
          </a:bodyPr>
          <a:lstStyle/>
          <a:p>
            <a:pPr lvl="0" rtl="0"/>
            <a:r>
              <a:rPr lang="it-IT" sz="8000" noProof="0">
                <a:solidFill>
                  <a:schemeClr val="tx1"/>
                </a:solidFill>
                <a:effectLst/>
              </a:rPr>
              <a:t>"</a:t>
            </a:r>
          </a:p>
        </p:txBody>
      </p:sp>
      <p:sp>
        <p:nvSpPr>
          <p:cNvPr id="12" name="Casella di testo 11"/>
          <p:cNvSpPr txBox="1"/>
          <p:nvPr/>
        </p:nvSpPr>
        <p:spPr>
          <a:xfrm>
            <a:off x="10285412" y="2768601"/>
            <a:ext cx="609600" cy="584776"/>
          </a:xfrm>
          <a:prstGeom prst="rect">
            <a:avLst/>
          </a:prstGeom>
        </p:spPr>
        <p:txBody>
          <a:bodyPr vert="horz" lIns="91440" tIns="45720" rIns="91440" bIns="45720" rtlCol="0" anchor="ctr">
            <a:noAutofit/>
          </a:bodyPr>
          <a:lstStyle/>
          <a:p>
            <a:pPr lvl="0" algn="r" rtl="0"/>
            <a:r>
              <a:rPr lang="it-IT" sz="8000" noProof="0">
                <a:solidFill>
                  <a:schemeClr val="tx1"/>
                </a:solidFill>
                <a:effectLst/>
              </a:rPr>
              <a:t>"</a:t>
            </a:r>
          </a:p>
        </p:txBody>
      </p:sp>
    </p:spTree>
    <p:extLst>
      <p:ext uri="{BB962C8B-B14F-4D97-AF65-F5344CB8AC3E}">
        <p14:creationId xmlns:p14="http://schemas.microsoft.com/office/powerpoint/2010/main" val="1481634323"/>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olo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rtl="0"/>
            <a:r>
              <a:rPr lang="it-IT" noProof="0"/>
              <a:t>Fare clic per modificare lo stile del titolo dello schema</a:t>
            </a:r>
          </a:p>
        </p:txBody>
      </p:sp>
      <p:sp>
        <p:nvSpPr>
          <p:cNvPr id="10" name="Segnaposto testo 9"/>
          <p:cNvSpPr>
            <a:spLocks noGrp="1"/>
          </p:cNvSpPr>
          <p:nvPr>
            <p:ph type="body" sz="quarter" idx="13" hasCustomPrompt="1"/>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rtl="0">
              <a:spcBef>
                <a:spcPct val="0"/>
              </a:spcBef>
              <a:buNone/>
            </a:pPr>
            <a:r>
              <a:rPr lang="it-IT" noProof="0"/>
              <a:t>Modificare gli stili del testo dello schema</a:t>
            </a:r>
          </a:p>
        </p:txBody>
      </p:sp>
      <p:sp>
        <p:nvSpPr>
          <p:cNvPr id="3" name="Segnaposto testo 2"/>
          <p:cNvSpPr>
            <a:spLocks noGrp="1"/>
          </p:cNvSpPr>
          <p:nvPr>
            <p:ph type="body" idx="1" hasCustomPrompt="1"/>
          </p:nvPr>
        </p:nvSpPr>
        <p:spPr>
          <a:xfrm>
            <a:off x="684211" y="4766732"/>
            <a:ext cx="8534401" cy="1227667"/>
          </a:xfrm>
        </p:spPr>
        <p:txBody>
          <a:bodyPr rtlCol="0"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Modificare gli stili del testo dello schema</a:t>
            </a:r>
          </a:p>
        </p:txBody>
      </p:sp>
      <p:sp>
        <p:nvSpPr>
          <p:cNvPr id="4" name="Segnaposto data 3"/>
          <p:cNvSpPr>
            <a:spLocks noGrp="1"/>
          </p:cNvSpPr>
          <p:nvPr>
            <p:ph type="dt" sz="half" idx="10"/>
          </p:nvPr>
        </p:nvSpPr>
        <p:spPr/>
        <p:txBody>
          <a:bodyPr rtlCol="0"/>
          <a:lstStyle/>
          <a:p>
            <a:pPr rtl="0"/>
            <a:fld id="{AFFD90C4-3BD8-4E98-836D-08F2C777B48B}"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635393163"/>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lvl1pPr algn="l">
              <a:defRPr/>
            </a:lvl1pPr>
          </a:lstStyle>
          <a:p>
            <a:pPr rtl="0"/>
            <a:r>
              <a:rPr lang="it-IT" noProof="0"/>
              <a:t>Fare clic per modificare lo stile del titolo dello schema</a:t>
            </a:r>
          </a:p>
        </p:txBody>
      </p:sp>
      <p:sp>
        <p:nvSpPr>
          <p:cNvPr id="3" name="Segnaposto testo verticale 2"/>
          <p:cNvSpPr>
            <a:spLocks noGrp="1"/>
          </p:cNvSpPr>
          <p:nvPr>
            <p:ph type="body" orient="vert" idx="1" hasCustomPrompt="1"/>
          </p:nvPr>
        </p:nvSpPr>
        <p:spPr/>
        <p:txBody>
          <a:bodyPr vert="eaVert" rtlCol="0" anchor="t"/>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10"/>
          </p:nvPr>
        </p:nvSpPr>
        <p:spPr/>
        <p:txBody>
          <a:bodyPr rtlCol="0"/>
          <a:lstStyle/>
          <a:p>
            <a:pPr rtl="0"/>
            <a:fld id="{B792A751-102A-4815-8071-8D8F2882EB68}"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1798493860"/>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685212" y="685800"/>
            <a:ext cx="2057400" cy="4572000"/>
          </a:xfrm>
        </p:spPr>
        <p:txBody>
          <a:bodyPr vert="eaVert" rtlCol="0"/>
          <a:lstStyle/>
          <a:p>
            <a:pPr rtl="0"/>
            <a:r>
              <a:rPr lang="it-IT" noProof="0"/>
              <a:t>Fare clic per modificare lo stile del titolo dello schema</a:t>
            </a:r>
          </a:p>
        </p:txBody>
      </p:sp>
      <p:sp>
        <p:nvSpPr>
          <p:cNvPr id="3" name="Segnaposto testo verticale 2"/>
          <p:cNvSpPr>
            <a:spLocks noGrp="1"/>
          </p:cNvSpPr>
          <p:nvPr>
            <p:ph type="body" orient="vert" idx="1" hasCustomPrompt="1"/>
          </p:nvPr>
        </p:nvSpPr>
        <p:spPr>
          <a:xfrm>
            <a:off x="685800" y="685800"/>
            <a:ext cx="7823200" cy="5308600"/>
          </a:xfrm>
        </p:spPr>
        <p:txBody>
          <a:bodyPr vert="eaVert" rtlCol="0" anchor="t"/>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10"/>
          </p:nvPr>
        </p:nvSpPr>
        <p:spPr/>
        <p:txBody>
          <a:bodyPr rtlCol="0"/>
          <a:lstStyle/>
          <a:p>
            <a:pPr rtl="0"/>
            <a:fld id="{ACA5AAE5-6C76-407D-8324-11CE505DE51B}"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2222950384"/>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contenuto 2"/>
          <p:cNvSpPr>
            <a:spLocks noGrp="1"/>
          </p:cNvSpPr>
          <p:nvPr>
            <p:ph idx="1" hasCustomPrompt="1"/>
          </p:nvPr>
        </p:nvSpPr>
        <p:spPr/>
        <p:txBody>
          <a:bodyPr rtlCol="0" anchor="ct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10"/>
          </p:nvPr>
        </p:nvSpPr>
        <p:spPr/>
        <p:txBody>
          <a:bodyPr rtlCol="0"/>
          <a:lstStyle/>
          <a:p>
            <a:pPr rtl="0"/>
            <a:fld id="{D3EC1062-34A7-41F6-B4A4-6032EB8C248B}"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993780861"/>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84211" y="2006600"/>
            <a:ext cx="8534401" cy="2281600"/>
          </a:xfrm>
        </p:spPr>
        <p:txBody>
          <a:bodyPr rtlCol="0" anchor="b">
            <a:normAutofit/>
          </a:bodyPr>
          <a:lstStyle>
            <a:lvl1pPr algn="l">
              <a:defRPr sz="3600" b="0" cap="all"/>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684213" y="4495800"/>
            <a:ext cx="8534400" cy="1498600"/>
          </a:xfrm>
        </p:spPr>
        <p:txBody>
          <a:bodyPr rtlCol="0"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it-IT" noProof="0"/>
              <a:t>Modifica gli stili del testo dello schema</a:t>
            </a:r>
          </a:p>
        </p:txBody>
      </p:sp>
      <p:sp>
        <p:nvSpPr>
          <p:cNvPr id="4" name="Segnaposto data 3"/>
          <p:cNvSpPr>
            <a:spLocks noGrp="1"/>
          </p:cNvSpPr>
          <p:nvPr>
            <p:ph type="dt" sz="half" idx="10"/>
          </p:nvPr>
        </p:nvSpPr>
        <p:spPr/>
        <p:txBody>
          <a:bodyPr rtlCol="0"/>
          <a:lstStyle/>
          <a:p>
            <a:pPr rtl="0"/>
            <a:fld id="{73DEDF5C-4C29-4008-AEF5-1A261EFB3F92}" type="datetime1">
              <a:rPr lang="it-IT" noProof="0" smtClean="0"/>
              <a:t>10/03/2020</a:t>
            </a:fld>
            <a:endParaRPr lang="it-IT" noProof="0"/>
          </a:p>
        </p:txBody>
      </p:sp>
      <p:sp>
        <p:nvSpPr>
          <p:cNvPr id="5" name="Segnaposto piè di pagina 4"/>
          <p:cNvSpPr>
            <a:spLocks noGrp="1"/>
          </p:cNvSpPr>
          <p:nvPr>
            <p:ph type="ftr" sz="quarter" idx="11"/>
          </p:nvPr>
        </p:nvSpPr>
        <p:spPr/>
        <p:txBody>
          <a:bodyPr rtlCol="0"/>
          <a:lstStyle/>
          <a:p>
            <a:pPr rtl="0"/>
            <a:endParaRPr lang="it-IT" noProof="0"/>
          </a:p>
        </p:txBody>
      </p:sp>
      <p:sp>
        <p:nvSpPr>
          <p:cNvPr id="6" name="Segnaposto numero diapositiva 5"/>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605761159"/>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contenuto 2"/>
          <p:cNvSpPr>
            <a:spLocks noGrp="1"/>
          </p:cNvSpPr>
          <p:nvPr>
            <p:ph sz="half" idx="1" hasCustomPrompt="1"/>
          </p:nvPr>
        </p:nvSpPr>
        <p:spPr>
          <a:xfrm>
            <a:off x="684211" y="685800"/>
            <a:ext cx="4937655" cy="3615267"/>
          </a:xfrm>
        </p:spPr>
        <p:txBody>
          <a:bodyPr rtlCol="0">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contenuto 3"/>
          <p:cNvSpPr>
            <a:spLocks noGrp="1"/>
          </p:cNvSpPr>
          <p:nvPr>
            <p:ph sz="half" idx="2" hasCustomPrompt="1"/>
          </p:nvPr>
        </p:nvSpPr>
        <p:spPr>
          <a:xfrm>
            <a:off x="5808133" y="685801"/>
            <a:ext cx="4934479" cy="3615266"/>
          </a:xfrm>
        </p:spPr>
        <p:txBody>
          <a:bodyPr rtlCol="0">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data 4"/>
          <p:cNvSpPr>
            <a:spLocks noGrp="1"/>
          </p:cNvSpPr>
          <p:nvPr>
            <p:ph type="dt" sz="half" idx="10"/>
          </p:nvPr>
        </p:nvSpPr>
        <p:spPr/>
        <p:txBody>
          <a:bodyPr rtlCol="0"/>
          <a:lstStyle/>
          <a:p>
            <a:pPr rtl="0"/>
            <a:fld id="{9688526C-9AB2-49CF-B631-7D03ED09EE4D}" type="datetime1">
              <a:rPr lang="it-IT" noProof="0" smtClean="0"/>
              <a:t>10/03/2020</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721922463"/>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lvl1pPr>
              <a:defRPr/>
            </a:lvl1pPr>
          </a:lstStyle>
          <a:p>
            <a:pPr rtl="0"/>
            <a:r>
              <a:rPr lang="it-IT" noProof="0"/>
              <a:t>Fare clic per modificare lo stile del titolo dello schema</a:t>
            </a:r>
          </a:p>
        </p:txBody>
      </p:sp>
      <p:sp>
        <p:nvSpPr>
          <p:cNvPr id="3" name="Segnaposto testo 2"/>
          <p:cNvSpPr>
            <a:spLocks noGrp="1"/>
          </p:cNvSpPr>
          <p:nvPr>
            <p:ph type="body" idx="1" hasCustomPrompt="1"/>
          </p:nvPr>
        </p:nvSpPr>
        <p:spPr>
          <a:xfrm>
            <a:off x="972080" y="685800"/>
            <a:ext cx="4649787" cy="576262"/>
          </a:xfrm>
        </p:spPr>
        <p:txBody>
          <a:bodyPr rtlCol="0"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Modifica gli stili del testo dello schema</a:t>
            </a:r>
          </a:p>
        </p:txBody>
      </p:sp>
      <p:sp>
        <p:nvSpPr>
          <p:cNvPr id="4" name="Segnaposto contenuto 3"/>
          <p:cNvSpPr>
            <a:spLocks noGrp="1"/>
          </p:cNvSpPr>
          <p:nvPr>
            <p:ph sz="half" idx="2" hasCustomPrompt="1"/>
          </p:nvPr>
        </p:nvSpPr>
        <p:spPr>
          <a:xfrm>
            <a:off x="684211" y="1270529"/>
            <a:ext cx="4937655" cy="3030538"/>
          </a:xfrm>
        </p:spPr>
        <p:txBody>
          <a:bodyPr rtlCol="0" anchor="t">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5" name="Segnaposto testo 4"/>
          <p:cNvSpPr>
            <a:spLocks noGrp="1"/>
          </p:cNvSpPr>
          <p:nvPr>
            <p:ph type="body" sz="quarter" idx="3" hasCustomPrompt="1"/>
          </p:nvPr>
        </p:nvSpPr>
        <p:spPr>
          <a:xfrm>
            <a:off x="6079066" y="685800"/>
            <a:ext cx="4665134" cy="576262"/>
          </a:xfrm>
        </p:spPr>
        <p:txBody>
          <a:bodyPr rtlCol="0"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it-IT" noProof="0"/>
              <a:t>Modifica gli stili del testo dello schema</a:t>
            </a:r>
          </a:p>
        </p:txBody>
      </p:sp>
      <p:sp>
        <p:nvSpPr>
          <p:cNvPr id="6" name="Segnaposto contenuto 5"/>
          <p:cNvSpPr>
            <a:spLocks noGrp="1"/>
          </p:cNvSpPr>
          <p:nvPr>
            <p:ph sz="quarter" idx="4" hasCustomPrompt="1"/>
          </p:nvPr>
        </p:nvSpPr>
        <p:spPr>
          <a:xfrm>
            <a:off x="5806545" y="1262062"/>
            <a:ext cx="4929188" cy="3030538"/>
          </a:xfrm>
        </p:spPr>
        <p:txBody>
          <a:bodyPr rtlCol="0" anchor="t">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7" name="Segnaposto data 6"/>
          <p:cNvSpPr>
            <a:spLocks noGrp="1"/>
          </p:cNvSpPr>
          <p:nvPr>
            <p:ph type="dt" sz="half" idx="10"/>
          </p:nvPr>
        </p:nvSpPr>
        <p:spPr/>
        <p:txBody>
          <a:bodyPr rtlCol="0"/>
          <a:lstStyle/>
          <a:p>
            <a:pPr rtl="0"/>
            <a:fld id="{9D5FB3D9-BF22-4CF7-870A-94512B88AA82}" type="datetime1">
              <a:rPr lang="it-IT" noProof="0" smtClean="0"/>
              <a:t>10/03/2020</a:t>
            </a:fld>
            <a:endParaRPr lang="it-IT" noProof="0"/>
          </a:p>
        </p:txBody>
      </p:sp>
      <p:sp>
        <p:nvSpPr>
          <p:cNvPr id="8" name="Segnaposto piè di pagina 7"/>
          <p:cNvSpPr>
            <a:spLocks noGrp="1"/>
          </p:cNvSpPr>
          <p:nvPr>
            <p:ph type="ftr" sz="quarter" idx="11"/>
          </p:nvPr>
        </p:nvSpPr>
        <p:spPr/>
        <p:txBody>
          <a:bodyPr rtlCol="0"/>
          <a:lstStyle/>
          <a:p>
            <a:pPr rtl="0"/>
            <a:endParaRPr lang="it-IT" noProof="0"/>
          </a:p>
        </p:txBody>
      </p:sp>
      <p:sp>
        <p:nvSpPr>
          <p:cNvPr id="9" name="Segnaposto numero diapositiva 8"/>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1733412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rtlCol="0"/>
          <a:lstStyle/>
          <a:p>
            <a:pPr rtl="0"/>
            <a:r>
              <a:rPr lang="it-IT" noProof="0"/>
              <a:t>Fare clic per modificare lo stile del titolo dello schema</a:t>
            </a:r>
          </a:p>
        </p:txBody>
      </p:sp>
      <p:sp>
        <p:nvSpPr>
          <p:cNvPr id="3" name="Segnaposto data 2"/>
          <p:cNvSpPr>
            <a:spLocks noGrp="1"/>
          </p:cNvSpPr>
          <p:nvPr>
            <p:ph type="dt" sz="half" idx="10"/>
          </p:nvPr>
        </p:nvSpPr>
        <p:spPr/>
        <p:txBody>
          <a:bodyPr rtlCol="0"/>
          <a:lstStyle/>
          <a:p>
            <a:pPr rtl="0"/>
            <a:fld id="{F2885E20-9804-4175-A11C-DAB7D39E56AE}" type="datetime1">
              <a:rPr lang="it-IT" noProof="0" smtClean="0"/>
              <a:t>10/03/2020</a:t>
            </a:fld>
            <a:endParaRPr lang="it-IT" noProof="0"/>
          </a:p>
        </p:txBody>
      </p:sp>
      <p:sp>
        <p:nvSpPr>
          <p:cNvPr id="4" name="Segnaposto piè di pagina 3"/>
          <p:cNvSpPr>
            <a:spLocks noGrp="1"/>
          </p:cNvSpPr>
          <p:nvPr>
            <p:ph type="ftr" sz="quarter" idx="11"/>
          </p:nvPr>
        </p:nvSpPr>
        <p:spPr/>
        <p:txBody>
          <a:bodyPr rtlCol="0"/>
          <a:lstStyle/>
          <a:p>
            <a:pPr rtl="0"/>
            <a:endParaRPr lang="it-IT" noProof="0"/>
          </a:p>
        </p:txBody>
      </p:sp>
      <p:sp>
        <p:nvSpPr>
          <p:cNvPr id="5" name="Segnaposto numero diapositiva 4"/>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225235921"/>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rtlCol="0"/>
          <a:lstStyle/>
          <a:p>
            <a:pPr rtl="0"/>
            <a:fld id="{E9E35B3D-C1E8-404C-BC50-379FD6E7A1E5}" type="datetime1">
              <a:rPr lang="it-IT" noProof="0" smtClean="0"/>
              <a:t>10/03/2020</a:t>
            </a:fld>
            <a:endParaRPr lang="it-IT" noProof="0"/>
          </a:p>
        </p:txBody>
      </p:sp>
      <p:sp>
        <p:nvSpPr>
          <p:cNvPr id="3" name="Segnaposto piè di pagina 2"/>
          <p:cNvSpPr>
            <a:spLocks noGrp="1"/>
          </p:cNvSpPr>
          <p:nvPr>
            <p:ph type="ftr" sz="quarter" idx="11"/>
          </p:nvPr>
        </p:nvSpPr>
        <p:spPr/>
        <p:txBody>
          <a:bodyPr rtlCol="0"/>
          <a:lstStyle/>
          <a:p>
            <a:pPr rtl="0"/>
            <a:endParaRPr lang="it-IT" noProof="0"/>
          </a:p>
        </p:txBody>
      </p:sp>
      <p:sp>
        <p:nvSpPr>
          <p:cNvPr id="4" name="Segnaposto numero diapositiva 3"/>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178225102"/>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7085012" y="685800"/>
            <a:ext cx="3657600" cy="1371600"/>
          </a:xfrm>
        </p:spPr>
        <p:txBody>
          <a:bodyPr rtlCol="0" anchor="b">
            <a:normAutofit/>
          </a:bodyPr>
          <a:lstStyle>
            <a:lvl1pPr algn="l">
              <a:defRPr sz="2400" b="0"/>
            </a:lvl1pPr>
          </a:lstStyle>
          <a:p>
            <a:pPr rtl="0"/>
            <a:r>
              <a:rPr lang="it-IT" noProof="0"/>
              <a:t>Fare clic per modificare lo stile del titolo dello schema</a:t>
            </a:r>
          </a:p>
        </p:txBody>
      </p:sp>
      <p:sp>
        <p:nvSpPr>
          <p:cNvPr id="3" name="Segnaposto contenuto 2"/>
          <p:cNvSpPr>
            <a:spLocks noGrp="1"/>
          </p:cNvSpPr>
          <p:nvPr>
            <p:ph idx="1" hasCustomPrompt="1"/>
          </p:nvPr>
        </p:nvSpPr>
        <p:spPr>
          <a:xfrm>
            <a:off x="684212" y="685800"/>
            <a:ext cx="5943601" cy="5308600"/>
          </a:xfrm>
        </p:spPr>
        <p:txBody>
          <a:bodyPr rtlCol="0" anchor="ctr">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testo 3"/>
          <p:cNvSpPr>
            <a:spLocks noGrp="1"/>
          </p:cNvSpPr>
          <p:nvPr>
            <p:ph type="body" sz="half" idx="2" hasCustomPrompt="1"/>
          </p:nvPr>
        </p:nvSpPr>
        <p:spPr>
          <a:xfrm>
            <a:off x="7085012" y="2209799"/>
            <a:ext cx="3657600" cy="2091267"/>
          </a:xfrm>
        </p:spPr>
        <p:txBody>
          <a:bodyPr rtlCol="0"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Modifica gli stili del testo dello schema</a:t>
            </a:r>
          </a:p>
        </p:txBody>
      </p:sp>
      <p:sp>
        <p:nvSpPr>
          <p:cNvPr id="5" name="Segnaposto data 4"/>
          <p:cNvSpPr>
            <a:spLocks noGrp="1"/>
          </p:cNvSpPr>
          <p:nvPr>
            <p:ph type="dt" sz="half" idx="10"/>
          </p:nvPr>
        </p:nvSpPr>
        <p:spPr/>
        <p:txBody>
          <a:bodyPr rtlCol="0"/>
          <a:lstStyle/>
          <a:p>
            <a:pPr rtl="0"/>
            <a:fld id="{8BAE47E9-2FA7-4E0D-8535-B91846EFFE5A}" type="datetime1">
              <a:rPr lang="it-IT" noProof="0" smtClean="0"/>
              <a:t>10/03/2020</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247962075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722812" y="1447800"/>
            <a:ext cx="6019800" cy="1143000"/>
          </a:xfrm>
        </p:spPr>
        <p:txBody>
          <a:bodyPr rtlCol="0" anchor="b">
            <a:normAutofit/>
          </a:bodyPr>
          <a:lstStyle>
            <a:lvl1pPr algn="l">
              <a:defRPr sz="2800" b="0"/>
            </a:lvl1pPr>
          </a:lstStyle>
          <a:p>
            <a:pPr rtl="0"/>
            <a:r>
              <a:rPr lang="it-IT" noProof="0"/>
              <a:t>Fare clic per modificare lo stile del titolo dello schema</a:t>
            </a:r>
          </a:p>
        </p:txBody>
      </p:sp>
      <p:sp>
        <p:nvSpPr>
          <p:cNvPr id="14" name="Segnaposto immagine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it-IT" noProof="0"/>
              <a:t>Fare clic sull'icona per inserire un'immagine</a:t>
            </a:r>
          </a:p>
        </p:txBody>
      </p:sp>
      <p:sp>
        <p:nvSpPr>
          <p:cNvPr id="4" name="Segnaposto testo 3"/>
          <p:cNvSpPr>
            <a:spLocks noGrp="1"/>
          </p:cNvSpPr>
          <p:nvPr>
            <p:ph type="body" sz="half" idx="2" hasCustomPrompt="1"/>
          </p:nvPr>
        </p:nvSpPr>
        <p:spPr>
          <a:xfrm>
            <a:off x="4722812" y="2777066"/>
            <a:ext cx="6021388" cy="2048933"/>
          </a:xfrm>
        </p:spPr>
        <p:txBody>
          <a:bodyPr rtlCol="0"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it-IT" noProof="0"/>
              <a:t>Modifica gli stili del testo dello schema</a:t>
            </a:r>
          </a:p>
        </p:txBody>
      </p:sp>
      <p:sp>
        <p:nvSpPr>
          <p:cNvPr id="5" name="Segnaposto data 4"/>
          <p:cNvSpPr>
            <a:spLocks noGrp="1"/>
          </p:cNvSpPr>
          <p:nvPr>
            <p:ph type="dt" sz="half" idx="10"/>
          </p:nvPr>
        </p:nvSpPr>
        <p:spPr/>
        <p:txBody>
          <a:bodyPr rtlCol="0"/>
          <a:lstStyle/>
          <a:p>
            <a:pPr rtl="0"/>
            <a:fld id="{927E75BF-0AD6-4DFB-B10A-59EF1C1AF316}" type="datetime1">
              <a:rPr lang="it-IT" noProof="0" smtClean="0"/>
              <a:t>10/03/2020</a:t>
            </a:fld>
            <a:endParaRPr lang="it-IT" noProof="0"/>
          </a:p>
        </p:txBody>
      </p:sp>
      <p:sp>
        <p:nvSpPr>
          <p:cNvPr id="6" name="Segnaposto piè di pagina 5"/>
          <p:cNvSpPr>
            <a:spLocks noGrp="1"/>
          </p:cNvSpPr>
          <p:nvPr>
            <p:ph type="ftr" sz="quarter" idx="11"/>
          </p:nvPr>
        </p:nvSpPr>
        <p:spPr/>
        <p:txBody>
          <a:bodyPr rtlCol="0"/>
          <a:lstStyle/>
          <a:p>
            <a:pPr rtl="0"/>
            <a:endParaRPr lang="it-IT" noProof="0"/>
          </a:p>
        </p:txBody>
      </p:sp>
      <p:sp>
        <p:nvSpPr>
          <p:cNvPr id="7" name="Segnaposto numero diapositiva 6"/>
          <p:cNvSpPr>
            <a:spLocks noGrp="1"/>
          </p:cNvSpPr>
          <p:nvPr>
            <p:ph type="sldNum" sz="quarter" idx="12"/>
          </p:nvPr>
        </p:nvSpPr>
        <p:spPr/>
        <p:txBody>
          <a:bodyPr rtlCol="0"/>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294740910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uppo 6"/>
          <p:cNvGrpSpPr/>
          <p:nvPr/>
        </p:nvGrpSpPr>
        <p:grpSpPr>
          <a:xfrm>
            <a:off x="9206969" y="2963333"/>
            <a:ext cx="2981858" cy="3208867"/>
            <a:chOff x="9206969" y="2963333"/>
            <a:chExt cx="2981858" cy="3208867"/>
          </a:xfrm>
        </p:grpSpPr>
        <p:cxnSp>
          <p:nvCxnSpPr>
            <p:cNvPr id="8" name="Connettore diritto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Connettore diritto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Connettore diritto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Connettore diritto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Connettore diritto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Segnaposto titolo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pPr rtl="0"/>
            <a:r>
              <a:rPr lang="it-IT" noProof="0"/>
              <a:t>Fare clic per modificare lo stile del titolo dello schema</a:t>
            </a:r>
          </a:p>
        </p:txBody>
      </p:sp>
      <p:sp>
        <p:nvSpPr>
          <p:cNvPr id="3" name="Segnaposto testo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rtl="0"/>
            <a:r>
              <a:rPr lang="it-IT" noProof="0"/>
              <a:t>Modifica gli stili del testo dello schema</a:t>
            </a:r>
          </a:p>
          <a:p>
            <a:pPr lvl="1" rtl="0"/>
            <a:r>
              <a:rPr lang="it-IT" noProof="0"/>
              <a:t>Secondo livello</a:t>
            </a:r>
          </a:p>
          <a:p>
            <a:pPr lvl="2" rtl="0"/>
            <a:r>
              <a:rPr lang="it-IT" noProof="0"/>
              <a:t>Terzo livello</a:t>
            </a:r>
          </a:p>
          <a:p>
            <a:pPr lvl="3" rtl="0"/>
            <a:r>
              <a:rPr lang="it-IT" noProof="0"/>
              <a:t>Quarto livello</a:t>
            </a:r>
          </a:p>
          <a:p>
            <a:pPr lvl="4" rtl="0"/>
            <a:r>
              <a:rPr lang="it-IT" noProof="0"/>
              <a:t>Quinto livello</a:t>
            </a:r>
          </a:p>
        </p:txBody>
      </p:sp>
      <p:sp>
        <p:nvSpPr>
          <p:cNvPr id="4" name="Segnaposto data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pPr rtl="0"/>
            <a:fld id="{01EF8645-9342-4A21-8F18-C48AFADC6CB1}" type="datetime1">
              <a:rPr lang="it-IT" noProof="0" smtClean="0"/>
              <a:t>10/03/2020</a:t>
            </a:fld>
            <a:endParaRPr lang="it-IT" noProof="0"/>
          </a:p>
        </p:txBody>
      </p:sp>
      <p:sp>
        <p:nvSpPr>
          <p:cNvPr id="5" name="Segnaposto piè di pagina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pPr rtl="0"/>
            <a:endParaRPr lang="it-IT" noProof="0"/>
          </a:p>
        </p:txBody>
      </p:sp>
      <p:sp>
        <p:nvSpPr>
          <p:cNvPr id="6" name="Segnaposto numero diapositiva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pPr rtl="0"/>
            <a:fld id="{D57F1E4F-1CFF-5643-939E-217C01CDF565}" type="slidenum">
              <a:rPr lang="it-IT" noProof="0" smtClean="0"/>
              <a:pPr/>
              <a:t>‹N›</a:t>
            </a:fld>
            <a:endParaRPr lang="it-IT" noProof="0"/>
          </a:p>
        </p:txBody>
      </p:sp>
    </p:spTree>
    <p:extLst>
      <p:ext uri="{BB962C8B-B14F-4D97-AF65-F5344CB8AC3E}">
        <p14:creationId xmlns:p14="http://schemas.microsoft.com/office/powerpoint/2010/main" val="37264073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gazzettaufficiale.it/eli/id/2020/01/21/20G00006/s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artbonus.gov.it/biblioteca-statale-oratoriana-dei-girolamini.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3" Type="http://schemas.openxmlformats.org/officeDocument/2006/relationships/hyperlink" Target="https://www.bosettiegatti.eu/info/norme/statali/2004_0042.htm#030"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www.bosettiegatti.eu/info/norme/statali/2004_0042.htm#034"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www.bosettiegatti.eu/info/norme/statali/2004_0042.htm#035"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bosettiegatti.eu/info/norme/statali/2001_0165.htm#28"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bosettiegatti.eu/info/norme/statali/2001_0165.htm#21" TargetMode="External"/><Relationship Id="rId4" Type="http://schemas.openxmlformats.org/officeDocument/2006/relationships/hyperlink" Target="http://www.bosettiegatti.eu/info/norme/statali/2001_0165.htm#19" TargetMode="External"/></Relationships>
</file>

<file path=ppt/slides/_rels/slide30.xml.rels><?xml version="1.0" encoding="UTF-8" standalone="yes"?>
<Relationships xmlns="http://schemas.openxmlformats.org/package/2006/relationships"><Relationship Id="rId2" Type="http://schemas.openxmlformats.org/officeDocument/2006/relationships/hyperlink" Target="https://www.gazzettaufficiale.it/eli/id/2020/01/21/20G00006/sg"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www.gazzettaufficiale.it/eli/id/2020/01/21/20G00006/sg"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www.gazzettaufficiale.it/eli/id/2020/01/21/20G00006/s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bosettiegatti.eu/info/norme/statali/2001_0165.htm#06"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bosettiegatti.eu/info/norme/statali/2001_0165.htm#21" TargetMode="External"/><Relationship Id="rId4" Type="http://schemas.openxmlformats.org/officeDocument/2006/relationships/hyperlink" Target="https://www.bosettiegatti.eu/info/norme/statali/2006_0163.htm#017"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gazzettaufficiale.it/eli/id/2020/01/21/20G00006/s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useBgFill="1">
        <p:nvSpPr>
          <p:cNvPr id="66" name="Rettangolo 65">
            <a:extLst>
              <a:ext uri="{FF2B5EF4-FFF2-40B4-BE49-F238E27FC236}">
                <a16:creationId xmlns:a16="http://schemas.microsoft.com/office/drawing/2014/main" id="{C5BDD1EA-D8C1-45AF-9F0A-14A2A137BA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sp>
        <p:nvSpPr>
          <p:cNvPr id="68" name="Rettangolo con angoli ritagliati in diagonale 6">
            <a:extLst>
              <a:ext uri="{FF2B5EF4-FFF2-40B4-BE49-F238E27FC236}">
                <a16:creationId xmlns:a16="http://schemas.microsoft.com/office/drawing/2014/main" id="{14354E08-0068-48D7-A8AD-84C7B1CF58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4000" y="620722"/>
            <a:ext cx="6575496" cy="5286838"/>
          </a:xfrm>
          <a:prstGeom prst="snip2DiagRect">
            <a:avLst>
              <a:gd name="adj1" fmla="val 10787"/>
              <a:gd name="adj2" fmla="val 0"/>
            </a:avLst>
          </a:prstGeom>
          <a:solidFill>
            <a:schemeClr val="tx1"/>
          </a:solidFill>
          <a:ln>
            <a:noFill/>
          </a:ln>
          <a:effectLst>
            <a:innerShdw blurRad="57150" dist="38100" dir="14460000">
              <a:prstClr val="black">
                <a:alpha val="7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entury Gothic" panose="020B0502020202020204"/>
              <a:ea typeface="+mn-ea"/>
              <a:cs typeface="+mn-cs"/>
            </a:endParaRPr>
          </a:p>
        </p:txBody>
      </p:sp>
      <p:grpSp>
        <p:nvGrpSpPr>
          <p:cNvPr id="70" name="Gruppo 69">
            <a:extLst>
              <a:ext uri="{FF2B5EF4-FFF2-40B4-BE49-F238E27FC236}">
                <a16:creationId xmlns:a16="http://schemas.microsoft.com/office/drawing/2014/main" id="{A779F34F-2960-4B81-BA08-445B6F6A0CD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71" name="Connettore diritto 70">
              <a:extLst>
                <a:ext uri="{FF2B5EF4-FFF2-40B4-BE49-F238E27FC236}">
                  <a16:creationId xmlns:a16="http://schemas.microsoft.com/office/drawing/2014/main" id="{10A57ACC-416F-4A5D-B7F7-DDA9886A3A6C}"/>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2" name="Connettore diritto 71">
              <a:extLst>
                <a:ext uri="{FF2B5EF4-FFF2-40B4-BE49-F238E27FC236}">
                  <a16:creationId xmlns:a16="http://schemas.microsoft.com/office/drawing/2014/main" id="{26522B4F-50C4-4FCE-8AE2-3789D63ED33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3" name="Connettore diritto 72">
              <a:extLst>
                <a:ext uri="{FF2B5EF4-FFF2-40B4-BE49-F238E27FC236}">
                  <a16:creationId xmlns:a16="http://schemas.microsoft.com/office/drawing/2014/main" id="{2C3978FC-B5D1-42BE-B086-BC2A733D58F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4" name="Connettore diritto 73">
              <a:extLst>
                <a:ext uri="{FF2B5EF4-FFF2-40B4-BE49-F238E27FC236}">
                  <a16:creationId xmlns:a16="http://schemas.microsoft.com/office/drawing/2014/main" id="{ACED99F1-340D-4970-8E66-3B28E9271122}"/>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5" name="Connettore diritto 74">
              <a:extLst>
                <a:ext uri="{FF2B5EF4-FFF2-40B4-BE49-F238E27FC236}">
                  <a16:creationId xmlns:a16="http://schemas.microsoft.com/office/drawing/2014/main" id="{50A54E39-63C0-4847-A766-C6B74FEB48D9}"/>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pic>
        <p:nvPicPr>
          <p:cNvPr id="1026" name="Picture 2" descr="Image result for logo uilpa bac">
            <a:extLst>
              <a:ext uri="{FF2B5EF4-FFF2-40B4-BE49-F238E27FC236}">
                <a16:creationId xmlns:a16="http://schemas.microsoft.com/office/drawing/2014/main" id="{D563809E-2053-46B5-9F04-9BDEA6DA0E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0065" y="670790"/>
            <a:ext cx="2143125" cy="2143125"/>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2AD8981-E16B-4AE7-AC70-E2088F4DA377}"/>
              </a:ext>
            </a:extLst>
          </p:cNvPr>
          <p:cNvSpPr txBox="1"/>
          <p:nvPr/>
        </p:nvSpPr>
        <p:spPr>
          <a:xfrm>
            <a:off x="630826" y="3162548"/>
            <a:ext cx="6575496" cy="267765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prstClr val="black"/>
                </a:solidFill>
                <a:effectLst/>
                <a:uLnTx/>
                <a:uFillTx/>
                <a:latin typeface="Century Gothic" panose="020B0502020202020204"/>
                <a:ea typeface="+mn-ea"/>
                <a:cs typeface="+mn-cs"/>
              </a:rPr>
              <a:t>CORSO DI PREPARAZIONE AL CONCORSO</a:t>
            </a:r>
            <a:br>
              <a:rPr kumimoji="0" lang="it-IT" sz="2400" b="1" i="0" u="none" strike="noStrike" kern="1200" cap="none" spc="0" normalizeH="0" baseline="0" noProof="0" dirty="0">
                <a:ln>
                  <a:noFill/>
                </a:ln>
                <a:solidFill>
                  <a:prstClr val="black"/>
                </a:solidFill>
                <a:effectLst/>
                <a:uLnTx/>
                <a:uFillTx/>
                <a:latin typeface="Century Gothic" panose="020B0502020202020204"/>
                <a:ea typeface="+mn-ea"/>
                <a:cs typeface="+mn-cs"/>
              </a:rPr>
            </a:br>
            <a:r>
              <a:rPr kumimoji="0" lang="it-IT" sz="2400" b="1" i="0" u="none" strike="noStrike" kern="1200" cap="none" spc="0" normalizeH="0" baseline="0" noProof="0" dirty="0">
                <a:ln>
                  <a:noFill/>
                </a:ln>
                <a:solidFill>
                  <a:prstClr val="black"/>
                </a:solidFill>
                <a:effectLst/>
                <a:uLnTx/>
                <a:uFillTx/>
                <a:latin typeface="Century Gothic" panose="020B0502020202020204"/>
                <a:ea typeface="+mn-ea"/>
                <a:cs typeface="+mn-cs"/>
              </a:rPr>
              <a:t>1052 AFAV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2400" b="1" i="0" u="none" strike="noStrike" kern="1200" cap="none" spc="0" normalizeH="0" baseline="0" noProof="0" dirty="0">
                <a:ln>
                  <a:noFill/>
                </a:ln>
                <a:solidFill>
                  <a:prstClr val="black"/>
                </a:solidFill>
                <a:effectLst/>
                <a:uLnTx/>
                <a:uFillTx/>
                <a:latin typeface="Century Gothic" panose="020B0502020202020204"/>
                <a:ea typeface="+mn-ea"/>
                <a:cs typeface="+mn-cs"/>
              </a:rPr>
              <a:t>LA PROVA SCRITTA</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2000" b="1" i="0" u="none" strike="noStrike" kern="1200" cap="small" spc="0" normalizeH="0" baseline="0" noProof="0" dirty="0">
                <a:ln>
                  <a:noFill/>
                </a:ln>
                <a:solidFill>
                  <a:prstClr val="black"/>
                </a:solidFill>
                <a:effectLst/>
                <a:uLnTx/>
                <a:uFillTx/>
                <a:latin typeface="Century Gothic" panose="020B0502020202020204"/>
                <a:ea typeface="+mn-ea"/>
                <a:cs typeface="+mn-cs"/>
              </a:rPr>
              <a:t>elementi di organizzazione, ordinamento e competenze del Ministero per i beni e le attività culturali e per il turismo</a:t>
            </a:r>
          </a:p>
          <a:p>
            <a:pPr marL="0" marR="0" lvl="0" indent="0" algn="l" defTabSz="457200" rtl="0" eaLnBrk="1" fontAlgn="auto" latinLnBrk="0" hangingPunct="1">
              <a:lnSpc>
                <a:spcPct val="100000"/>
              </a:lnSpc>
              <a:spcBef>
                <a:spcPts val="0"/>
              </a:spcBef>
              <a:spcAft>
                <a:spcPts val="0"/>
              </a:spcAft>
              <a:buClrTx/>
              <a:buSzTx/>
              <a:buFontTx/>
              <a:buNone/>
              <a:tabLst/>
              <a:defRPr/>
            </a:pPr>
            <a:b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b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6" name="CasellaDiTesto 5">
            <a:extLst>
              <a:ext uri="{FF2B5EF4-FFF2-40B4-BE49-F238E27FC236}">
                <a16:creationId xmlns:a16="http://schemas.microsoft.com/office/drawing/2014/main" id="{8A831B22-5FB9-425F-96D1-0C93286D6301}"/>
              </a:ext>
            </a:extLst>
          </p:cNvPr>
          <p:cNvSpPr txBox="1"/>
          <p:nvPr/>
        </p:nvSpPr>
        <p:spPr>
          <a:xfrm>
            <a:off x="7978161" y="297351"/>
            <a:ext cx="3503518" cy="3139321"/>
          </a:xfrm>
          <a:prstGeom prst="rect">
            <a:avLst/>
          </a:prstGeom>
          <a:solidFill>
            <a:schemeClr val="tx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t>Cristina Lollai</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t>Funzionario Promozione e Comunicazione</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t>Responsabile servizio tutela beni storico-artistici Segretariato Regionale Lazio</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rPr>
              <a:t>Responsabile Comunicazione </a:t>
            </a:r>
            <a:r>
              <a:rPr kumimoji="0" lang="it-IT" sz="1800" b="0" i="0" u="none" strike="noStrike" kern="1200" cap="none" spc="0" normalizeH="0" baseline="0" noProof="0">
                <a:ln>
                  <a:noFill/>
                </a:ln>
                <a:solidFill>
                  <a:prstClr val="black"/>
                </a:solidFill>
                <a:effectLst/>
                <a:uLnTx/>
                <a:uFillTx/>
                <a:latin typeface="Century Gothic" panose="020B0502020202020204"/>
                <a:ea typeface="+mn-ea"/>
                <a:cs typeface="+mn-cs"/>
              </a:rPr>
              <a:t>Istituzionale ICR</a:t>
            </a:r>
            <a:endParaRPr kumimoji="0" lang="it-IT" sz="1800" b="0" i="0" u="none" strike="noStrike" kern="1200" cap="none" spc="0" normalizeH="0" baseline="0" noProof="0" dirty="0">
              <a:ln>
                <a:noFill/>
              </a:ln>
              <a:solidFill>
                <a:prstClr val="black"/>
              </a:solidFill>
              <a:effectLst/>
              <a:uLnTx/>
              <a:uFillTx/>
              <a:latin typeface="Century Gothic" panose="020B0502020202020204"/>
              <a:ea typeface="+mn-ea"/>
              <a:cs typeface="+mn-cs"/>
            </a:endParaRPr>
          </a:p>
        </p:txBody>
      </p:sp>
      <p:sp>
        <p:nvSpPr>
          <p:cNvPr id="7" name="CasellaDiTesto 6">
            <a:extLst>
              <a:ext uri="{FF2B5EF4-FFF2-40B4-BE49-F238E27FC236}">
                <a16:creationId xmlns:a16="http://schemas.microsoft.com/office/drawing/2014/main" id="{63D671EC-CE99-4C56-9E4B-D68DB5541731}"/>
              </a:ext>
            </a:extLst>
          </p:cNvPr>
          <p:cNvSpPr txBox="1"/>
          <p:nvPr/>
        </p:nvSpPr>
        <p:spPr>
          <a:xfrm>
            <a:off x="3525430" y="782702"/>
            <a:ext cx="3511826" cy="646331"/>
          </a:xfrm>
          <a:prstGeom prst="rect">
            <a:avLst/>
          </a:prstGeom>
          <a:solidFill>
            <a:schemeClr val="tx1"/>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small" spc="0" normalizeH="0" baseline="0" noProof="0" dirty="0">
                <a:ln>
                  <a:noFill/>
                </a:ln>
                <a:solidFill>
                  <a:prstClr val="black"/>
                </a:solidFill>
                <a:effectLst/>
                <a:uLnTx/>
                <a:uFillTx/>
                <a:latin typeface="Century Gothic" panose="020B0502020202020204"/>
                <a:ea typeface="+mn-ea"/>
                <a:cs typeface="+mn-cs"/>
              </a:rPr>
              <a:t>Parte II</a:t>
            </a:r>
          </a:p>
          <a:p>
            <a:pPr marL="0" marR="0" lvl="0" indent="0" algn="l" defTabSz="457200" rtl="0" eaLnBrk="1" fontAlgn="auto" latinLnBrk="0" hangingPunct="1">
              <a:lnSpc>
                <a:spcPct val="100000"/>
              </a:lnSpc>
              <a:spcBef>
                <a:spcPts val="0"/>
              </a:spcBef>
              <a:spcAft>
                <a:spcPts val="0"/>
              </a:spcAft>
              <a:buClrTx/>
              <a:buSzTx/>
              <a:buFontTx/>
              <a:buNone/>
              <a:tabLst/>
              <a:defRPr/>
            </a:pPr>
            <a:r>
              <a:rPr lang="it-IT" b="1" cap="small" dirty="0">
                <a:solidFill>
                  <a:prstClr val="black"/>
                </a:solidFill>
                <a:latin typeface="Century Gothic" panose="020B0502020202020204"/>
              </a:rPr>
              <a:t>LE DIREZIONI GENERALI</a:t>
            </a:r>
            <a:endParaRPr kumimoji="0" lang="it-IT" sz="1800" b="1" i="0" u="none" strike="noStrike" kern="1200" cap="small" spc="0" normalizeH="0" baseline="0" noProof="0" dirty="0">
              <a:ln>
                <a:noFill/>
              </a:ln>
              <a:solidFill>
                <a:prstClr val="black"/>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80818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1197577"/>
          </a:xfrm>
        </p:spPr>
        <p:txBody>
          <a:bodyPr>
            <a:normAutofit/>
          </a:bodyPr>
          <a:lstStyle/>
          <a:p>
            <a:r>
              <a:rPr lang="it-IT" dirty="0">
                <a:solidFill>
                  <a:schemeClr val="bg1"/>
                </a:solidFill>
              </a:rPr>
              <a:t>1- LA DIREZIONE GENERALE ARCHEOLOGIA BELLE ARTI E PAESAGGIO – parte V</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9776" y="1086405"/>
            <a:ext cx="12172224" cy="5355312"/>
          </a:xfrm>
          <a:prstGeom prst="rect">
            <a:avLst/>
          </a:prstGeom>
          <a:solidFill>
            <a:schemeClr val="tx2">
              <a:lumMod val="40000"/>
              <a:lumOff val="60000"/>
            </a:schemeClr>
          </a:solidFill>
        </p:spPr>
        <p:txBody>
          <a:bodyPr wrap="square" rtlCol="0">
            <a:spAutoFit/>
          </a:bodyPr>
          <a:lstStyle/>
          <a:p>
            <a:pPr lvl="0" defTabSz="457200"/>
            <a:r>
              <a:rPr lang="it-IT" dirty="0">
                <a:solidFill>
                  <a:schemeClr val="bg1"/>
                </a:solidFill>
              </a:rPr>
              <a:t>v)    può richiedere alle commissioni di cui all’articolo 137 del Codice, anche su proposta della Soprintendenza Archeologia, belle arti e paesaggio competente, l</a:t>
            </a:r>
            <a:r>
              <a:rPr lang="it-IT" b="1" dirty="0">
                <a:solidFill>
                  <a:schemeClr val="bg1"/>
                </a:solidFill>
              </a:rPr>
              <a:t>’adozione della proposta di dichiarazione di notevole interesse pubblico per i beni paesaggistic</a:t>
            </a:r>
            <a:r>
              <a:rPr lang="it-IT" dirty="0">
                <a:solidFill>
                  <a:schemeClr val="bg1"/>
                </a:solidFill>
              </a:rPr>
              <a:t>i, ai sensi dell’articolo 138 del Codice;</a:t>
            </a:r>
            <a:br>
              <a:rPr lang="it-IT" dirty="0">
                <a:solidFill>
                  <a:schemeClr val="bg1"/>
                </a:solidFill>
              </a:rPr>
            </a:br>
            <a:r>
              <a:rPr lang="it-IT" dirty="0">
                <a:solidFill>
                  <a:schemeClr val="bg1"/>
                </a:solidFill>
              </a:rPr>
              <a:t>z) esercita le funzioni di </a:t>
            </a:r>
            <a:r>
              <a:rPr lang="it-IT" b="1" dirty="0">
                <a:solidFill>
                  <a:schemeClr val="bg1"/>
                </a:solidFill>
              </a:rPr>
              <a:t>indirizzo</a:t>
            </a:r>
            <a:r>
              <a:rPr lang="it-IT" dirty="0">
                <a:solidFill>
                  <a:schemeClr val="bg1"/>
                </a:solidFill>
              </a:rPr>
              <a:t> e, d’intesa con la </a:t>
            </a:r>
            <a:r>
              <a:rPr lang="it-IT" b="1" dirty="0">
                <a:solidFill>
                  <a:schemeClr val="bg1"/>
                </a:solidFill>
              </a:rPr>
              <a:t>Direzione generale Bilancio</a:t>
            </a:r>
            <a:r>
              <a:rPr lang="it-IT" dirty="0">
                <a:solidFill>
                  <a:schemeClr val="bg1"/>
                </a:solidFill>
              </a:rPr>
              <a:t>, di </a:t>
            </a:r>
            <a:r>
              <a:rPr lang="it-IT" b="1" dirty="0">
                <a:solidFill>
                  <a:schemeClr val="bg1"/>
                </a:solidFill>
              </a:rPr>
              <a:t>vigilanza</a:t>
            </a:r>
            <a:r>
              <a:rPr lang="it-IT" dirty="0">
                <a:solidFill>
                  <a:schemeClr val="bg1"/>
                </a:solidFill>
              </a:rPr>
              <a:t>, su ogni soggetto giuridico costituito con la partecipazione del Ministero per finalità attinenti agli ambiti di competenza della Direzione generale.</a:t>
            </a:r>
          </a:p>
          <a:p>
            <a:pPr lvl="0" defTabSz="457200"/>
            <a:r>
              <a:rPr lang="it-IT" dirty="0">
                <a:solidFill>
                  <a:schemeClr val="bg1"/>
                </a:solidFill>
              </a:rPr>
              <a:t>3.    La Direzione generale Archeologia, belle arti e paesaggio esercita le funzioni di indirizzo, e, d’intesa con la Direzione generale Bilancio, di vigilanza, unitamente alla Direzione generale Educazione, ricerca e istituti culturali e al Ministero dell’istruzione, dell’università e della ricerca, sulla </a:t>
            </a:r>
            <a:r>
              <a:rPr lang="it-IT" b="1" dirty="0">
                <a:solidFill>
                  <a:schemeClr val="bg1"/>
                </a:solidFill>
              </a:rPr>
              <a:t>Scuola archeologica italiana in Atene</a:t>
            </a:r>
            <a:r>
              <a:rPr lang="it-IT" dirty="0">
                <a:solidFill>
                  <a:schemeClr val="bg1"/>
                </a:solidFill>
              </a:rPr>
              <a:t>. Presso la Direzione generale opera il </a:t>
            </a:r>
            <a:r>
              <a:rPr lang="it-IT" b="1" dirty="0">
                <a:solidFill>
                  <a:schemeClr val="bg1"/>
                </a:solidFill>
              </a:rPr>
              <a:t>Comitato tecnico-scientifico speciale per il patrimonio storico della Prima guerra mondiale</a:t>
            </a:r>
            <a:r>
              <a:rPr lang="it-IT" dirty="0">
                <a:solidFill>
                  <a:schemeClr val="bg1"/>
                </a:solidFill>
              </a:rPr>
              <a:t>, di cui alla legge 7 marzo 2001, n. 78.</a:t>
            </a:r>
            <a:br>
              <a:rPr lang="it-IT" dirty="0">
                <a:solidFill>
                  <a:schemeClr val="bg1"/>
                </a:solidFill>
              </a:rPr>
            </a:br>
            <a:r>
              <a:rPr lang="it-IT" dirty="0">
                <a:solidFill>
                  <a:schemeClr val="bg1"/>
                </a:solidFill>
              </a:rPr>
              <a:t>4.    La Direzione generale Archeologia, belle arti e paesaggio esercita l’indirizzo, il coordinamento e, d’intesa con la Direzione generale Bilancio limitatamente ai profili finanziari e contabili, la vigilanza sulla </a:t>
            </a:r>
            <a:r>
              <a:rPr lang="it-IT" b="1" dirty="0">
                <a:solidFill>
                  <a:schemeClr val="bg1"/>
                </a:solidFill>
              </a:rPr>
              <a:t>Soprintendenza speciale archeologia, belle arti e paesaggio di Roma, sulla Soprintendenza nazionale per il patrimonio culturale subacqueo, sull’Istituto centrale per l’archeologia e sull’Istituto centrale per il patrimonio immateriale</a:t>
            </a:r>
            <a:r>
              <a:rPr lang="it-IT" dirty="0">
                <a:solidFill>
                  <a:schemeClr val="bg1"/>
                </a:solidFill>
              </a:rPr>
              <a:t>, anche ai fini dell’approvazione, su parere conforme della Direzione generale Bilancio, del </a:t>
            </a:r>
            <a:r>
              <a:rPr lang="it-IT" b="1" dirty="0">
                <a:solidFill>
                  <a:schemeClr val="bg1"/>
                </a:solidFill>
              </a:rPr>
              <a:t>bilancio di previsione</a:t>
            </a:r>
            <a:r>
              <a:rPr lang="it-IT" dirty="0">
                <a:solidFill>
                  <a:schemeClr val="bg1"/>
                </a:solidFill>
              </a:rPr>
              <a:t>, delle relative proposte di </a:t>
            </a:r>
            <a:r>
              <a:rPr lang="it-IT" b="1" dirty="0">
                <a:solidFill>
                  <a:schemeClr val="bg1"/>
                </a:solidFill>
              </a:rPr>
              <a:t>variazione</a:t>
            </a:r>
            <a:r>
              <a:rPr lang="it-IT" dirty="0">
                <a:solidFill>
                  <a:schemeClr val="bg1"/>
                </a:solidFill>
              </a:rPr>
              <a:t> e del </a:t>
            </a:r>
            <a:r>
              <a:rPr lang="it-IT" b="1" dirty="0">
                <a:solidFill>
                  <a:schemeClr val="bg1"/>
                </a:solidFill>
              </a:rPr>
              <a:t>conto consuntivo</a:t>
            </a:r>
            <a:r>
              <a:rPr lang="it-IT" dirty="0">
                <a:solidFill>
                  <a:schemeClr val="bg1"/>
                </a:solidFill>
              </a:rPr>
              <a:t>. La Direzione generale assegna, altresì, d’intesa con la Direzione generale Organizzazione e la Direzione generale Bilancio, le risorse umane e strumentali ai suddetti Istituti dotati di autonomia speciale.</a:t>
            </a:r>
            <a:endParaRPr lang="it-IT" u="sng" dirty="0">
              <a:solidFill>
                <a:schemeClr val="bg1"/>
              </a:solidFill>
            </a:endParaRPr>
          </a:p>
        </p:txBody>
      </p:sp>
    </p:spTree>
    <p:extLst>
      <p:ext uri="{BB962C8B-B14F-4D97-AF65-F5344CB8AC3E}">
        <p14:creationId xmlns:p14="http://schemas.microsoft.com/office/powerpoint/2010/main" val="1809159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a:extLst>
              <a:ext uri="{FF2B5EF4-FFF2-40B4-BE49-F238E27FC236}">
                <a16:creationId xmlns:a16="http://schemas.microsoft.com/office/drawing/2014/main" id="{5F723EA6-E1BA-41B7-B6F9-11A27D31B6C4}"/>
              </a:ext>
            </a:extLst>
          </p:cNvPr>
          <p:cNvSpPr>
            <a:spLocks noGrp="1"/>
          </p:cNvSpPr>
          <p:nvPr>
            <p:ph type="title"/>
          </p:nvPr>
        </p:nvSpPr>
        <p:spPr>
          <a:xfrm>
            <a:off x="0" y="-111172"/>
            <a:ext cx="12192000" cy="1197577"/>
          </a:xfrm>
        </p:spPr>
        <p:txBody>
          <a:bodyPr>
            <a:normAutofit/>
          </a:bodyPr>
          <a:lstStyle/>
          <a:p>
            <a:r>
              <a:rPr lang="it-IT" dirty="0">
                <a:solidFill>
                  <a:schemeClr val="bg1"/>
                </a:solidFill>
              </a:rPr>
              <a:t>LA DIREZIONE GENERALE ARCHEOLOGIA BELLE ARTI E PAESAGGIO – organigramma</a:t>
            </a:r>
          </a:p>
        </p:txBody>
      </p:sp>
      <p:sp>
        <p:nvSpPr>
          <p:cNvPr id="10" name="CasellaDiTesto 9">
            <a:extLst>
              <a:ext uri="{FF2B5EF4-FFF2-40B4-BE49-F238E27FC236}">
                <a16:creationId xmlns:a16="http://schemas.microsoft.com/office/drawing/2014/main" id="{C724BCC4-9254-4DA2-B545-72F1B71603F9}"/>
              </a:ext>
            </a:extLst>
          </p:cNvPr>
          <p:cNvSpPr txBox="1"/>
          <p:nvPr/>
        </p:nvSpPr>
        <p:spPr>
          <a:xfrm>
            <a:off x="19776" y="1086405"/>
            <a:ext cx="12172224" cy="5909310"/>
          </a:xfrm>
          <a:prstGeom prst="rect">
            <a:avLst/>
          </a:prstGeom>
          <a:solidFill>
            <a:schemeClr val="tx2">
              <a:lumMod val="40000"/>
              <a:lumOff val="60000"/>
            </a:schemeClr>
          </a:solidFill>
        </p:spPr>
        <p:txBody>
          <a:bodyPr wrap="square" rtlCol="0">
            <a:spAutoFit/>
          </a:bodyPr>
          <a:lstStyle/>
          <a:p>
            <a:pPr lvl="0" defTabSz="457200"/>
            <a:r>
              <a:rPr lang="it-IT" dirty="0">
                <a:solidFill>
                  <a:schemeClr val="bg1"/>
                </a:solidFill>
              </a:rPr>
              <a:t>6.    La Direzione generale Archeologia, belle arti e paesaggio </a:t>
            </a:r>
            <a:r>
              <a:rPr lang="it-IT" b="1" dirty="0">
                <a:solidFill>
                  <a:schemeClr val="bg1"/>
                </a:solidFill>
              </a:rPr>
              <a:t>si articola in nove uffici dirigenziali</a:t>
            </a:r>
            <a:r>
              <a:rPr lang="it-IT" dirty="0">
                <a:solidFill>
                  <a:schemeClr val="bg1"/>
                </a:solidFill>
              </a:rPr>
              <a:t> di livello </a:t>
            </a:r>
            <a:r>
              <a:rPr lang="it-IT" b="1" dirty="0">
                <a:solidFill>
                  <a:schemeClr val="bg1"/>
                </a:solidFill>
              </a:rPr>
              <a:t>non generale centrali</a:t>
            </a:r>
            <a:r>
              <a:rPr lang="it-IT" dirty="0">
                <a:solidFill>
                  <a:schemeClr val="bg1"/>
                </a:solidFill>
              </a:rPr>
              <a:t>, compresi la </a:t>
            </a:r>
            <a:r>
              <a:rPr lang="it-IT" b="1" dirty="0">
                <a:solidFill>
                  <a:schemeClr val="bg1"/>
                </a:solidFill>
              </a:rPr>
              <a:t>Soprintendenza nazionale per il patrimonio culturale subacqueo</a:t>
            </a:r>
            <a:r>
              <a:rPr lang="it-IT" dirty="0">
                <a:solidFill>
                  <a:schemeClr val="bg1"/>
                </a:solidFill>
              </a:rPr>
              <a:t>, </a:t>
            </a:r>
            <a:r>
              <a:rPr lang="it-IT" b="1" dirty="0">
                <a:solidFill>
                  <a:schemeClr val="bg1"/>
                </a:solidFill>
              </a:rPr>
              <a:t>l’Istituto centrale per l’archeologia</a:t>
            </a:r>
            <a:r>
              <a:rPr lang="it-IT" dirty="0">
                <a:solidFill>
                  <a:schemeClr val="bg1"/>
                </a:solidFill>
              </a:rPr>
              <a:t> e </a:t>
            </a:r>
            <a:r>
              <a:rPr lang="it-IT" b="1" dirty="0">
                <a:solidFill>
                  <a:schemeClr val="bg1"/>
                </a:solidFill>
              </a:rPr>
              <a:t>l’Istituto centrale per il patrimonio immateriale</a:t>
            </a:r>
            <a:r>
              <a:rPr lang="it-IT" dirty="0">
                <a:solidFill>
                  <a:schemeClr val="bg1"/>
                </a:solidFill>
              </a:rPr>
              <a:t>, nonché nelle</a:t>
            </a:r>
            <a:r>
              <a:rPr lang="it-IT" b="1" dirty="0">
                <a:solidFill>
                  <a:schemeClr val="bg1"/>
                </a:solidFill>
              </a:rPr>
              <a:t> Soprintendenze Archeologia, belle arti e paesaggio</a:t>
            </a:r>
            <a:r>
              <a:rPr lang="it-IT" dirty="0">
                <a:solidFill>
                  <a:schemeClr val="bg1"/>
                </a:solidFill>
              </a:rPr>
              <a:t>, uffici dirigenziali di livello non generale periferici (…)</a:t>
            </a:r>
          </a:p>
          <a:p>
            <a:pPr lvl="0" defTabSz="457200"/>
            <a:r>
              <a:rPr lang="it-IT" dirty="0">
                <a:solidFill>
                  <a:schemeClr val="bg1"/>
                </a:solidFill>
              </a:rPr>
              <a:t>DM 23 gennaio 2020 rep. 21 Articolazione uffici dirigenziali di livello non generale del </a:t>
            </a:r>
            <a:r>
              <a:rPr lang="it-IT" dirty="0" err="1">
                <a:solidFill>
                  <a:schemeClr val="bg1"/>
                </a:solidFill>
              </a:rPr>
              <a:t>MiBACT</a:t>
            </a:r>
            <a:endParaRPr lang="it-IT"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a:p>
            <a:pPr lvl="0" defTabSz="457200"/>
            <a:endParaRPr lang="it-IT" u="sng" dirty="0">
              <a:solidFill>
                <a:schemeClr val="bg1"/>
              </a:solidFill>
            </a:endParaRPr>
          </a:p>
        </p:txBody>
      </p:sp>
      <p:sp>
        <p:nvSpPr>
          <p:cNvPr id="12" name="CasellaDiTesto 11">
            <a:extLst>
              <a:ext uri="{FF2B5EF4-FFF2-40B4-BE49-F238E27FC236}">
                <a16:creationId xmlns:a16="http://schemas.microsoft.com/office/drawing/2014/main" id="{DD2F4C03-1FBD-4A68-9C52-FC6EB2ECA8BA}"/>
              </a:ext>
            </a:extLst>
          </p:cNvPr>
          <p:cNvSpPr txBox="1"/>
          <p:nvPr/>
        </p:nvSpPr>
        <p:spPr>
          <a:xfrm>
            <a:off x="3798277" y="2700997"/>
            <a:ext cx="3798277" cy="369332"/>
          </a:xfrm>
          <a:prstGeom prst="rect">
            <a:avLst/>
          </a:prstGeom>
          <a:noFill/>
          <a:ln w="12700">
            <a:solidFill>
              <a:schemeClr val="bg1"/>
            </a:solidFill>
          </a:ln>
        </p:spPr>
        <p:txBody>
          <a:bodyPr wrap="square" rtlCol="0">
            <a:spAutoFit/>
          </a:bodyPr>
          <a:lstStyle/>
          <a:p>
            <a:r>
              <a:rPr lang="it-IT" dirty="0">
                <a:solidFill>
                  <a:schemeClr val="bg1"/>
                </a:solidFill>
              </a:rPr>
              <a:t>Direzione Generale ABAP</a:t>
            </a:r>
          </a:p>
        </p:txBody>
      </p:sp>
      <p:cxnSp>
        <p:nvCxnSpPr>
          <p:cNvPr id="16" name="Connettore 2 15">
            <a:extLst>
              <a:ext uri="{FF2B5EF4-FFF2-40B4-BE49-F238E27FC236}">
                <a16:creationId xmlns:a16="http://schemas.microsoft.com/office/drawing/2014/main" id="{3CD27444-4C99-401D-8C94-6738724B47C3}"/>
              </a:ext>
            </a:extLst>
          </p:cNvPr>
          <p:cNvCxnSpPr/>
          <p:nvPr/>
        </p:nvCxnSpPr>
        <p:spPr>
          <a:xfrm flipH="1">
            <a:off x="2026105" y="3024099"/>
            <a:ext cx="1758462" cy="1336431"/>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a:extLst>
              <a:ext uri="{FF2B5EF4-FFF2-40B4-BE49-F238E27FC236}">
                <a16:creationId xmlns:a16="http://schemas.microsoft.com/office/drawing/2014/main" id="{83594904-5961-4D76-BD80-9F2114A27D05}"/>
              </a:ext>
            </a:extLst>
          </p:cNvPr>
          <p:cNvCxnSpPr>
            <a:cxnSpLocks/>
          </p:cNvCxnSpPr>
          <p:nvPr/>
        </p:nvCxnSpPr>
        <p:spPr>
          <a:xfrm flipH="1">
            <a:off x="1924572" y="3066104"/>
            <a:ext cx="1892919" cy="2251251"/>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a:extLst>
              <a:ext uri="{FF2B5EF4-FFF2-40B4-BE49-F238E27FC236}">
                <a16:creationId xmlns:a16="http://schemas.microsoft.com/office/drawing/2014/main" id="{CF13FD30-212F-42C8-9BD1-BB0CCEF4DE02}"/>
              </a:ext>
            </a:extLst>
          </p:cNvPr>
          <p:cNvCxnSpPr>
            <a:cxnSpLocks/>
          </p:cNvCxnSpPr>
          <p:nvPr/>
        </p:nvCxnSpPr>
        <p:spPr>
          <a:xfrm flipH="1">
            <a:off x="3162938" y="3032908"/>
            <a:ext cx="791563" cy="2334328"/>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a:extLst>
              <a:ext uri="{FF2B5EF4-FFF2-40B4-BE49-F238E27FC236}">
                <a16:creationId xmlns:a16="http://schemas.microsoft.com/office/drawing/2014/main" id="{A8C4E07B-5987-40EE-8178-3B1DEFB756B5}"/>
              </a:ext>
            </a:extLst>
          </p:cNvPr>
          <p:cNvCxnSpPr>
            <a:cxnSpLocks/>
          </p:cNvCxnSpPr>
          <p:nvPr/>
        </p:nvCxnSpPr>
        <p:spPr>
          <a:xfrm>
            <a:off x="4458289" y="3055075"/>
            <a:ext cx="633045" cy="2382045"/>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ttore 2 23">
            <a:extLst>
              <a:ext uri="{FF2B5EF4-FFF2-40B4-BE49-F238E27FC236}">
                <a16:creationId xmlns:a16="http://schemas.microsoft.com/office/drawing/2014/main" id="{37F5ED3E-E85B-437C-8FA3-0FC1F20A6F58}"/>
              </a:ext>
            </a:extLst>
          </p:cNvPr>
          <p:cNvCxnSpPr>
            <a:cxnSpLocks/>
          </p:cNvCxnSpPr>
          <p:nvPr/>
        </p:nvCxnSpPr>
        <p:spPr>
          <a:xfrm>
            <a:off x="5572813" y="3109675"/>
            <a:ext cx="1316199" cy="2196842"/>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ttore 2 25">
            <a:extLst>
              <a:ext uri="{FF2B5EF4-FFF2-40B4-BE49-F238E27FC236}">
                <a16:creationId xmlns:a16="http://schemas.microsoft.com/office/drawing/2014/main" id="{771234E0-550B-4F8C-B453-79030014CDFF}"/>
              </a:ext>
            </a:extLst>
          </p:cNvPr>
          <p:cNvCxnSpPr>
            <a:cxnSpLocks/>
          </p:cNvCxnSpPr>
          <p:nvPr/>
        </p:nvCxnSpPr>
        <p:spPr>
          <a:xfrm>
            <a:off x="6199165" y="3070329"/>
            <a:ext cx="2181196" cy="2319631"/>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ttore 2 27">
            <a:extLst>
              <a:ext uri="{FF2B5EF4-FFF2-40B4-BE49-F238E27FC236}">
                <a16:creationId xmlns:a16="http://schemas.microsoft.com/office/drawing/2014/main" id="{E76FA000-73E0-487D-9E69-45C4995CB148}"/>
              </a:ext>
            </a:extLst>
          </p:cNvPr>
          <p:cNvCxnSpPr>
            <a:cxnSpLocks/>
          </p:cNvCxnSpPr>
          <p:nvPr/>
        </p:nvCxnSpPr>
        <p:spPr>
          <a:xfrm>
            <a:off x="7550426" y="3070329"/>
            <a:ext cx="2593348" cy="2034876"/>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ttore 2 29">
            <a:extLst>
              <a:ext uri="{FF2B5EF4-FFF2-40B4-BE49-F238E27FC236}">
                <a16:creationId xmlns:a16="http://schemas.microsoft.com/office/drawing/2014/main" id="{3B48E126-A592-419F-80FF-AE0802CB10C7}"/>
              </a:ext>
            </a:extLst>
          </p:cNvPr>
          <p:cNvCxnSpPr>
            <a:cxnSpLocks/>
          </p:cNvCxnSpPr>
          <p:nvPr/>
        </p:nvCxnSpPr>
        <p:spPr>
          <a:xfrm>
            <a:off x="7521324" y="3038317"/>
            <a:ext cx="2642614" cy="1443989"/>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 name="CasellaDiTesto 33">
            <a:extLst>
              <a:ext uri="{FF2B5EF4-FFF2-40B4-BE49-F238E27FC236}">
                <a16:creationId xmlns:a16="http://schemas.microsoft.com/office/drawing/2014/main" id="{41E31E72-A95C-4339-9971-95AE10829659}"/>
              </a:ext>
            </a:extLst>
          </p:cNvPr>
          <p:cNvSpPr txBox="1"/>
          <p:nvPr/>
        </p:nvSpPr>
        <p:spPr>
          <a:xfrm>
            <a:off x="0" y="4042495"/>
            <a:ext cx="1968662" cy="923330"/>
          </a:xfrm>
          <a:prstGeom prst="rect">
            <a:avLst/>
          </a:prstGeom>
          <a:noFill/>
          <a:ln>
            <a:solidFill>
              <a:schemeClr val="bg1"/>
            </a:solidFill>
          </a:ln>
        </p:spPr>
        <p:txBody>
          <a:bodyPr wrap="square" rtlCol="0">
            <a:spAutoFit/>
          </a:bodyPr>
          <a:lstStyle/>
          <a:p>
            <a:r>
              <a:rPr lang="it-IT" dirty="0">
                <a:solidFill>
                  <a:schemeClr val="bg1"/>
                </a:solidFill>
              </a:rPr>
              <a:t>Soprintendenza Patrimonio Subacqueo</a:t>
            </a:r>
          </a:p>
        </p:txBody>
      </p:sp>
      <p:sp>
        <p:nvSpPr>
          <p:cNvPr id="35" name="CasellaDiTesto 34">
            <a:extLst>
              <a:ext uri="{FF2B5EF4-FFF2-40B4-BE49-F238E27FC236}">
                <a16:creationId xmlns:a16="http://schemas.microsoft.com/office/drawing/2014/main" id="{4E4EB583-CB47-47F3-A8AE-CC8AB114D375}"/>
              </a:ext>
            </a:extLst>
          </p:cNvPr>
          <p:cNvSpPr txBox="1"/>
          <p:nvPr/>
        </p:nvSpPr>
        <p:spPr>
          <a:xfrm>
            <a:off x="57443" y="5306517"/>
            <a:ext cx="1968662" cy="646331"/>
          </a:xfrm>
          <a:prstGeom prst="rect">
            <a:avLst/>
          </a:prstGeom>
          <a:noFill/>
          <a:ln>
            <a:solidFill>
              <a:schemeClr val="bg1"/>
            </a:solidFill>
          </a:ln>
        </p:spPr>
        <p:txBody>
          <a:bodyPr wrap="square" rtlCol="0">
            <a:spAutoFit/>
          </a:bodyPr>
          <a:lstStyle/>
          <a:p>
            <a:r>
              <a:rPr lang="it-IT" dirty="0">
                <a:solidFill>
                  <a:schemeClr val="bg1"/>
                </a:solidFill>
              </a:rPr>
              <a:t>Soprintendenze ABAP</a:t>
            </a:r>
          </a:p>
        </p:txBody>
      </p:sp>
      <p:sp>
        <p:nvSpPr>
          <p:cNvPr id="37" name="CasellaDiTesto 36">
            <a:extLst>
              <a:ext uri="{FF2B5EF4-FFF2-40B4-BE49-F238E27FC236}">
                <a16:creationId xmlns:a16="http://schemas.microsoft.com/office/drawing/2014/main" id="{1606E5CF-7D72-43D8-9047-BA6B7D7E855E}"/>
              </a:ext>
            </a:extLst>
          </p:cNvPr>
          <p:cNvSpPr txBox="1"/>
          <p:nvPr/>
        </p:nvSpPr>
        <p:spPr>
          <a:xfrm>
            <a:off x="2135943" y="5459122"/>
            <a:ext cx="1968662" cy="646331"/>
          </a:xfrm>
          <a:prstGeom prst="rect">
            <a:avLst/>
          </a:prstGeom>
          <a:noFill/>
          <a:ln>
            <a:solidFill>
              <a:schemeClr val="bg1"/>
            </a:solidFill>
          </a:ln>
        </p:spPr>
        <p:txBody>
          <a:bodyPr wrap="square" rtlCol="0">
            <a:spAutoFit/>
          </a:bodyPr>
          <a:lstStyle/>
          <a:p>
            <a:r>
              <a:rPr lang="it-IT" dirty="0">
                <a:solidFill>
                  <a:schemeClr val="bg1"/>
                </a:solidFill>
              </a:rPr>
              <a:t>Istituto centrale Archeologia</a:t>
            </a:r>
          </a:p>
        </p:txBody>
      </p:sp>
      <p:sp>
        <p:nvSpPr>
          <p:cNvPr id="39" name="CasellaDiTesto 38">
            <a:extLst>
              <a:ext uri="{FF2B5EF4-FFF2-40B4-BE49-F238E27FC236}">
                <a16:creationId xmlns:a16="http://schemas.microsoft.com/office/drawing/2014/main" id="{5D9D1CD1-0767-4936-B4A0-DA1D3CD9E429}"/>
              </a:ext>
            </a:extLst>
          </p:cNvPr>
          <p:cNvSpPr txBox="1"/>
          <p:nvPr/>
        </p:nvSpPr>
        <p:spPr>
          <a:xfrm>
            <a:off x="4127338" y="5381341"/>
            <a:ext cx="1968662" cy="923330"/>
          </a:xfrm>
          <a:prstGeom prst="rect">
            <a:avLst/>
          </a:prstGeom>
          <a:noFill/>
          <a:ln>
            <a:solidFill>
              <a:schemeClr val="bg1"/>
            </a:solidFill>
          </a:ln>
        </p:spPr>
        <p:txBody>
          <a:bodyPr wrap="square" rtlCol="0">
            <a:spAutoFit/>
          </a:bodyPr>
          <a:lstStyle/>
          <a:p>
            <a:r>
              <a:rPr lang="it-IT" dirty="0">
                <a:solidFill>
                  <a:schemeClr val="bg1"/>
                </a:solidFill>
              </a:rPr>
              <a:t>Istituto centrale Patrimonio immateriale</a:t>
            </a:r>
          </a:p>
        </p:txBody>
      </p:sp>
      <p:sp>
        <p:nvSpPr>
          <p:cNvPr id="41" name="CasellaDiTesto 40">
            <a:extLst>
              <a:ext uri="{FF2B5EF4-FFF2-40B4-BE49-F238E27FC236}">
                <a16:creationId xmlns:a16="http://schemas.microsoft.com/office/drawing/2014/main" id="{766897D6-3927-412E-9A9C-9A066340E799}"/>
              </a:ext>
            </a:extLst>
          </p:cNvPr>
          <p:cNvSpPr txBox="1"/>
          <p:nvPr/>
        </p:nvSpPr>
        <p:spPr>
          <a:xfrm>
            <a:off x="6093401" y="5349737"/>
            <a:ext cx="1968662" cy="1200329"/>
          </a:xfrm>
          <a:prstGeom prst="rect">
            <a:avLst/>
          </a:prstGeom>
          <a:noFill/>
          <a:ln>
            <a:solidFill>
              <a:schemeClr val="bg1"/>
            </a:solidFill>
          </a:ln>
        </p:spPr>
        <p:txBody>
          <a:bodyPr wrap="square" rtlCol="0">
            <a:spAutoFit/>
          </a:bodyPr>
          <a:lstStyle/>
          <a:p>
            <a:r>
              <a:rPr lang="it-IT" dirty="0">
                <a:solidFill>
                  <a:schemeClr val="bg1"/>
                </a:solidFill>
              </a:rPr>
              <a:t>Servizio I Organizzazione e Funzionamento</a:t>
            </a:r>
          </a:p>
        </p:txBody>
      </p:sp>
      <p:sp>
        <p:nvSpPr>
          <p:cNvPr id="42" name="CasellaDiTesto 41">
            <a:extLst>
              <a:ext uri="{FF2B5EF4-FFF2-40B4-BE49-F238E27FC236}">
                <a16:creationId xmlns:a16="http://schemas.microsoft.com/office/drawing/2014/main" id="{CEA77147-95C2-4019-B8DF-172CA6E3A4D7}"/>
              </a:ext>
            </a:extLst>
          </p:cNvPr>
          <p:cNvSpPr txBox="1"/>
          <p:nvPr/>
        </p:nvSpPr>
        <p:spPr>
          <a:xfrm>
            <a:off x="8043551" y="5389960"/>
            <a:ext cx="1968662" cy="1200329"/>
          </a:xfrm>
          <a:prstGeom prst="rect">
            <a:avLst/>
          </a:prstGeom>
          <a:noFill/>
          <a:ln>
            <a:solidFill>
              <a:schemeClr val="bg1"/>
            </a:solidFill>
          </a:ln>
        </p:spPr>
        <p:txBody>
          <a:bodyPr wrap="square" rtlCol="0">
            <a:spAutoFit/>
          </a:bodyPr>
          <a:lstStyle/>
          <a:p>
            <a:r>
              <a:rPr lang="it-IT" dirty="0">
                <a:solidFill>
                  <a:schemeClr val="bg1"/>
                </a:solidFill>
              </a:rPr>
              <a:t>Servizio II Scavi e tutela del patrimonio archeologico</a:t>
            </a:r>
          </a:p>
        </p:txBody>
      </p:sp>
      <p:sp>
        <p:nvSpPr>
          <p:cNvPr id="43" name="CasellaDiTesto 42">
            <a:extLst>
              <a:ext uri="{FF2B5EF4-FFF2-40B4-BE49-F238E27FC236}">
                <a16:creationId xmlns:a16="http://schemas.microsoft.com/office/drawing/2014/main" id="{136D5986-4B7A-440E-A38D-5A896683509D}"/>
              </a:ext>
            </a:extLst>
          </p:cNvPr>
          <p:cNvSpPr txBox="1"/>
          <p:nvPr/>
        </p:nvSpPr>
        <p:spPr>
          <a:xfrm>
            <a:off x="10146807" y="5426134"/>
            <a:ext cx="1968662" cy="1200329"/>
          </a:xfrm>
          <a:prstGeom prst="rect">
            <a:avLst/>
          </a:prstGeom>
          <a:noFill/>
          <a:ln>
            <a:solidFill>
              <a:schemeClr val="bg1"/>
            </a:solidFill>
          </a:ln>
        </p:spPr>
        <p:txBody>
          <a:bodyPr wrap="square" rtlCol="0">
            <a:spAutoFit/>
          </a:bodyPr>
          <a:lstStyle/>
          <a:p>
            <a:r>
              <a:rPr lang="it-IT" dirty="0">
                <a:solidFill>
                  <a:schemeClr val="bg1"/>
                </a:solidFill>
              </a:rPr>
              <a:t>Servizio III tutela patrimonio storico artistico e architettonico</a:t>
            </a:r>
          </a:p>
        </p:txBody>
      </p:sp>
      <p:sp>
        <p:nvSpPr>
          <p:cNvPr id="45" name="CasellaDiTesto 44">
            <a:extLst>
              <a:ext uri="{FF2B5EF4-FFF2-40B4-BE49-F238E27FC236}">
                <a16:creationId xmlns:a16="http://schemas.microsoft.com/office/drawing/2014/main" id="{F39013A0-2846-4ACA-9FE6-485CA0AB5E7F}"/>
              </a:ext>
            </a:extLst>
          </p:cNvPr>
          <p:cNvSpPr txBox="1"/>
          <p:nvPr/>
        </p:nvSpPr>
        <p:spPr>
          <a:xfrm>
            <a:off x="10163938" y="4673601"/>
            <a:ext cx="1968662" cy="646331"/>
          </a:xfrm>
          <a:prstGeom prst="rect">
            <a:avLst/>
          </a:prstGeom>
          <a:noFill/>
          <a:ln>
            <a:solidFill>
              <a:schemeClr val="bg1"/>
            </a:solidFill>
          </a:ln>
        </p:spPr>
        <p:txBody>
          <a:bodyPr wrap="square" rtlCol="0">
            <a:spAutoFit/>
          </a:bodyPr>
          <a:lstStyle/>
          <a:p>
            <a:r>
              <a:rPr lang="it-IT" dirty="0">
                <a:solidFill>
                  <a:schemeClr val="bg1"/>
                </a:solidFill>
              </a:rPr>
              <a:t>Servizio IV Circolazione</a:t>
            </a:r>
          </a:p>
        </p:txBody>
      </p:sp>
      <p:sp>
        <p:nvSpPr>
          <p:cNvPr id="47" name="CasellaDiTesto 46">
            <a:extLst>
              <a:ext uri="{FF2B5EF4-FFF2-40B4-BE49-F238E27FC236}">
                <a16:creationId xmlns:a16="http://schemas.microsoft.com/office/drawing/2014/main" id="{31485B17-846B-4A14-B4D8-CD99ED63C1DC}"/>
              </a:ext>
            </a:extLst>
          </p:cNvPr>
          <p:cNvSpPr txBox="1"/>
          <p:nvPr/>
        </p:nvSpPr>
        <p:spPr>
          <a:xfrm>
            <a:off x="10149993" y="3999185"/>
            <a:ext cx="1968662" cy="646331"/>
          </a:xfrm>
          <a:prstGeom prst="rect">
            <a:avLst/>
          </a:prstGeom>
          <a:noFill/>
          <a:ln>
            <a:solidFill>
              <a:schemeClr val="bg1"/>
            </a:solidFill>
          </a:ln>
        </p:spPr>
        <p:txBody>
          <a:bodyPr wrap="square" rtlCol="0">
            <a:spAutoFit/>
          </a:bodyPr>
          <a:lstStyle/>
          <a:p>
            <a:r>
              <a:rPr lang="it-IT" dirty="0">
                <a:solidFill>
                  <a:schemeClr val="bg1"/>
                </a:solidFill>
              </a:rPr>
              <a:t>Servizio V Tutela del paesaggio</a:t>
            </a:r>
          </a:p>
        </p:txBody>
      </p:sp>
      <p:cxnSp>
        <p:nvCxnSpPr>
          <p:cNvPr id="50" name="Connettore 2 49">
            <a:extLst>
              <a:ext uri="{FF2B5EF4-FFF2-40B4-BE49-F238E27FC236}">
                <a16:creationId xmlns:a16="http://schemas.microsoft.com/office/drawing/2014/main" id="{94BAEF15-9D20-484E-AE05-0931003B8935}"/>
              </a:ext>
            </a:extLst>
          </p:cNvPr>
          <p:cNvCxnSpPr>
            <a:cxnSpLocks/>
          </p:cNvCxnSpPr>
          <p:nvPr/>
        </p:nvCxnSpPr>
        <p:spPr>
          <a:xfrm>
            <a:off x="7596554" y="3024099"/>
            <a:ext cx="2567384" cy="196035"/>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CasellaDiTesto 50">
            <a:extLst>
              <a:ext uri="{FF2B5EF4-FFF2-40B4-BE49-F238E27FC236}">
                <a16:creationId xmlns:a16="http://schemas.microsoft.com/office/drawing/2014/main" id="{4A709596-FA05-4C80-9CFA-C466769F4B04}"/>
              </a:ext>
            </a:extLst>
          </p:cNvPr>
          <p:cNvSpPr txBox="1"/>
          <p:nvPr/>
        </p:nvSpPr>
        <p:spPr>
          <a:xfrm>
            <a:off x="10165148" y="2773669"/>
            <a:ext cx="1968662" cy="1200329"/>
          </a:xfrm>
          <a:prstGeom prst="rect">
            <a:avLst/>
          </a:prstGeom>
          <a:noFill/>
          <a:ln>
            <a:solidFill>
              <a:schemeClr val="bg1"/>
            </a:solidFill>
          </a:ln>
        </p:spPr>
        <p:txBody>
          <a:bodyPr wrap="square" rtlCol="0">
            <a:spAutoFit/>
          </a:bodyPr>
          <a:lstStyle/>
          <a:p>
            <a:r>
              <a:rPr lang="it-IT" dirty="0">
                <a:solidFill>
                  <a:schemeClr val="bg1"/>
                </a:solidFill>
              </a:rPr>
              <a:t>Servizio VI patrimonio </a:t>
            </a:r>
            <a:r>
              <a:rPr lang="it-IT" dirty="0" err="1">
                <a:solidFill>
                  <a:schemeClr val="bg1"/>
                </a:solidFill>
              </a:rPr>
              <a:t>demoetno</a:t>
            </a:r>
            <a:r>
              <a:rPr lang="it-IT" dirty="0">
                <a:solidFill>
                  <a:schemeClr val="bg1"/>
                </a:solidFill>
              </a:rPr>
              <a:t>. e immateriale</a:t>
            </a:r>
          </a:p>
        </p:txBody>
      </p:sp>
      <p:cxnSp>
        <p:nvCxnSpPr>
          <p:cNvPr id="55" name="Connettore 2 54">
            <a:extLst>
              <a:ext uri="{FF2B5EF4-FFF2-40B4-BE49-F238E27FC236}">
                <a16:creationId xmlns:a16="http://schemas.microsoft.com/office/drawing/2014/main" id="{22F6AAF3-0FB6-411D-A144-7E18C36A7BA8}"/>
              </a:ext>
            </a:extLst>
          </p:cNvPr>
          <p:cNvCxnSpPr>
            <a:cxnSpLocks/>
          </p:cNvCxnSpPr>
          <p:nvPr/>
        </p:nvCxnSpPr>
        <p:spPr>
          <a:xfrm>
            <a:off x="7565491" y="3109675"/>
            <a:ext cx="2626762" cy="2280285"/>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5511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3" y="-111172"/>
            <a:ext cx="8534400" cy="1507067"/>
          </a:xfrm>
        </p:spPr>
        <p:txBody>
          <a:bodyPr>
            <a:normAutofit/>
          </a:bodyPr>
          <a:lstStyle/>
          <a:p>
            <a:r>
              <a:rPr lang="it-IT" dirty="0">
                <a:solidFill>
                  <a:schemeClr val="bg1"/>
                </a:solidFill>
              </a:rPr>
              <a:t>2 -LA DIREZIONE GENERALE organizzazione – parte I</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1395895"/>
            <a:ext cx="12006469" cy="5078313"/>
          </a:xfrm>
          <a:prstGeom prst="rect">
            <a:avLst/>
          </a:prstGeom>
          <a:solidFill>
            <a:schemeClr val="tx2">
              <a:lumMod val="40000"/>
              <a:lumOff val="60000"/>
            </a:scheme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chemeClr val="bg1"/>
                </a:solidFill>
                <a:effectLst/>
                <a:uLnTx/>
                <a:uFillTx/>
                <a:latin typeface="Century Gothic" panose="020B0502020202020204"/>
                <a:ea typeface="+mn-ea"/>
                <a:cs typeface="+mn-cs"/>
              </a:rPr>
              <a:t>Art. 25 DPCM 169/2019</a:t>
            </a:r>
          </a:p>
          <a:p>
            <a:r>
              <a:rPr lang="it-IT" dirty="0">
                <a:solidFill>
                  <a:schemeClr val="bg1"/>
                </a:solidFill>
              </a:rPr>
              <a:t>1.    La Direzione generale Organizzazione </a:t>
            </a:r>
            <a:r>
              <a:rPr lang="it-IT" b="1" dirty="0">
                <a:solidFill>
                  <a:schemeClr val="bg1"/>
                </a:solidFill>
              </a:rPr>
              <a:t>assicura la gestione efficiente, unitaria e coordinata degli affari generali e dei servizi comuni </a:t>
            </a:r>
            <a:r>
              <a:rPr lang="it-IT" dirty="0">
                <a:solidFill>
                  <a:schemeClr val="bg1"/>
                </a:solidFill>
              </a:rPr>
              <a:t>ed è </a:t>
            </a:r>
            <a:r>
              <a:rPr lang="it-IT" b="1" dirty="0">
                <a:solidFill>
                  <a:schemeClr val="bg1"/>
                </a:solidFill>
              </a:rPr>
              <a:t>competente in materia di stato giuridico del personale, di relazioni sindacali, di comunicazione interna, di concorsi, assunzioni, valutazioni, assegnazioni, mobilità, politiche per le pari opportunità e formazione continua del personale, gestione del contenzioso del lavoro, procedimenti disciplinari, spese di lite.</a:t>
            </a:r>
            <a:r>
              <a:rPr lang="it-IT" dirty="0">
                <a:solidFill>
                  <a:schemeClr val="bg1"/>
                </a:solidFill>
              </a:rPr>
              <a:t> Cura inoltre la qualità, la tempestività e l’affidabilità dei </a:t>
            </a:r>
            <a:r>
              <a:rPr lang="it-IT" b="1" dirty="0">
                <a:solidFill>
                  <a:schemeClr val="bg1"/>
                </a:solidFill>
              </a:rPr>
              <a:t>flussi informativi</a:t>
            </a:r>
            <a:r>
              <a:rPr lang="it-IT" dirty="0">
                <a:solidFill>
                  <a:schemeClr val="bg1"/>
                </a:solidFill>
              </a:rPr>
              <a:t> relativi alle attività del Ministero, mediante azioni quali </a:t>
            </a:r>
            <a:r>
              <a:rPr lang="it-IT" b="1" dirty="0">
                <a:solidFill>
                  <a:schemeClr val="bg1"/>
                </a:solidFill>
              </a:rPr>
              <a:t>la standardizzazione delle procedure e l’informatizzazione dei processi e la dematerializzazione dei flussi documentali</a:t>
            </a:r>
            <a:r>
              <a:rPr lang="it-IT" dirty="0">
                <a:solidFill>
                  <a:schemeClr val="bg1"/>
                </a:solidFill>
              </a:rPr>
              <a:t>. La Direzione generale assicura altresì la disponibilità, la gestione, la trasmissione, la conservazione e la fruibilità </a:t>
            </a:r>
            <a:r>
              <a:rPr lang="it-IT" b="1" dirty="0">
                <a:solidFill>
                  <a:schemeClr val="bg1"/>
                </a:solidFill>
              </a:rPr>
              <a:t>dell’informazione in modalità digitale</a:t>
            </a:r>
            <a:r>
              <a:rPr lang="it-IT" dirty="0">
                <a:solidFill>
                  <a:schemeClr val="bg1"/>
                </a:solidFill>
              </a:rPr>
              <a:t> tra tutte le strutture centrali e periferiche del Ministero.</a:t>
            </a:r>
            <a:br>
              <a:rPr lang="it-IT" dirty="0">
                <a:solidFill>
                  <a:schemeClr val="bg1"/>
                </a:solidFill>
              </a:rPr>
            </a:br>
            <a:r>
              <a:rPr lang="it-IT" dirty="0">
                <a:solidFill>
                  <a:schemeClr val="bg1"/>
                </a:solidFill>
              </a:rPr>
              <a:t>2.    Il Direttore generale, in particolare:</a:t>
            </a:r>
            <a:br>
              <a:rPr lang="it-IT" dirty="0">
                <a:solidFill>
                  <a:schemeClr val="bg1"/>
                </a:solidFill>
              </a:rPr>
            </a:br>
            <a:r>
              <a:rPr lang="it-IT" dirty="0">
                <a:solidFill>
                  <a:schemeClr val="bg1"/>
                </a:solidFill>
              </a:rPr>
              <a:t>a)    elabora, mediante piani d’azione e progetti coordinati, una strategia unitaria per la </a:t>
            </a:r>
            <a:r>
              <a:rPr lang="it-IT" b="1" dirty="0">
                <a:solidFill>
                  <a:schemeClr val="bg1"/>
                </a:solidFill>
              </a:rPr>
              <a:t>modernizzazione dell’amministrazione attraverso le tecnologie dell’informazione e della comunicazione</a:t>
            </a:r>
            <a:r>
              <a:rPr lang="it-IT" dirty="0">
                <a:solidFill>
                  <a:schemeClr val="bg1"/>
                </a:solidFill>
              </a:rPr>
              <a:t>, assicurandone il monitoraggio e verificandone l’attuazione;</a:t>
            </a:r>
            <a:br>
              <a:rPr lang="it-IT" dirty="0">
                <a:solidFill>
                  <a:schemeClr val="bg1"/>
                </a:solidFill>
              </a:rPr>
            </a:br>
            <a:r>
              <a:rPr lang="it-IT" dirty="0">
                <a:solidFill>
                  <a:schemeClr val="bg1"/>
                </a:solidFill>
              </a:rPr>
              <a:t>b)    provvede ai </a:t>
            </a:r>
            <a:r>
              <a:rPr lang="it-IT" b="1" dirty="0">
                <a:solidFill>
                  <a:schemeClr val="bg1"/>
                </a:solidFill>
              </a:rPr>
              <a:t>servizi generali </a:t>
            </a:r>
            <a:r>
              <a:rPr lang="it-IT" dirty="0">
                <a:solidFill>
                  <a:schemeClr val="bg1"/>
                </a:solidFill>
              </a:rPr>
              <a:t>della sede centrale del Ministero;</a:t>
            </a:r>
            <a:br>
              <a:rPr lang="it-IT" dirty="0">
                <a:solidFill>
                  <a:schemeClr val="bg1"/>
                </a:solidFill>
              </a:rPr>
            </a:br>
            <a:r>
              <a:rPr lang="it-IT" dirty="0">
                <a:solidFill>
                  <a:schemeClr val="bg1"/>
                </a:solidFill>
              </a:rPr>
              <a:t>c)    elabora parametri qualitativi e quantitativi, procedure e </a:t>
            </a:r>
            <a:r>
              <a:rPr lang="it-IT" b="1" dirty="0">
                <a:solidFill>
                  <a:schemeClr val="bg1"/>
                </a:solidFill>
              </a:rPr>
              <a:t>modelli informatici </a:t>
            </a:r>
            <a:r>
              <a:rPr lang="it-IT" dirty="0">
                <a:solidFill>
                  <a:schemeClr val="bg1"/>
                </a:solidFill>
              </a:rPr>
              <a:t>diretti ad assicurare la completezza, la trasparenza e il costante aggiornamento delle informazioni riguardanti l’organizzazione e l’attività del Ministero;</a:t>
            </a:r>
            <a:endParaRPr kumimoji="0" lang="it-IT"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185453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1507067"/>
          </a:xfrm>
        </p:spPr>
        <p:txBody>
          <a:bodyPr>
            <a:normAutofit/>
          </a:bodyPr>
          <a:lstStyle/>
          <a:p>
            <a:r>
              <a:rPr lang="it-IT" dirty="0">
                <a:solidFill>
                  <a:schemeClr val="bg1"/>
                </a:solidFill>
              </a:rPr>
              <a:t>2 -LA DIREZIONE GENERALE organizzazione – parte II</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4" y="1100474"/>
            <a:ext cx="12006469" cy="5632311"/>
          </a:xfrm>
          <a:prstGeom prst="rect">
            <a:avLst/>
          </a:prstGeom>
          <a:solidFill>
            <a:schemeClr val="tx2">
              <a:lumMod val="40000"/>
              <a:lumOff val="60000"/>
            </a:scheme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schemeClr val="bg1"/>
                </a:solidFill>
                <a:effectLst/>
                <a:uLnTx/>
                <a:uFillTx/>
                <a:latin typeface="Century Gothic" panose="020B0502020202020204"/>
                <a:ea typeface="+mn-ea"/>
                <a:cs typeface="+mn-cs"/>
              </a:rPr>
              <a:t>Art. 25 DPCM 169/2019</a:t>
            </a:r>
            <a:br>
              <a:rPr lang="it-IT" dirty="0">
                <a:solidFill>
                  <a:schemeClr val="bg1"/>
                </a:solidFill>
              </a:rPr>
            </a:br>
            <a:r>
              <a:rPr lang="it-IT" dirty="0">
                <a:solidFill>
                  <a:schemeClr val="bg1"/>
                </a:solidFill>
              </a:rPr>
              <a:t>d)    coordina i </a:t>
            </a:r>
            <a:r>
              <a:rPr lang="it-IT" b="1" dirty="0">
                <a:solidFill>
                  <a:schemeClr val="bg1"/>
                </a:solidFill>
              </a:rPr>
              <a:t>sistemi informativi </a:t>
            </a:r>
            <a:r>
              <a:rPr lang="it-IT" dirty="0">
                <a:solidFill>
                  <a:schemeClr val="bg1"/>
                </a:solidFill>
              </a:rPr>
              <a:t>del Ministero, anche attraverso l’emanazione di raccomandazioni, linee guida, standard, raccolta e analisi di buone pratiche, statistiche, studi, rapporti in materia di innovazione digitale nel settore pubblico e promuove il miglioramento della conoscenza del patrimonio informativo dell’amministrazione;</a:t>
            </a:r>
            <a:br>
              <a:rPr lang="it-IT" dirty="0">
                <a:solidFill>
                  <a:schemeClr val="bg1"/>
                </a:solidFill>
              </a:rPr>
            </a:br>
            <a:r>
              <a:rPr lang="it-IT" dirty="0">
                <a:solidFill>
                  <a:schemeClr val="bg1"/>
                </a:solidFill>
              </a:rPr>
              <a:t>e)    cura la gestione della </a:t>
            </a:r>
            <a:r>
              <a:rPr lang="it-IT" b="1" dirty="0">
                <a:solidFill>
                  <a:schemeClr val="bg1"/>
                </a:solidFill>
              </a:rPr>
              <a:t>rete locale intranet del Ministero</a:t>
            </a:r>
            <a:r>
              <a:rPr lang="it-IT" dirty="0">
                <a:solidFill>
                  <a:schemeClr val="bg1"/>
                </a:solidFill>
              </a:rPr>
              <a:t>, raccordandosi con le strutture centrali e periferiche;</a:t>
            </a:r>
            <a:br>
              <a:rPr lang="it-IT" dirty="0">
                <a:solidFill>
                  <a:schemeClr val="bg1"/>
                </a:solidFill>
              </a:rPr>
            </a:br>
            <a:r>
              <a:rPr lang="it-IT" dirty="0">
                <a:solidFill>
                  <a:schemeClr val="bg1"/>
                </a:solidFill>
              </a:rPr>
              <a:t>f)    svolge i compiti previsti dall’articolo 17 del  </a:t>
            </a:r>
            <a:r>
              <a:rPr lang="it-IT" b="1" dirty="0">
                <a:solidFill>
                  <a:schemeClr val="bg1"/>
                </a:solidFill>
              </a:rPr>
              <a:t>Codice dell’amministrazione digitale </a:t>
            </a:r>
            <a:r>
              <a:rPr lang="it-IT" dirty="0">
                <a:solidFill>
                  <a:schemeClr val="bg1"/>
                </a:solidFill>
              </a:rPr>
              <a:t>di cui al decreto legislativo 7 marzo 2005, n. 82;</a:t>
            </a:r>
            <a:br>
              <a:rPr lang="it-IT" dirty="0">
                <a:solidFill>
                  <a:schemeClr val="bg1"/>
                </a:solidFill>
              </a:rPr>
            </a:br>
            <a:r>
              <a:rPr lang="it-IT" dirty="0">
                <a:solidFill>
                  <a:schemeClr val="bg1"/>
                </a:solidFill>
              </a:rPr>
              <a:t>g)    </a:t>
            </a:r>
            <a:r>
              <a:rPr lang="it-IT" b="1" dirty="0">
                <a:solidFill>
                  <a:schemeClr val="bg1"/>
                </a:solidFill>
              </a:rPr>
              <a:t>rappresenta il Ministero in organismi e azioni europee e internazionali nel campo della digitalizzazione e delle tecnologie dell’informazione e della comunicazione </a:t>
            </a:r>
            <a:r>
              <a:rPr lang="it-IT" dirty="0">
                <a:solidFill>
                  <a:schemeClr val="bg1"/>
                </a:solidFill>
              </a:rPr>
              <a:t>nel settore delle pubbliche amministrazioni, fermo restando il coordinamento del Segretario generale;</a:t>
            </a:r>
            <a:br>
              <a:rPr lang="it-IT" dirty="0">
                <a:solidFill>
                  <a:schemeClr val="bg1"/>
                </a:solidFill>
              </a:rPr>
            </a:br>
            <a:r>
              <a:rPr lang="it-IT" dirty="0">
                <a:solidFill>
                  <a:schemeClr val="bg1"/>
                </a:solidFill>
              </a:rPr>
              <a:t>h)    attua le direttive del Ministro in ordine alle </a:t>
            </a:r>
            <a:r>
              <a:rPr lang="it-IT" b="1" dirty="0">
                <a:solidFill>
                  <a:schemeClr val="bg1"/>
                </a:solidFill>
              </a:rPr>
              <a:t>politiche del personale e alla contrattazione collettiva </a:t>
            </a:r>
            <a:r>
              <a:rPr lang="it-IT" dirty="0">
                <a:solidFill>
                  <a:schemeClr val="bg1"/>
                </a:solidFill>
              </a:rPr>
              <a:t>ed emana gli indirizzi ai direttori generali centrali e periferici ai fini dell’applicazione dei contratti collettivi e della stipula di accordi decentrati;</a:t>
            </a:r>
            <a:br>
              <a:rPr lang="it-IT" dirty="0">
                <a:solidFill>
                  <a:schemeClr val="bg1"/>
                </a:solidFill>
              </a:rPr>
            </a:br>
            <a:r>
              <a:rPr lang="it-IT" dirty="0">
                <a:solidFill>
                  <a:schemeClr val="bg1"/>
                </a:solidFill>
              </a:rPr>
              <a:t>i)    cura l’organizzazione, gli affari generali e la </a:t>
            </a:r>
            <a:r>
              <a:rPr lang="it-IT" b="1" dirty="0">
                <a:solidFill>
                  <a:schemeClr val="bg1"/>
                </a:solidFill>
              </a:rPr>
              <a:t>gestione delle risorse umane e strumentali </a:t>
            </a:r>
            <a:r>
              <a:rPr lang="it-IT" dirty="0">
                <a:solidFill>
                  <a:schemeClr val="bg1"/>
                </a:solidFill>
              </a:rPr>
              <a:t>assegnate ai </a:t>
            </a:r>
            <a:r>
              <a:rPr lang="it-IT" b="1" dirty="0">
                <a:solidFill>
                  <a:schemeClr val="bg1"/>
                </a:solidFill>
              </a:rPr>
              <a:t>centri di responsabilità </a:t>
            </a:r>
            <a:r>
              <a:rPr lang="it-IT" dirty="0">
                <a:solidFill>
                  <a:schemeClr val="bg1"/>
                </a:solidFill>
              </a:rPr>
              <a:t>presenti nella sede centrale del Ministero;</a:t>
            </a:r>
            <a:br>
              <a:rPr lang="it-IT" dirty="0">
                <a:solidFill>
                  <a:schemeClr val="bg1"/>
                </a:solidFill>
              </a:rPr>
            </a:br>
            <a:r>
              <a:rPr lang="it-IT" dirty="0">
                <a:solidFill>
                  <a:schemeClr val="bg1"/>
                </a:solidFill>
              </a:rPr>
              <a:t>l)    assicura, raccordandosi con l’Ufficio stampa e il Segretario generale, </a:t>
            </a:r>
            <a:r>
              <a:rPr lang="it-IT" b="1" dirty="0">
                <a:solidFill>
                  <a:schemeClr val="bg1"/>
                </a:solidFill>
              </a:rPr>
              <a:t>la comunicazione interna </a:t>
            </a:r>
            <a:r>
              <a:rPr lang="it-IT" dirty="0">
                <a:solidFill>
                  <a:schemeClr val="bg1"/>
                </a:solidFill>
              </a:rPr>
              <a:t>al Ministero e gestisce i flussi informativi riguardanti l’organizzazione e il personale delle strutture centrali e periferiche;</a:t>
            </a:r>
            <a:endParaRPr kumimoji="0" lang="it-IT" sz="1800"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97069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1507067"/>
          </a:xfrm>
        </p:spPr>
        <p:txBody>
          <a:bodyPr>
            <a:normAutofit/>
          </a:bodyPr>
          <a:lstStyle/>
          <a:p>
            <a:r>
              <a:rPr lang="it-IT" dirty="0">
                <a:solidFill>
                  <a:schemeClr val="bg1"/>
                </a:solidFill>
              </a:rPr>
              <a:t>2 -LA DG organizzazione – parte III</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4" y="1100474"/>
            <a:ext cx="12006469" cy="5632311"/>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m)    cura l’adempimento degli obblighi in </a:t>
            </a:r>
            <a:r>
              <a:rPr lang="it-IT" b="1" dirty="0">
                <a:solidFill>
                  <a:schemeClr val="bg1"/>
                </a:solidFill>
              </a:rPr>
              <a:t>materia di pubblicità, trasparenza e diffusione di informazioni </a:t>
            </a:r>
            <a:r>
              <a:rPr lang="it-IT" dirty="0">
                <a:solidFill>
                  <a:schemeClr val="bg1"/>
                </a:solidFill>
              </a:rPr>
              <a:t>di cui al decreto legislativo 14 marzo 2013, n. 33, e nel rispetto </a:t>
            </a:r>
            <a:r>
              <a:rPr lang="it-IT" b="1" dirty="0">
                <a:solidFill>
                  <a:schemeClr val="bg1"/>
                </a:solidFill>
              </a:rPr>
              <a:t>del Codice in materia di protezione dei dati personali</a:t>
            </a:r>
            <a:r>
              <a:rPr lang="it-IT" dirty="0">
                <a:solidFill>
                  <a:schemeClr val="bg1"/>
                </a:solidFill>
              </a:rPr>
              <a:t>, di cui al decreto legislativo 30 giugno 2003, n. 196; in particolare, per garantire la trasparenza e la pubblicità dei procedimenti di tutela e valorizzazione del patrimonio culturale, nonché per favorire le attività di studio e di ricerca in materia di beni culturali e paesaggistici, cura che </a:t>
            </a:r>
            <a:r>
              <a:rPr lang="it-IT" b="1" dirty="0">
                <a:solidFill>
                  <a:schemeClr val="bg1"/>
                </a:solidFill>
              </a:rPr>
              <a:t>tutti gli atti aventi rilevanza esterna e i provvedimenti</a:t>
            </a:r>
            <a:r>
              <a:rPr lang="it-IT" dirty="0">
                <a:solidFill>
                  <a:schemeClr val="bg1"/>
                </a:solidFill>
              </a:rPr>
              <a:t> adottati dagli organi centrali e periferici del Ministero nell’esercizio delle funzioni di </a:t>
            </a:r>
            <a:r>
              <a:rPr lang="it-IT" b="1" dirty="0">
                <a:solidFill>
                  <a:schemeClr val="bg1"/>
                </a:solidFill>
              </a:rPr>
              <a:t>tutela e valorizzazione </a:t>
            </a:r>
            <a:r>
              <a:rPr lang="it-IT" dirty="0">
                <a:solidFill>
                  <a:schemeClr val="bg1"/>
                </a:solidFill>
              </a:rPr>
              <a:t>di cui al Codice dei beni culturali e del paesaggio, </a:t>
            </a:r>
            <a:r>
              <a:rPr lang="it-IT" b="1" dirty="0">
                <a:solidFill>
                  <a:schemeClr val="bg1"/>
                </a:solidFill>
              </a:rPr>
              <a:t>siano pubblicati integralmente nel sito internet del Ministero</a:t>
            </a:r>
            <a:r>
              <a:rPr lang="it-IT" dirty="0">
                <a:solidFill>
                  <a:schemeClr val="bg1"/>
                </a:solidFill>
              </a:rPr>
              <a:t> e in quello, ove esistente, dell’organo che ha adottato l’atto;</a:t>
            </a:r>
            <a:br>
              <a:rPr lang="it-IT" dirty="0">
                <a:solidFill>
                  <a:schemeClr val="bg1"/>
                </a:solidFill>
              </a:rPr>
            </a:br>
            <a:r>
              <a:rPr lang="it-IT" dirty="0">
                <a:solidFill>
                  <a:schemeClr val="bg1"/>
                </a:solidFill>
              </a:rPr>
              <a:t>n)    valuta e individua le </a:t>
            </a:r>
            <a:r>
              <a:rPr lang="it-IT" b="1" dirty="0">
                <a:solidFill>
                  <a:schemeClr val="bg1"/>
                </a:solidFill>
              </a:rPr>
              <a:t>migliori soluzioni per rispondere alle necessità di personale degli uffici</a:t>
            </a:r>
            <a:r>
              <a:rPr lang="it-IT" dirty="0">
                <a:solidFill>
                  <a:schemeClr val="bg1"/>
                </a:solidFill>
              </a:rPr>
              <a:t>;</a:t>
            </a:r>
            <a:br>
              <a:rPr lang="it-IT" dirty="0">
                <a:solidFill>
                  <a:schemeClr val="bg1"/>
                </a:solidFill>
              </a:rPr>
            </a:br>
            <a:r>
              <a:rPr lang="it-IT" dirty="0">
                <a:solidFill>
                  <a:schemeClr val="bg1"/>
                </a:solidFill>
              </a:rPr>
              <a:t>o)    elabora e attua le politiche del personale e della </a:t>
            </a:r>
            <a:r>
              <a:rPr lang="it-IT" b="1" dirty="0">
                <a:solidFill>
                  <a:schemeClr val="bg1"/>
                </a:solidFill>
              </a:rPr>
              <a:t>gestione delle risorse umane</a:t>
            </a:r>
            <a:r>
              <a:rPr lang="it-IT" dirty="0">
                <a:solidFill>
                  <a:schemeClr val="bg1"/>
                </a:solidFill>
              </a:rPr>
              <a:t>;</a:t>
            </a:r>
            <a:br>
              <a:rPr lang="it-IT" dirty="0">
                <a:solidFill>
                  <a:schemeClr val="bg1"/>
                </a:solidFill>
              </a:rPr>
            </a:br>
            <a:r>
              <a:rPr lang="it-IT" dirty="0">
                <a:solidFill>
                  <a:schemeClr val="bg1"/>
                </a:solidFill>
              </a:rPr>
              <a:t>p)    individua i </a:t>
            </a:r>
            <a:r>
              <a:rPr lang="it-IT" b="1" dirty="0">
                <a:solidFill>
                  <a:schemeClr val="bg1"/>
                </a:solidFill>
              </a:rPr>
              <a:t>fabbisogni formativi del  personale del Ministero, trasmettendoli alla Direzione Educazione, ricerca</a:t>
            </a:r>
            <a:r>
              <a:rPr lang="it-IT" dirty="0">
                <a:solidFill>
                  <a:schemeClr val="bg1"/>
                </a:solidFill>
              </a:rPr>
              <a:t> e istituti culturali;</a:t>
            </a:r>
            <a:br>
              <a:rPr lang="it-IT" dirty="0">
                <a:solidFill>
                  <a:schemeClr val="bg1"/>
                </a:solidFill>
              </a:rPr>
            </a:br>
            <a:r>
              <a:rPr lang="it-IT" dirty="0">
                <a:solidFill>
                  <a:schemeClr val="bg1"/>
                </a:solidFill>
              </a:rPr>
              <a:t>q)    elabora proposte e </a:t>
            </a:r>
            <a:r>
              <a:rPr lang="it-IT" b="1" dirty="0">
                <a:solidFill>
                  <a:schemeClr val="bg1"/>
                </a:solidFill>
              </a:rPr>
              <a:t>cura i rapporti con le altre pubbliche amministrazioni e con le organizzazioni del terzo settore</a:t>
            </a:r>
            <a:r>
              <a:rPr lang="it-IT" dirty="0">
                <a:solidFill>
                  <a:schemeClr val="bg1"/>
                </a:solidFill>
              </a:rPr>
              <a:t> per l’utilizzo di personale nell’ambito dell’attività del Ministero, anche nell’ambito del Servizio civile nazionale, sentite le direzioni generali competenti per materia;</a:t>
            </a:r>
            <a:br>
              <a:rPr lang="it-IT" dirty="0">
                <a:solidFill>
                  <a:schemeClr val="bg1"/>
                </a:solidFill>
              </a:rPr>
            </a:br>
            <a:r>
              <a:rPr lang="it-IT" dirty="0">
                <a:solidFill>
                  <a:schemeClr val="bg1"/>
                </a:solidFill>
              </a:rPr>
              <a:t>r)    sulla base dei dati forniti dalle strutture centrali e periferiche del Ministero, provvede alla </a:t>
            </a:r>
            <a:r>
              <a:rPr lang="it-IT" b="1" dirty="0">
                <a:solidFill>
                  <a:schemeClr val="bg1"/>
                </a:solidFill>
              </a:rPr>
              <a:t>programmazione generale del fabbisogno di personale</a:t>
            </a:r>
            <a:r>
              <a:rPr lang="it-IT" dirty="0">
                <a:solidFill>
                  <a:schemeClr val="bg1"/>
                </a:solidFill>
              </a:rPr>
              <a:t>, al dimensionamento degli organici del Ministero, sentiti  le altre </a:t>
            </a:r>
            <a:r>
              <a:rPr lang="it-IT" b="1" dirty="0">
                <a:solidFill>
                  <a:schemeClr val="bg1"/>
                </a:solidFill>
              </a:rPr>
              <a:t>direzioni generali </a:t>
            </a:r>
            <a:r>
              <a:rPr lang="it-IT" dirty="0">
                <a:solidFill>
                  <a:schemeClr val="bg1"/>
                </a:solidFill>
              </a:rPr>
              <a:t>e i </a:t>
            </a:r>
            <a:r>
              <a:rPr lang="it-IT" b="1" dirty="0">
                <a:solidFill>
                  <a:schemeClr val="bg1"/>
                </a:solidFill>
              </a:rPr>
              <a:t>Segretariati regionali</a:t>
            </a:r>
            <a:r>
              <a:rPr lang="it-IT" dirty="0">
                <a:solidFill>
                  <a:schemeClr val="bg1"/>
                </a:solidFill>
              </a:rPr>
              <a:t>, nonché, d’intesa con il Segretario generale, all’allocazione delle risorse umane e alla mobilità delle medesime tra le di- verse direzioni e uffici, sia centrali, sia periferici, anche su proposta dei relativi direttori.</a:t>
            </a:r>
            <a:endParaRPr lang="it-IT" dirty="0">
              <a:solidFill>
                <a:prstClr val="white"/>
              </a:solidFill>
            </a:endParaRPr>
          </a:p>
        </p:txBody>
      </p:sp>
    </p:spTree>
    <p:extLst>
      <p:ext uri="{BB962C8B-B14F-4D97-AF65-F5344CB8AC3E}">
        <p14:creationId xmlns:p14="http://schemas.microsoft.com/office/powerpoint/2010/main" val="2411768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1507067"/>
          </a:xfrm>
        </p:spPr>
        <p:txBody>
          <a:bodyPr>
            <a:normAutofit fontScale="90000"/>
          </a:bodyPr>
          <a:lstStyle/>
          <a:p>
            <a:r>
              <a:rPr lang="it-IT" dirty="0">
                <a:solidFill>
                  <a:schemeClr val="bg1"/>
                </a:solidFill>
              </a:rPr>
              <a:t>2 -LA DG organizzazione – parte IV – organigramma</a:t>
            </a:r>
            <a:br>
              <a:rPr lang="it-IT" dirty="0">
                <a:solidFill>
                  <a:schemeClr val="bg1"/>
                </a:solidFill>
              </a:rPr>
            </a:br>
            <a:endParaRPr lang="it-IT" dirty="0">
              <a:solidFill>
                <a:schemeClr val="bg1"/>
              </a:solidFill>
            </a:endParaRP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4" y="1100474"/>
            <a:ext cx="12006469" cy="5078313"/>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4. La Direzione generale Organizzazione </a:t>
            </a:r>
            <a:r>
              <a:rPr lang="it-IT" b="1" dirty="0">
                <a:solidFill>
                  <a:schemeClr val="bg1"/>
                </a:solidFill>
              </a:rPr>
              <a:t>si articola in tre uffici dirigenziali</a:t>
            </a:r>
            <a:r>
              <a:rPr lang="it-IT" dirty="0">
                <a:solidFill>
                  <a:schemeClr val="bg1"/>
                </a:solidFill>
              </a:rPr>
              <a:t> di livello non generale centrali, individuati ai sensi dell’articolo 17, comma 4-bis, lettera  e), della legge 23 agosto 1988, n. 400, e dell’articolo 4, commi 4 e 4-bis, del decreto legislativo 30 luglio 1999,  n. 300.</a:t>
            </a:r>
          </a:p>
          <a:p>
            <a:pPr lvl="0" defTabSz="457200">
              <a:defRPr/>
            </a:pPr>
            <a:r>
              <a:rPr lang="it-IT" dirty="0">
                <a:solidFill>
                  <a:schemeClr val="bg1"/>
                </a:solidFill>
              </a:rPr>
              <a:t>DM 28/01/2020 n. 21</a:t>
            </a: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p:txBody>
      </p:sp>
      <p:sp>
        <p:nvSpPr>
          <p:cNvPr id="6" name="CasellaDiTesto 5">
            <a:extLst>
              <a:ext uri="{FF2B5EF4-FFF2-40B4-BE49-F238E27FC236}">
                <a16:creationId xmlns:a16="http://schemas.microsoft.com/office/drawing/2014/main" id="{7F2E61A1-A649-4C8A-88BE-02A2B0809533}"/>
              </a:ext>
            </a:extLst>
          </p:cNvPr>
          <p:cNvSpPr txBox="1"/>
          <p:nvPr/>
        </p:nvSpPr>
        <p:spPr>
          <a:xfrm>
            <a:off x="3108961" y="2270475"/>
            <a:ext cx="4389120" cy="369332"/>
          </a:xfrm>
          <a:prstGeom prst="rect">
            <a:avLst/>
          </a:prstGeom>
          <a:noFill/>
          <a:ln>
            <a:solidFill>
              <a:schemeClr val="bg1"/>
            </a:solidFill>
          </a:ln>
        </p:spPr>
        <p:txBody>
          <a:bodyPr wrap="square" rtlCol="0">
            <a:spAutoFit/>
          </a:bodyPr>
          <a:lstStyle/>
          <a:p>
            <a:r>
              <a:rPr lang="it-IT" b="1" dirty="0">
                <a:solidFill>
                  <a:schemeClr val="bg1"/>
                </a:solidFill>
              </a:rPr>
              <a:t>Direzione Generale Organizzazione</a:t>
            </a:r>
          </a:p>
        </p:txBody>
      </p:sp>
      <p:cxnSp>
        <p:nvCxnSpPr>
          <p:cNvPr id="9" name="Connettore 2 8">
            <a:extLst>
              <a:ext uri="{FF2B5EF4-FFF2-40B4-BE49-F238E27FC236}">
                <a16:creationId xmlns:a16="http://schemas.microsoft.com/office/drawing/2014/main" id="{92D90D24-FF7E-44EB-93A9-8D67BDA8FC89}"/>
              </a:ext>
            </a:extLst>
          </p:cNvPr>
          <p:cNvCxnSpPr>
            <a:cxnSpLocks/>
          </p:cNvCxnSpPr>
          <p:nvPr/>
        </p:nvCxnSpPr>
        <p:spPr>
          <a:xfrm>
            <a:off x="5141743" y="2706629"/>
            <a:ext cx="201635" cy="2055867"/>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ttore 2 9">
            <a:extLst>
              <a:ext uri="{FF2B5EF4-FFF2-40B4-BE49-F238E27FC236}">
                <a16:creationId xmlns:a16="http://schemas.microsoft.com/office/drawing/2014/main" id="{E1A37412-C85A-417D-AE19-E980157563A3}"/>
              </a:ext>
            </a:extLst>
          </p:cNvPr>
          <p:cNvCxnSpPr/>
          <p:nvPr/>
        </p:nvCxnSpPr>
        <p:spPr>
          <a:xfrm flipH="1">
            <a:off x="1334087" y="2681654"/>
            <a:ext cx="1983545" cy="1665465"/>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ttore 2 12">
            <a:extLst>
              <a:ext uri="{FF2B5EF4-FFF2-40B4-BE49-F238E27FC236}">
                <a16:creationId xmlns:a16="http://schemas.microsoft.com/office/drawing/2014/main" id="{F635E44F-13E2-4CAD-AB44-7C56DA37E76C}"/>
              </a:ext>
            </a:extLst>
          </p:cNvPr>
          <p:cNvCxnSpPr>
            <a:cxnSpLocks/>
          </p:cNvCxnSpPr>
          <p:nvPr/>
        </p:nvCxnSpPr>
        <p:spPr>
          <a:xfrm>
            <a:off x="7287065" y="2706629"/>
            <a:ext cx="1668364" cy="1376400"/>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CasellaDiTesto 14">
            <a:extLst>
              <a:ext uri="{FF2B5EF4-FFF2-40B4-BE49-F238E27FC236}">
                <a16:creationId xmlns:a16="http://schemas.microsoft.com/office/drawing/2014/main" id="{73FBF52E-0844-4AD4-9C70-CB97BF43E698}"/>
              </a:ext>
            </a:extLst>
          </p:cNvPr>
          <p:cNvSpPr txBox="1"/>
          <p:nvPr/>
        </p:nvSpPr>
        <p:spPr>
          <a:xfrm>
            <a:off x="548640" y="4388966"/>
            <a:ext cx="2180493" cy="1477328"/>
          </a:xfrm>
          <a:prstGeom prst="rect">
            <a:avLst/>
          </a:prstGeom>
          <a:noFill/>
          <a:ln>
            <a:solidFill>
              <a:schemeClr val="bg1"/>
            </a:solidFill>
          </a:ln>
        </p:spPr>
        <p:txBody>
          <a:bodyPr wrap="square" rtlCol="0">
            <a:spAutoFit/>
          </a:bodyPr>
          <a:lstStyle/>
          <a:p>
            <a:r>
              <a:rPr lang="it-IT" b="1" dirty="0">
                <a:solidFill>
                  <a:schemeClr val="bg1"/>
                </a:solidFill>
              </a:rPr>
              <a:t>Servizio I Innovazione digitale e trasparenza amministrativa</a:t>
            </a:r>
          </a:p>
        </p:txBody>
      </p:sp>
      <p:sp>
        <p:nvSpPr>
          <p:cNvPr id="16" name="CasellaDiTesto 15">
            <a:extLst>
              <a:ext uri="{FF2B5EF4-FFF2-40B4-BE49-F238E27FC236}">
                <a16:creationId xmlns:a16="http://schemas.microsoft.com/office/drawing/2014/main" id="{61D6DC90-2422-4F47-A520-F2B5433093B8}"/>
              </a:ext>
            </a:extLst>
          </p:cNvPr>
          <p:cNvSpPr txBox="1"/>
          <p:nvPr/>
        </p:nvSpPr>
        <p:spPr>
          <a:xfrm>
            <a:off x="4051496" y="4762496"/>
            <a:ext cx="2180493" cy="923330"/>
          </a:xfrm>
          <a:prstGeom prst="rect">
            <a:avLst/>
          </a:prstGeom>
          <a:noFill/>
          <a:ln>
            <a:solidFill>
              <a:schemeClr val="bg1"/>
            </a:solidFill>
          </a:ln>
        </p:spPr>
        <p:txBody>
          <a:bodyPr wrap="square" rtlCol="0">
            <a:spAutoFit/>
          </a:bodyPr>
          <a:lstStyle/>
          <a:p>
            <a:r>
              <a:rPr lang="it-IT" b="1" dirty="0">
                <a:solidFill>
                  <a:schemeClr val="bg1"/>
                </a:solidFill>
              </a:rPr>
              <a:t>Servizio II Personale e relazioni sindacali</a:t>
            </a:r>
          </a:p>
        </p:txBody>
      </p:sp>
      <p:sp>
        <p:nvSpPr>
          <p:cNvPr id="17" name="CasellaDiTesto 16">
            <a:extLst>
              <a:ext uri="{FF2B5EF4-FFF2-40B4-BE49-F238E27FC236}">
                <a16:creationId xmlns:a16="http://schemas.microsoft.com/office/drawing/2014/main" id="{4890481F-7B20-48E1-B3CC-854B69BFAE70}"/>
              </a:ext>
            </a:extLst>
          </p:cNvPr>
          <p:cNvSpPr txBox="1"/>
          <p:nvPr/>
        </p:nvSpPr>
        <p:spPr>
          <a:xfrm>
            <a:off x="8471758" y="4149851"/>
            <a:ext cx="2180493" cy="1754326"/>
          </a:xfrm>
          <a:prstGeom prst="rect">
            <a:avLst/>
          </a:prstGeom>
          <a:noFill/>
          <a:ln>
            <a:solidFill>
              <a:schemeClr val="bg1"/>
            </a:solidFill>
          </a:ln>
        </p:spPr>
        <p:txBody>
          <a:bodyPr wrap="square" rtlCol="0">
            <a:spAutoFit/>
          </a:bodyPr>
          <a:lstStyle/>
          <a:p>
            <a:r>
              <a:rPr lang="it-IT" b="1" dirty="0">
                <a:solidFill>
                  <a:schemeClr val="bg1"/>
                </a:solidFill>
              </a:rPr>
              <a:t>Servizio III Contenzioso del lavoro e procedimenti disciplinari e penali</a:t>
            </a:r>
          </a:p>
        </p:txBody>
      </p:sp>
    </p:spTree>
    <p:extLst>
      <p:ext uri="{BB962C8B-B14F-4D97-AF65-F5344CB8AC3E}">
        <p14:creationId xmlns:p14="http://schemas.microsoft.com/office/powerpoint/2010/main" val="28230827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099234" cy="1507067"/>
          </a:xfrm>
        </p:spPr>
        <p:txBody>
          <a:bodyPr>
            <a:normAutofit/>
          </a:bodyPr>
          <a:lstStyle/>
          <a:p>
            <a:r>
              <a:rPr lang="it-IT" dirty="0">
                <a:solidFill>
                  <a:schemeClr val="bg1"/>
                </a:solidFill>
              </a:rPr>
              <a:t>3 -LA DIREZIONE GENERALE bilancio-1</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1395895"/>
            <a:ext cx="12006469" cy="5078313"/>
          </a:xfrm>
          <a:prstGeom prst="rect">
            <a:avLst/>
          </a:prstGeom>
          <a:solidFill>
            <a:schemeClr val="tx2">
              <a:lumMod val="40000"/>
              <a:lumOff val="60000"/>
            </a:schemeClr>
          </a:solidFill>
        </p:spPr>
        <p:txBody>
          <a:bodyPr wrap="square" rtlCol="0">
            <a:spAutoFit/>
          </a:bodyPr>
          <a:lstStyle/>
          <a:p>
            <a:pPr lvl="0" defTabSz="457200">
              <a:defRPr/>
            </a:pPr>
            <a:r>
              <a:rPr lang="it-IT" dirty="0"/>
              <a:t>(</a:t>
            </a:r>
            <a:r>
              <a:rPr lang="it-IT" u="sng" dirty="0">
                <a:hlinkClick r:id="rId2"/>
              </a:rPr>
              <a:t>Art. 26 DPCM 2 dicembre 2019 n.169</a:t>
            </a:r>
            <a:r>
              <a:rPr lang="it-IT" dirty="0"/>
              <a:t>)</a:t>
            </a:r>
            <a:br>
              <a:rPr lang="it-IT" dirty="0">
                <a:solidFill>
                  <a:schemeClr val="bg1"/>
                </a:solidFill>
              </a:rPr>
            </a:br>
            <a:r>
              <a:rPr lang="it-IT" dirty="0">
                <a:solidFill>
                  <a:schemeClr val="bg1"/>
                </a:solidFill>
              </a:rPr>
              <a:t>1.    La Direzione generale Bilancio cura </a:t>
            </a:r>
            <a:r>
              <a:rPr lang="it-IT" b="1" dirty="0">
                <a:solidFill>
                  <a:schemeClr val="bg1"/>
                </a:solidFill>
              </a:rPr>
              <a:t>il bilancio,  la programmazione e il controllo di gestione del Ministero per le risorse finanziarie nazionali e dell’Unione europea</a:t>
            </a:r>
            <a:r>
              <a:rPr lang="it-IT" dirty="0">
                <a:solidFill>
                  <a:schemeClr val="bg1"/>
                </a:solidFill>
              </a:rPr>
              <a:t>. La Direzione verifica il rispetto degli obiettivi individuati dal Segretario generale e provvede </a:t>
            </a:r>
            <a:r>
              <a:rPr lang="it-IT" b="1" dirty="0">
                <a:solidFill>
                  <a:schemeClr val="bg1"/>
                </a:solidFill>
              </a:rPr>
              <a:t>all’allocazione delle risorse finanziarie </a:t>
            </a:r>
            <a:r>
              <a:rPr lang="it-IT" dirty="0">
                <a:solidFill>
                  <a:schemeClr val="bg1"/>
                </a:solidFill>
              </a:rPr>
              <a:t>in relazione all’esito di tale verifica. La  Direzione svolge attività di </a:t>
            </a:r>
            <a:r>
              <a:rPr lang="it-IT" b="1" dirty="0">
                <a:solidFill>
                  <a:schemeClr val="bg1"/>
                </a:solidFill>
              </a:rPr>
              <a:t>supporto e consulenza in materia di Art-bonus </a:t>
            </a:r>
            <a:r>
              <a:rPr lang="it-IT" dirty="0">
                <a:solidFill>
                  <a:schemeClr val="bg1"/>
                </a:solidFill>
              </a:rPr>
              <a:t>e altre </a:t>
            </a:r>
            <a:r>
              <a:rPr lang="it-IT" b="1" dirty="0">
                <a:solidFill>
                  <a:schemeClr val="bg1"/>
                </a:solidFill>
              </a:rPr>
              <a:t>agevolazioni fiscali</a:t>
            </a:r>
            <a:r>
              <a:rPr lang="it-IT" dirty="0">
                <a:solidFill>
                  <a:schemeClr val="bg1"/>
                </a:solidFill>
              </a:rPr>
              <a:t>.</a:t>
            </a:r>
            <a:br>
              <a:rPr lang="it-IT" dirty="0">
                <a:solidFill>
                  <a:schemeClr val="bg1"/>
                </a:solidFill>
              </a:rPr>
            </a:br>
            <a:r>
              <a:rPr lang="it-IT" dirty="0">
                <a:solidFill>
                  <a:schemeClr val="bg1"/>
                </a:solidFill>
              </a:rPr>
              <a:t>2.    Il Direttore generale, in particolare:</a:t>
            </a:r>
            <a:br>
              <a:rPr lang="it-IT" dirty="0">
                <a:solidFill>
                  <a:schemeClr val="bg1"/>
                </a:solidFill>
              </a:rPr>
            </a:br>
            <a:r>
              <a:rPr lang="it-IT" dirty="0">
                <a:solidFill>
                  <a:schemeClr val="bg1"/>
                </a:solidFill>
              </a:rPr>
              <a:t>a)    cura, su proposta dei direttori generali centrali, dei titolari degli uffici dirigenziali di livello generale periferici e dei segretari regionali, l’istruttoria per la predisposizione  dei  </a:t>
            </a:r>
            <a:r>
              <a:rPr lang="it-IT" b="1" dirty="0">
                <a:solidFill>
                  <a:schemeClr val="bg1"/>
                </a:solidFill>
              </a:rPr>
              <a:t>programmi annuali e pluriennali </a:t>
            </a:r>
            <a:r>
              <a:rPr lang="it-IT" dirty="0">
                <a:solidFill>
                  <a:schemeClr val="bg1"/>
                </a:solidFill>
              </a:rPr>
              <a:t>concernenti gli interventi ordinari e straordinari di competenza del Ministero e dei relativi piani di spesa, nonché dei programmi annuali di </a:t>
            </a:r>
            <a:r>
              <a:rPr lang="it-IT" b="1" dirty="0">
                <a:solidFill>
                  <a:schemeClr val="bg1"/>
                </a:solidFill>
              </a:rPr>
              <a:t>contributi in conto capitale</a:t>
            </a:r>
            <a:r>
              <a:rPr lang="it-IT" dirty="0">
                <a:solidFill>
                  <a:schemeClr val="bg1"/>
                </a:solidFill>
              </a:rPr>
              <a:t>, da sottoporre all’approvazione del Ministro, tenuto conto della necessità di integrazione delle diverse fonti di finanziamento, e attribuisce, anche mediante ordini di accreditamento, le relative risorse finanziarie agli organi competenti;</a:t>
            </a:r>
            <a:br>
              <a:rPr lang="it-IT" dirty="0">
                <a:solidFill>
                  <a:schemeClr val="bg1"/>
                </a:solidFill>
              </a:rPr>
            </a:br>
            <a:r>
              <a:rPr lang="it-IT" dirty="0">
                <a:solidFill>
                  <a:schemeClr val="bg1"/>
                </a:solidFill>
              </a:rPr>
              <a:t>b)    rileva il </a:t>
            </a:r>
            <a:r>
              <a:rPr lang="it-IT" b="1" dirty="0">
                <a:solidFill>
                  <a:schemeClr val="bg1"/>
                </a:solidFill>
              </a:rPr>
              <a:t>fabbisogno finanziario del Ministero</a:t>
            </a:r>
            <a:r>
              <a:rPr lang="it-IT" dirty="0">
                <a:solidFill>
                  <a:schemeClr val="bg1"/>
                </a:solidFill>
              </a:rPr>
              <a:t>; in attuazione delle direttive del Ministro, cura la gestione unitaria del bilancio; su proposta dei direttori generali centrali, cura la predisposizione dello stato di </a:t>
            </a:r>
            <a:r>
              <a:rPr lang="it-IT" b="1" dirty="0">
                <a:solidFill>
                  <a:schemeClr val="bg1"/>
                </a:solidFill>
              </a:rPr>
              <a:t>previsione della spesa del Ministero </a:t>
            </a:r>
            <a:r>
              <a:rPr lang="it-IT" dirty="0">
                <a:solidFill>
                  <a:schemeClr val="bg1"/>
                </a:solidFill>
              </a:rPr>
              <a:t>in sede di formazione e di assestamento del bilancio e delle operazioni di variazione compensativa, la redazione delle proposte per il disegno di legge di bilancio, l’attività di </a:t>
            </a:r>
            <a:r>
              <a:rPr lang="it-IT" b="1" dirty="0">
                <a:solidFill>
                  <a:schemeClr val="bg1"/>
                </a:solidFill>
              </a:rPr>
              <a:t>rendicontazione al Parlamento e agli organi di controllo</a:t>
            </a:r>
            <a:r>
              <a:rPr lang="it-IT" dirty="0">
                <a:solidFill>
                  <a:schemeClr val="bg1"/>
                </a:solidFill>
              </a:rPr>
              <a:t>;</a:t>
            </a: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p:txBody>
      </p:sp>
    </p:spTree>
    <p:extLst>
      <p:ext uri="{BB962C8B-B14F-4D97-AF65-F5344CB8AC3E}">
        <p14:creationId xmlns:p14="http://schemas.microsoft.com/office/powerpoint/2010/main" val="10895794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3" y="-111172"/>
            <a:ext cx="10760978" cy="1507067"/>
          </a:xfrm>
        </p:spPr>
        <p:txBody>
          <a:bodyPr>
            <a:normAutofit/>
          </a:bodyPr>
          <a:lstStyle/>
          <a:p>
            <a:r>
              <a:rPr lang="it-IT" dirty="0">
                <a:solidFill>
                  <a:schemeClr val="bg1"/>
                </a:solidFill>
              </a:rPr>
              <a:t>3 -LA DIREZIONE GENERALE bilancio – 2</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1395895"/>
            <a:ext cx="12006469" cy="4801314"/>
          </a:xfrm>
          <a:prstGeom prst="rect">
            <a:avLst/>
          </a:prstGeom>
          <a:solidFill>
            <a:schemeClr val="tx2">
              <a:lumMod val="40000"/>
              <a:lumOff val="60000"/>
            </a:schemeClr>
          </a:solidFill>
        </p:spPr>
        <p:txBody>
          <a:bodyPr wrap="square" rtlCol="0">
            <a:spAutoFit/>
          </a:bodyPr>
          <a:lstStyle/>
          <a:p>
            <a:pPr lvl="0" defTabSz="457200">
              <a:defRPr/>
            </a:pPr>
            <a:r>
              <a:rPr lang="it-IT" dirty="0"/>
              <a:t>(</a:t>
            </a:r>
            <a:r>
              <a:rPr lang="it-IT" dirty="0">
                <a:solidFill>
                  <a:schemeClr val="bg1"/>
                </a:solidFill>
              </a:rPr>
              <a:t>c)    cura la fase istruttoria relativa </a:t>
            </a:r>
            <a:r>
              <a:rPr lang="it-IT" b="1" dirty="0">
                <a:solidFill>
                  <a:schemeClr val="bg1"/>
                </a:solidFill>
              </a:rPr>
              <a:t>all’assegnazione delle risorse finanziarie ai centri di responsabilità </a:t>
            </a:r>
            <a:r>
              <a:rPr lang="it-IT" dirty="0">
                <a:solidFill>
                  <a:schemeClr val="bg1"/>
                </a:solidFill>
              </a:rPr>
              <a:t>e tutti gli atti connessi; predispone gli atti relativi alla gestione unificata delle spese strumentali individuate con decreto del Ministro, ai sensi dell’articolo 4 del decreto legislativo 7 agosto 1997, n. 279;</a:t>
            </a:r>
            <a:br>
              <a:rPr lang="it-IT" dirty="0">
                <a:solidFill>
                  <a:schemeClr val="bg1"/>
                </a:solidFill>
              </a:rPr>
            </a:br>
            <a:r>
              <a:rPr lang="it-IT" dirty="0">
                <a:solidFill>
                  <a:schemeClr val="bg1"/>
                </a:solidFill>
              </a:rPr>
              <a:t>d)    cura, in modo unitario per il Ministero, i rapporti con il Ministero dell’economia e delle finanze;</a:t>
            </a:r>
            <a:br>
              <a:rPr lang="it-IT" dirty="0">
                <a:solidFill>
                  <a:schemeClr val="bg1"/>
                </a:solidFill>
              </a:rPr>
            </a:br>
            <a:r>
              <a:rPr lang="it-IT" dirty="0">
                <a:solidFill>
                  <a:schemeClr val="bg1"/>
                </a:solidFill>
              </a:rPr>
              <a:t>e)    provvede al </a:t>
            </a:r>
            <a:r>
              <a:rPr lang="it-IT" b="1" dirty="0">
                <a:solidFill>
                  <a:schemeClr val="bg1"/>
                </a:solidFill>
              </a:rPr>
              <a:t>censimento delle attività delle strutture centrali e periferiche  del  Ministero</a:t>
            </a:r>
            <a:r>
              <a:rPr lang="it-IT" dirty="0">
                <a:solidFill>
                  <a:schemeClr val="bg1"/>
                </a:solidFill>
              </a:rPr>
              <a:t>,  con  riguardo al numero di procedimenti e di atti, alla dotazione di personale e alle risorse,  nonché  a  indicatori di  impatto relativi all’efficacia, all’efficienza e all’economicità delle funzioni di tutela e di valorizzazione del patrimonio culturale; a tal fine riceve dalle strutture centrali e periferiche, per via  telematica e  sulla  base  di  appositi standard, gli atti adottati e ogni altra informazione richiesta;</a:t>
            </a:r>
            <a:br>
              <a:rPr lang="it-IT" dirty="0">
                <a:solidFill>
                  <a:schemeClr val="bg1"/>
                </a:solidFill>
              </a:rPr>
            </a:br>
            <a:r>
              <a:rPr lang="it-IT" dirty="0">
                <a:solidFill>
                  <a:schemeClr val="bg1"/>
                </a:solidFill>
              </a:rPr>
              <a:t>f)    cura l’istruttoria per la </a:t>
            </a:r>
            <a:r>
              <a:rPr lang="it-IT" b="1" dirty="0">
                <a:solidFill>
                  <a:schemeClr val="bg1"/>
                </a:solidFill>
              </a:rPr>
              <a:t>predisposizione dei programmi degli interventi da finanziare in attuazione dei programmi di ripartizione di risorse finanziarie </a:t>
            </a:r>
            <a:r>
              <a:rPr lang="it-IT" dirty="0">
                <a:solidFill>
                  <a:schemeClr val="bg1"/>
                </a:solidFill>
              </a:rPr>
              <a:t>provenienti da leggi e provvedimenti, in relazione alle destinazioni per esse previste;</a:t>
            </a:r>
            <a:br>
              <a:rPr lang="it-IT" dirty="0">
                <a:solidFill>
                  <a:schemeClr val="bg1"/>
                </a:solidFill>
              </a:rPr>
            </a:br>
            <a:r>
              <a:rPr lang="it-IT" dirty="0">
                <a:solidFill>
                  <a:schemeClr val="bg1"/>
                </a:solidFill>
              </a:rPr>
              <a:t>g)    dispone le rilevazioni ed elaborazioni statistiche relative all’attività del Ministero, comprese quelle previste ai sensi dell’articolo 3 del decreto legislativo 6 settembre 1989, n. 322; tali rilevazioni ed elaborazioni statistiche sono costantemente aggiornate e messe a disposizione </a:t>
            </a:r>
            <a:r>
              <a:rPr lang="it-IT" b="1" dirty="0">
                <a:solidFill>
                  <a:schemeClr val="bg1"/>
                </a:solidFill>
              </a:rPr>
              <a:t>dell’Organismo indipendente di valutazione della performance </a:t>
            </a:r>
            <a:r>
              <a:rPr lang="it-IT" dirty="0">
                <a:solidFill>
                  <a:schemeClr val="bg1"/>
                </a:solidFill>
              </a:rPr>
              <a:t>e delle altre strutture centrali e periferiche, secondo le rispettive competenze.</a:t>
            </a: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p:txBody>
      </p:sp>
    </p:spTree>
    <p:extLst>
      <p:ext uri="{BB962C8B-B14F-4D97-AF65-F5344CB8AC3E}">
        <p14:creationId xmlns:p14="http://schemas.microsoft.com/office/powerpoint/2010/main" val="3301247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2" y="-111172"/>
            <a:ext cx="9888781" cy="1507067"/>
          </a:xfrm>
        </p:spPr>
        <p:txBody>
          <a:bodyPr>
            <a:normAutofit/>
          </a:bodyPr>
          <a:lstStyle/>
          <a:p>
            <a:r>
              <a:rPr lang="it-IT" dirty="0">
                <a:solidFill>
                  <a:schemeClr val="bg1"/>
                </a:solidFill>
              </a:rPr>
              <a:t>3 -LA DIREZIONE GENERALE bilancio - 3</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88076" y="916199"/>
            <a:ext cx="12099235" cy="5632311"/>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h)    cura e promuove l’acquisizione delle </a:t>
            </a:r>
            <a:r>
              <a:rPr lang="it-IT" b="1" dirty="0">
                <a:solidFill>
                  <a:schemeClr val="bg1"/>
                </a:solidFill>
              </a:rPr>
              <a:t>risorse finanziarie aggiuntive nazionali</a:t>
            </a:r>
            <a:r>
              <a:rPr lang="it-IT" dirty="0">
                <a:solidFill>
                  <a:schemeClr val="bg1"/>
                </a:solidFill>
              </a:rPr>
              <a:t>, in relazione alle diverse fonti di finanziamento; cura i rapporti con il </a:t>
            </a:r>
            <a:r>
              <a:rPr lang="it-IT" b="1" dirty="0">
                <a:solidFill>
                  <a:schemeClr val="bg1"/>
                </a:solidFill>
              </a:rPr>
              <a:t>Ministero dello sviluppo economico </a:t>
            </a:r>
            <a:r>
              <a:rPr lang="it-IT" dirty="0">
                <a:solidFill>
                  <a:schemeClr val="bg1"/>
                </a:solidFill>
              </a:rPr>
              <a:t>relativamente alle intese istituzionali di programma e ai relativi accordi attuativi di cui all’articolo 2, comma 203, della legge 23 dicembre 1996, n. 662;</a:t>
            </a:r>
            <a:br>
              <a:rPr lang="it-IT" dirty="0">
                <a:solidFill>
                  <a:schemeClr val="bg1"/>
                </a:solidFill>
              </a:rPr>
            </a:br>
            <a:r>
              <a:rPr lang="it-IT" dirty="0">
                <a:solidFill>
                  <a:schemeClr val="bg1"/>
                </a:solidFill>
              </a:rPr>
              <a:t>i)    cura, in attuazione del decreto legislativo 30 luglio 1999, n. 286, il  controllo  di  </a:t>
            </a:r>
            <a:r>
              <a:rPr lang="it-IT" b="1" dirty="0">
                <a:solidFill>
                  <a:schemeClr val="bg1"/>
                </a:solidFill>
              </a:rPr>
              <a:t>gestione</a:t>
            </a:r>
            <a:r>
              <a:rPr lang="it-IT" dirty="0">
                <a:solidFill>
                  <a:schemeClr val="bg1"/>
                </a:solidFill>
              </a:rPr>
              <a:t>,  in  raccordo con i centri di costo del Ministero, per verificare l’efficacia, l’efficienza e l’economicità dell’azione amministrativa al fine di ottimizzare, anche mediante tempestivi interventi di correzione, il rapporto tra  costi e risultati; comunica all’Organismo indipendente di valutazione della performance gli esiti del controllo di gestione;</a:t>
            </a:r>
            <a:br>
              <a:rPr lang="it-IT" dirty="0">
                <a:solidFill>
                  <a:schemeClr val="bg1"/>
                </a:solidFill>
              </a:rPr>
            </a:br>
            <a:r>
              <a:rPr lang="it-IT" dirty="0">
                <a:solidFill>
                  <a:schemeClr val="bg1"/>
                </a:solidFill>
              </a:rPr>
              <a:t>l)    </a:t>
            </a:r>
            <a:r>
              <a:rPr lang="it-IT" b="1" dirty="0">
                <a:solidFill>
                  <a:schemeClr val="bg1"/>
                </a:solidFill>
              </a:rPr>
              <a:t>coordina i centri di responsabilità </a:t>
            </a:r>
            <a:r>
              <a:rPr lang="it-IT" dirty="0">
                <a:solidFill>
                  <a:schemeClr val="bg1"/>
                </a:solidFill>
              </a:rPr>
              <a:t>del Ministero negli adempimenti relativi alla contabilità economica di cui all’articolo 10 del decreto legislativo 7 agosto 1997, n. 279;</a:t>
            </a:r>
            <a:br>
              <a:rPr lang="it-IT" dirty="0">
                <a:solidFill>
                  <a:schemeClr val="bg1"/>
                </a:solidFill>
              </a:rPr>
            </a:br>
            <a:r>
              <a:rPr lang="it-IT" dirty="0">
                <a:solidFill>
                  <a:schemeClr val="bg1"/>
                </a:solidFill>
              </a:rPr>
              <a:t>m)    coordina e svolge attività di  supporto  ai  centri di costo del Ministero negli adempimenti relativi alla gestione del </a:t>
            </a:r>
            <a:r>
              <a:rPr lang="it-IT" b="1" dirty="0">
                <a:solidFill>
                  <a:schemeClr val="bg1"/>
                </a:solidFill>
              </a:rPr>
              <a:t>sistema informativo SICOGE</a:t>
            </a:r>
            <a:r>
              <a:rPr lang="it-IT" dirty="0">
                <a:solidFill>
                  <a:schemeClr val="bg1"/>
                </a:solidFill>
              </a:rPr>
              <a:t>, anche ai fini dell’adozione di un sistema di scritture di contabilità integrata economico-patrimoniale analitica, ai sensi di quanto previsto dall’articolo 6, comma 6, del decreto-legge 6 luglio 2012, n. 95, convertito, con modificazioni, dalla legge 7 agosto 2012, n. 135;</a:t>
            </a:r>
            <a:br>
              <a:rPr lang="it-IT" dirty="0">
                <a:solidFill>
                  <a:schemeClr val="bg1"/>
                </a:solidFill>
              </a:rPr>
            </a:br>
            <a:r>
              <a:rPr lang="it-IT" dirty="0">
                <a:solidFill>
                  <a:schemeClr val="bg1"/>
                </a:solidFill>
              </a:rPr>
              <a:t>n)    monitora e analizza la situazione finanziaria dei centri di responsabilità amministrativa del Ministero;</a:t>
            </a:r>
            <a:br>
              <a:rPr lang="it-IT" dirty="0">
                <a:solidFill>
                  <a:schemeClr val="bg1"/>
                </a:solidFill>
              </a:rPr>
            </a:br>
            <a:r>
              <a:rPr lang="it-IT" dirty="0">
                <a:solidFill>
                  <a:schemeClr val="bg1"/>
                </a:solidFill>
              </a:rPr>
              <a:t>o)    monitora e analizza le giacenze di cassa delle contabilità speciali e dei conti di tesoreria unica dei funzionari delegati del Ministero;</a:t>
            </a:r>
          </a:p>
          <a:p>
            <a:pPr lvl="0" defTabSz="457200">
              <a:defRPr/>
            </a:pPr>
            <a:r>
              <a:rPr lang="it-IT" dirty="0">
                <a:solidFill>
                  <a:schemeClr val="bg1"/>
                </a:solidFill>
              </a:rPr>
              <a:t>p)    analizza ed effettua il monitoraggio degli investimenti pubblici di competenza del Ministero, anche avvalendosi del Nucleo di valutazione e verifica degli investimenti pubblici;</a:t>
            </a: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p:txBody>
      </p:sp>
    </p:spTree>
    <p:extLst>
      <p:ext uri="{BB962C8B-B14F-4D97-AF65-F5344CB8AC3E}">
        <p14:creationId xmlns:p14="http://schemas.microsoft.com/office/powerpoint/2010/main" val="15112782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814557"/>
          </a:xfrm>
        </p:spPr>
        <p:txBody>
          <a:bodyPr>
            <a:normAutofit/>
          </a:bodyPr>
          <a:lstStyle/>
          <a:p>
            <a:r>
              <a:rPr lang="it-IT" dirty="0">
                <a:solidFill>
                  <a:schemeClr val="bg1"/>
                </a:solidFill>
              </a:rPr>
              <a:t>3 -LA DIREZIONE GENERALE bilancio – 4</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46382" y="516947"/>
            <a:ext cx="12099235" cy="6463308"/>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q)    effettua la </a:t>
            </a:r>
            <a:r>
              <a:rPr lang="it-IT" b="1" dirty="0">
                <a:solidFill>
                  <a:schemeClr val="bg1"/>
                </a:solidFill>
              </a:rPr>
              <a:t>riprogrammazione degli interventi</a:t>
            </a:r>
            <a:r>
              <a:rPr lang="it-IT" dirty="0">
                <a:solidFill>
                  <a:schemeClr val="bg1"/>
                </a:solidFill>
              </a:rPr>
              <a:t> relativi a programmi approvati;</a:t>
            </a:r>
            <a:br>
              <a:rPr lang="it-IT" dirty="0">
                <a:solidFill>
                  <a:schemeClr val="bg1"/>
                </a:solidFill>
              </a:rPr>
            </a:br>
            <a:r>
              <a:rPr lang="it-IT" dirty="0">
                <a:solidFill>
                  <a:schemeClr val="bg1"/>
                </a:solidFill>
              </a:rPr>
              <a:t>r)    cura gli adempimenti relativi al </a:t>
            </a:r>
            <a:r>
              <a:rPr lang="it-IT" b="1" dirty="0">
                <a:solidFill>
                  <a:schemeClr val="bg1"/>
                </a:solidFill>
              </a:rPr>
              <a:t>riequilibrio finanziario degli istituti dotati di autonomia speciale</a:t>
            </a:r>
            <a:r>
              <a:rPr lang="it-IT" dirty="0">
                <a:solidFill>
                  <a:schemeClr val="bg1"/>
                </a:solidFill>
              </a:rPr>
              <a:t>, nonché il reintegro degli stanziamenti di bilancio dello stato di previsione della spesa del Ministero, di cui all’articolo 2, comma 8, del decreto-legge 31 marzo 2011, n. 34, convertito, con modificazioni, dalla legge 26 maggio 2011, n. 75;</a:t>
            </a:r>
            <a:br>
              <a:rPr lang="it-IT" dirty="0">
                <a:solidFill>
                  <a:schemeClr val="bg1"/>
                </a:solidFill>
              </a:rPr>
            </a:br>
            <a:r>
              <a:rPr lang="it-IT" dirty="0">
                <a:solidFill>
                  <a:schemeClr val="bg1"/>
                </a:solidFill>
              </a:rPr>
              <a:t>s)    assicura </a:t>
            </a:r>
            <a:r>
              <a:rPr lang="it-IT" b="1" dirty="0">
                <a:solidFill>
                  <a:schemeClr val="bg1"/>
                </a:solidFill>
              </a:rPr>
              <a:t>l’assistenza tecnica sulle materie giuridico-contabili </a:t>
            </a:r>
            <a:r>
              <a:rPr lang="it-IT" dirty="0">
                <a:solidFill>
                  <a:schemeClr val="bg1"/>
                </a:solidFill>
              </a:rPr>
              <a:t>di competenza dei diversi uffici centrali e periferici; predispone le relazioni </a:t>
            </a:r>
            <a:r>
              <a:rPr lang="it-IT" b="1" dirty="0">
                <a:solidFill>
                  <a:schemeClr val="bg1"/>
                </a:solidFill>
              </a:rPr>
              <a:t>tecnico-finanziarie</a:t>
            </a:r>
            <a:r>
              <a:rPr lang="it-IT" dirty="0">
                <a:solidFill>
                  <a:schemeClr val="bg1"/>
                </a:solidFill>
              </a:rPr>
              <a:t> sui provvedimenti normativi sulla base dei dati forniti dagli uffici competenti;</a:t>
            </a:r>
            <a:br>
              <a:rPr lang="it-IT" dirty="0">
                <a:solidFill>
                  <a:schemeClr val="bg1"/>
                </a:solidFill>
              </a:rPr>
            </a:br>
            <a:r>
              <a:rPr lang="it-IT" dirty="0">
                <a:solidFill>
                  <a:schemeClr val="bg1"/>
                </a:solidFill>
              </a:rPr>
              <a:t>t)    cura la gestione del </a:t>
            </a:r>
            <a:r>
              <a:rPr lang="it-IT" b="1" dirty="0">
                <a:solidFill>
                  <a:schemeClr val="bg1"/>
                </a:solidFill>
              </a:rPr>
              <a:t>trattamento economico del personale </a:t>
            </a:r>
            <a:r>
              <a:rPr lang="it-IT" dirty="0">
                <a:solidFill>
                  <a:schemeClr val="bg1"/>
                </a:solidFill>
              </a:rPr>
              <a:t>del Ministero;</a:t>
            </a:r>
            <a:br>
              <a:rPr lang="it-IT" dirty="0">
                <a:solidFill>
                  <a:schemeClr val="bg1"/>
                </a:solidFill>
              </a:rPr>
            </a:br>
            <a:r>
              <a:rPr lang="it-IT" dirty="0">
                <a:solidFill>
                  <a:schemeClr val="bg1"/>
                </a:solidFill>
              </a:rPr>
              <a:t>u)    esercita </a:t>
            </a:r>
            <a:r>
              <a:rPr lang="it-IT" b="1" dirty="0">
                <a:solidFill>
                  <a:schemeClr val="bg1"/>
                </a:solidFill>
              </a:rPr>
              <a:t>i diritti dell’azionista, secondo gli indirizzi impartiti dal Ministro, sulle società partecipate dal Ministero</a:t>
            </a:r>
            <a:r>
              <a:rPr lang="it-IT" dirty="0">
                <a:solidFill>
                  <a:schemeClr val="bg1"/>
                </a:solidFill>
              </a:rPr>
              <a:t>, sentite le direzioni generali competenti per materia; esercita altresì le funzioni di vigilanza sugli Istituti dotati di autonomia e sugli enti vigilati o controllati dal Ministero, d’intesa con le direzioni generali competenti per materia;</a:t>
            </a:r>
            <a:br>
              <a:rPr lang="it-IT" dirty="0">
                <a:solidFill>
                  <a:schemeClr val="bg1"/>
                </a:solidFill>
              </a:rPr>
            </a:br>
            <a:r>
              <a:rPr lang="it-IT" dirty="0">
                <a:solidFill>
                  <a:schemeClr val="bg1"/>
                </a:solidFill>
              </a:rPr>
              <a:t>v)    cura gli adempimenti connessi al riparto della quota del </a:t>
            </a:r>
            <a:r>
              <a:rPr lang="it-IT" b="1" dirty="0">
                <a:solidFill>
                  <a:schemeClr val="bg1"/>
                </a:solidFill>
              </a:rPr>
              <a:t>cinque per mille dell’imposta sul reddito </a:t>
            </a:r>
            <a:r>
              <a:rPr lang="it-IT" dirty="0">
                <a:solidFill>
                  <a:schemeClr val="bg1"/>
                </a:solidFill>
              </a:rPr>
              <a:t>delle persone fisiche destinata alla finalità del finanziamento delle attività di tutela, promozione e valorizzazione dei beni culturali e paesaggistici;</a:t>
            </a:r>
            <a:br>
              <a:rPr lang="it-IT" dirty="0">
                <a:solidFill>
                  <a:schemeClr val="bg1"/>
                </a:solidFill>
              </a:rPr>
            </a:br>
            <a:r>
              <a:rPr lang="it-IT" dirty="0">
                <a:solidFill>
                  <a:schemeClr val="bg1"/>
                </a:solidFill>
              </a:rPr>
              <a:t>z) cura gli adempimenti di competenza del Ministero in ordine al </a:t>
            </a:r>
            <a:r>
              <a:rPr lang="it-IT" b="1" dirty="0">
                <a:solidFill>
                  <a:schemeClr val="bg1"/>
                </a:solidFill>
              </a:rPr>
              <a:t>beneficio fiscale Art-bonus* (cfr. slide successiva)</a:t>
            </a:r>
            <a:r>
              <a:rPr lang="it-IT" dirty="0">
                <a:solidFill>
                  <a:schemeClr val="bg1"/>
                </a:solidFill>
              </a:rPr>
              <a:t>, previsto dall’articolo 1 del decreto-legge 31 maggio 2014, n. 83, convertito, con modificazioni, dalla legge 29 luglio 2014, n. 106; favorisce, altresì, coadiuvato dalla Direzione generale Musei e dalle Direzioni regionali Musei, l’erogazione di </a:t>
            </a:r>
            <a:r>
              <a:rPr lang="it-IT" b="1" dirty="0">
                <a:solidFill>
                  <a:schemeClr val="bg1"/>
                </a:solidFill>
              </a:rPr>
              <a:t>elargizioni liberali da parte dei privati a sostegno della cultura</a:t>
            </a:r>
            <a:r>
              <a:rPr lang="it-IT" dirty="0">
                <a:solidFill>
                  <a:schemeClr val="bg1"/>
                </a:solidFill>
              </a:rPr>
              <a:t>, anche attraverso apposite convenzioni con gli istituti e i luoghi della cultura e gli enti locali; individua, con l’Agenzia delle entrate e il Ministero dell’economia e delle finanze, gli strumenti necessari ad assicurare il flusso delle risorse.</a:t>
            </a:r>
            <a:endParaRPr kumimoji="0" lang="it-IT" b="0" i="0" u="none" strike="noStrike" kern="1200" cap="none" spc="0" normalizeH="0" baseline="0" noProof="0" dirty="0">
              <a:ln>
                <a:noFill/>
              </a:ln>
              <a:solidFill>
                <a:schemeClr val="bg1"/>
              </a:solidFill>
              <a:effectLst/>
              <a:uLnTx/>
              <a:uFillTx/>
              <a:latin typeface="Century Gothic" panose="020B0502020202020204"/>
            </a:endParaRPr>
          </a:p>
        </p:txBody>
      </p:sp>
    </p:spTree>
    <p:extLst>
      <p:ext uri="{BB962C8B-B14F-4D97-AF65-F5344CB8AC3E}">
        <p14:creationId xmlns:p14="http://schemas.microsoft.com/office/powerpoint/2010/main" val="17687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grpSp>
        <p:nvGrpSpPr>
          <p:cNvPr id="24" name="Gruppo 23">
            <a:extLst>
              <a:ext uri="{FF2B5EF4-FFF2-40B4-BE49-F238E27FC236}">
                <a16:creationId xmlns:a16="http://schemas.microsoft.com/office/drawing/2014/main" id="{62CE031E-EE35-4AA7-9784-80509332778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206969" y="2963333"/>
            <a:ext cx="2981858" cy="3208867"/>
            <a:chOff x="9206969" y="2963333"/>
            <a:chExt cx="2981858" cy="3208867"/>
          </a:xfrm>
        </p:grpSpPr>
        <p:cxnSp>
          <p:nvCxnSpPr>
            <p:cNvPr id="25" name="Connettore diritto 24">
              <a:extLst>
                <a:ext uri="{FF2B5EF4-FFF2-40B4-BE49-F238E27FC236}">
                  <a16:creationId xmlns:a16="http://schemas.microsoft.com/office/drawing/2014/main" id="{118D62D3-5800-4F4A-95BE-C1A2BB8B2338}"/>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Connettore diritto 25">
              <a:extLst>
                <a:ext uri="{FF2B5EF4-FFF2-40B4-BE49-F238E27FC236}">
                  <a16:creationId xmlns:a16="http://schemas.microsoft.com/office/drawing/2014/main" id="{4C9E4F52-5D94-4242-AC69-EE6A23FAB1D5}"/>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Connettore diritto 26">
              <a:extLst>
                <a:ext uri="{FF2B5EF4-FFF2-40B4-BE49-F238E27FC236}">
                  <a16:creationId xmlns:a16="http://schemas.microsoft.com/office/drawing/2014/main" id="{322CC7C0-D1D6-4FF0-A60C-1AEB9C8736A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Connettore diritto 27">
              <a:extLst>
                <a:ext uri="{FF2B5EF4-FFF2-40B4-BE49-F238E27FC236}">
                  <a16:creationId xmlns:a16="http://schemas.microsoft.com/office/drawing/2014/main" id="{99B43E48-8275-4871-8745-F5CB75CFDB87}"/>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Connettore diritto 28">
              <a:extLst>
                <a:ext uri="{FF2B5EF4-FFF2-40B4-BE49-F238E27FC236}">
                  <a16:creationId xmlns:a16="http://schemas.microsoft.com/office/drawing/2014/main" id="{E87ED701-F942-4771-8F92-6EFCC2E8E0E0}"/>
                </a:ext>
                <a:ext uri="{C183D7F6-B498-43B3-948B-1728B52AA6E4}">
                  <adec:decorative xmlns:adec="http://schemas.microsoft.com/office/drawing/2017/decorative" val="1"/>
                </a:ext>
              </a:extLst>
            </p:cNvPr>
            <p:cNvCxnSpPr/>
            <p:nvPr>
              <p:extLst>
                <p:ext uri="{386F3935-93C4-4BCD-93E2-E3B085C9AB24}">
                  <p16:designElem xmlns:p16="http://schemas.microsoft.com/office/powerpoint/2015/main" val="1"/>
                </p:ext>
              </p:extLst>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olo 1">
            <a:extLst>
              <a:ext uri="{FF2B5EF4-FFF2-40B4-BE49-F238E27FC236}">
                <a16:creationId xmlns:a16="http://schemas.microsoft.com/office/drawing/2014/main" id="{B3CC9E7E-C8DB-4D73-80B6-C5D35AD7F081}"/>
              </a:ext>
            </a:extLst>
          </p:cNvPr>
          <p:cNvSpPr>
            <a:spLocks noGrp="1"/>
          </p:cNvSpPr>
          <p:nvPr>
            <p:ph type="title"/>
          </p:nvPr>
        </p:nvSpPr>
        <p:spPr>
          <a:xfrm>
            <a:off x="959289" y="4924648"/>
            <a:ext cx="6763874" cy="1507067"/>
          </a:xfrm>
        </p:spPr>
        <p:txBody>
          <a:bodyPr vert="horz" lIns="91440" tIns="45720" rIns="91440" bIns="45720" rtlCol="0" anchor="ctr">
            <a:normAutofit fontScale="90000"/>
          </a:bodyPr>
          <a:lstStyle/>
          <a:p>
            <a:pPr rtl="0"/>
            <a:r>
              <a:rPr lang="it-IT" dirty="0"/>
              <a:t>Consolidare buone</a:t>
            </a:r>
            <a:br>
              <a:rPr lang="it-IT" dirty="0"/>
            </a:br>
            <a:r>
              <a:rPr lang="it-IT" dirty="0"/>
              <a:t>abitudini di studio</a:t>
            </a:r>
            <a:br>
              <a:rPr lang="it-IT" dirty="0"/>
            </a:br>
            <a:endParaRPr lang="it-IT" dirty="0"/>
          </a:p>
        </p:txBody>
      </p:sp>
      <p:pic>
        <p:nvPicPr>
          <p:cNvPr id="9" name="Immagine 8">
            <a:extLst>
              <a:ext uri="{FF2B5EF4-FFF2-40B4-BE49-F238E27FC236}">
                <a16:creationId xmlns:a16="http://schemas.microsoft.com/office/drawing/2014/main" id="{5FE9131D-E901-4FA8-9A7B-5713F9A495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7738682"/>
          </a:xfrm>
          <a:prstGeom prst="rect">
            <a:avLst/>
          </a:prstGeom>
          <a:ln w="76200">
            <a:solidFill>
              <a:schemeClr val="tx1"/>
            </a:solidFill>
          </a:ln>
        </p:spPr>
      </p:pic>
      <p:sp>
        <p:nvSpPr>
          <p:cNvPr id="3" name="Ovale 2">
            <a:extLst>
              <a:ext uri="{FF2B5EF4-FFF2-40B4-BE49-F238E27FC236}">
                <a16:creationId xmlns:a16="http://schemas.microsoft.com/office/drawing/2014/main" id="{51725970-9554-4E88-8D6A-6AFF72B52DBA}"/>
              </a:ext>
            </a:extLst>
          </p:cNvPr>
          <p:cNvSpPr/>
          <p:nvPr/>
        </p:nvSpPr>
        <p:spPr>
          <a:xfrm>
            <a:off x="-3175" y="2692401"/>
            <a:ext cx="12192000" cy="150706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967089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0"/>
            <a:ext cx="12090366" cy="818729"/>
          </a:xfrm>
        </p:spPr>
        <p:txBody>
          <a:bodyPr>
            <a:normAutofit/>
          </a:bodyPr>
          <a:lstStyle/>
          <a:p>
            <a:r>
              <a:rPr lang="it-IT" sz="3200" dirty="0">
                <a:solidFill>
                  <a:schemeClr val="bg1"/>
                </a:solidFill>
              </a:rPr>
              <a:t>ART BONUS</a:t>
            </a:r>
          </a:p>
        </p:txBody>
      </p:sp>
      <p:sp>
        <p:nvSpPr>
          <p:cNvPr id="11" name="CasellaDiTesto 10">
            <a:extLst>
              <a:ext uri="{FF2B5EF4-FFF2-40B4-BE49-F238E27FC236}">
                <a16:creationId xmlns:a16="http://schemas.microsoft.com/office/drawing/2014/main" id="{A4727224-F2D1-4B6D-8CE7-F3F76F7BDA81}"/>
              </a:ext>
            </a:extLst>
          </p:cNvPr>
          <p:cNvSpPr txBox="1"/>
          <p:nvPr/>
        </p:nvSpPr>
        <p:spPr>
          <a:xfrm>
            <a:off x="94651" y="818729"/>
            <a:ext cx="12026448" cy="4801314"/>
          </a:xfrm>
          <a:prstGeom prst="rect">
            <a:avLst/>
          </a:prstGeom>
          <a:solidFill>
            <a:schemeClr val="tx2">
              <a:lumMod val="40000"/>
              <a:lumOff val="60000"/>
            </a:schemeClr>
          </a:solidFill>
        </p:spPr>
        <p:txBody>
          <a:bodyPr wrap="square" numCol="1" rtlCol="0">
            <a:spAutoFit/>
          </a:bodyPr>
          <a:lstStyle/>
          <a:p>
            <a:r>
              <a:rPr lang="it-IT" b="1" dirty="0">
                <a:solidFill>
                  <a:schemeClr val="bg1"/>
                </a:solidFill>
              </a:rPr>
              <a:t>MISURE URGENTI PER FAVORIRE IL MECENATISMO CULTURALE</a:t>
            </a:r>
          </a:p>
          <a:p>
            <a:r>
              <a:rPr lang="it-IT" dirty="0">
                <a:solidFill>
                  <a:schemeClr val="bg1"/>
                </a:solidFill>
              </a:rPr>
              <a:t>Ai sensi dell'art.1 del D.L. 31.5.2014, n. 83, "</a:t>
            </a:r>
            <a:r>
              <a:rPr lang="it-IT" b="1" dirty="0">
                <a:solidFill>
                  <a:schemeClr val="bg1"/>
                </a:solidFill>
              </a:rPr>
              <a:t>Disposizioni urgenti per la tutela del patrimonio culturale, lo sviluppo della cultura e il rilancio del turismo</a:t>
            </a:r>
            <a:r>
              <a:rPr lang="it-IT" dirty="0">
                <a:solidFill>
                  <a:schemeClr val="bg1"/>
                </a:solidFill>
              </a:rPr>
              <a:t>", convertito con modificazioni in Legge n. 106 del 29/07/2014 e </a:t>
            </a:r>
            <a:r>
              <a:rPr lang="it-IT" dirty="0" err="1">
                <a:solidFill>
                  <a:schemeClr val="bg1"/>
                </a:solidFill>
              </a:rPr>
              <a:t>s.m.i.</a:t>
            </a:r>
            <a:r>
              <a:rPr lang="it-IT" dirty="0">
                <a:solidFill>
                  <a:schemeClr val="bg1"/>
                </a:solidFill>
              </a:rPr>
              <a:t>, è stato introdotto un credito d'imposta per le erogazioni liberali in denaro a sostegno della cultura e dello spettacolo, il c.d. Art bonus, quale sostegno del mecenatismo a favore del patrimonio culturale.</a:t>
            </a:r>
          </a:p>
          <a:p>
            <a:r>
              <a:rPr lang="it-IT" b="1" dirty="0">
                <a:solidFill>
                  <a:schemeClr val="bg1"/>
                </a:solidFill>
              </a:rPr>
              <a:t>Chi effettua erogazioni liberali in denaro per il sostegno della cultura, come previsto dalla legge, potrà godere di importanti benefici fiscali sotto forma di credito di imposta</a:t>
            </a:r>
            <a:r>
              <a:rPr lang="it-IT" dirty="0">
                <a:solidFill>
                  <a:schemeClr val="bg1"/>
                </a:solidFill>
              </a:rPr>
              <a:t>.</a:t>
            </a:r>
          </a:p>
          <a:p>
            <a:br>
              <a:rPr lang="it-IT" dirty="0"/>
            </a:br>
            <a:r>
              <a:rPr lang="it-IT" dirty="0">
                <a:solidFill>
                  <a:schemeClr val="bg1"/>
                </a:solidFill>
              </a:rPr>
              <a:t>Es. </a:t>
            </a:r>
          </a:p>
          <a:p>
            <a:r>
              <a:rPr lang="it-IT" b="1" dirty="0">
                <a:solidFill>
                  <a:schemeClr val="bg1"/>
                </a:solidFill>
              </a:rPr>
              <a:t>28.12.2017</a:t>
            </a:r>
          </a:p>
          <a:p>
            <a:r>
              <a:rPr lang="it-IT" b="1" dirty="0">
                <a:solidFill>
                  <a:schemeClr val="bg1"/>
                </a:solidFill>
                <a:hlinkClick r:id="rId3">
                  <a:extLst>
                    <a:ext uri="{A12FA001-AC4F-418D-AE19-62706E023703}">
                      <ahyp:hlinkClr xmlns:ahyp="http://schemas.microsoft.com/office/drawing/2018/hyperlinkcolor" val="tx"/>
                    </a:ext>
                  </a:extLst>
                </a:hlinkClick>
              </a:rPr>
              <a:t>Biblioteca Statale Oratoriana Dei Girolamini</a:t>
            </a:r>
          </a:p>
          <a:p>
            <a:r>
              <a:rPr lang="it-IT" b="1" cap="all" dirty="0">
                <a:solidFill>
                  <a:schemeClr val="bg1"/>
                </a:solidFill>
              </a:rPr>
              <a:t>NAPOLI</a:t>
            </a:r>
            <a:endParaRPr lang="it-IT" dirty="0">
              <a:solidFill>
                <a:schemeClr val="bg1"/>
              </a:solidFill>
            </a:endParaRPr>
          </a:p>
          <a:p>
            <a:r>
              <a:rPr lang="it-IT" b="1" cap="all" dirty="0">
                <a:solidFill>
                  <a:schemeClr val="bg1"/>
                </a:solidFill>
              </a:rPr>
              <a:t>INTERVENTI CON RACCOLTE CHIUSE</a:t>
            </a:r>
          </a:p>
          <a:p>
            <a:r>
              <a:rPr lang="it-IT" dirty="0">
                <a:solidFill>
                  <a:schemeClr val="bg1"/>
                </a:solidFill>
              </a:rPr>
              <a:t>Erogazioni liberali ricevute</a:t>
            </a:r>
          </a:p>
          <a:p>
            <a:r>
              <a:rPr lang="it-IT" b="1" dirty="0">
                <a:solidFill>
                  <a:schemeClr val="bg1"/>
                </a:solidFill>
              </a:rPr>
              <a:t>30.350,00 €</a:t>
            </a:r>
            <a:endParaRPr lang="it-IT" dirty="0">
              <a:solidFill>
                <a:schemeClr val="bg1"/>
              </a:solidFill>
            </a:endParaRPr>
          </a:p>
          <a:p>
            <a:endParaRPr lang="it-IT" dirty="0">
              <a:solidFill>
                <a:schemeClr val="bg1"/>
              </a:solidFill>
            </a:endParaRPr>
          </a:p>
          <a:p>
            <a:endParaRPr lang="it-IT" dirty="0">
              <a:solidFill>
                <a:schemeClr val="bg1"/>
              </a:solidFill>
            </a:endParaRPr>
          </a:p>
        </p:txBody>
      </p:sp>
      <p:pic>
        <p:nvPicPr>
          <p:cNvPr id="9" name="Immagine 8">
            <a:extLst>
              <a:ext uri="{FF2B5EF4-FFF2-40B4-BE49-F238E27FC236}">
                <a16:creationId xmlns:a16="http://schemas.microsoft.com/office/drawing/2014/main" id="{FCC05971-1F6B-4A3B-B8E0-3018D86BB3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52492" y="2959608"/>
            <a:ext cx="3988020" cy="2664000"/>
          </a:xfrm>
          <a:prstGeom prst="rect">
            <a:avLst/>
          </a:prstGeom>
        </p:spPr>
      </p:pic>
    </p:spTree>
    <p:extLst>
      <p:ext uri="{BB962C8B-B14F-4D97-AF65-F5344CB8AC3E}">
        <p14:creationId xmlns:p14="http://schemas.microsoft.com/office/powerpoint/2010/main" val="28687370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0"/>
            <a:ext cx="12090366" cy="818729"/>
          </a:xfrm>
        </p:spPr>
        <p:txBody>
          <a:bodyPr>
            <a:normAutofit fontScale="90000"/>
          </a:bodyPr>
          <a:lstStyle/>
          <a:p>
            <a:r>
              <a:rPr lang="it-IT" sz="3200" dirty="0">
                <a:solidFill>
                  <a:schemeClr val="bg1"/>
                </a:solidFill>
              </a:rPr>
              <a:t>CONTRIBUTI DEL MINISTERO per interventi conservativi (artt. 35-36 Codice)</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4651" y="818729"/>
            <a:ext cx="12026448" cy="4524315"/>
          </a:xfrm>
          <a:prstGeom prst="rect">
            <a:avLst/>
          </a:prstGeom>
          <a:solidFill>
            <a:schemeClr val="tx2">
              <a:lumMod val="40000"/>
              <a:lumOff val="60000"/>
            </a:schemeClr>
          </a:solidFill>
        </p:spPr>
        <p:txBody>
          <a:bodyPr wrap="square" numCol="1" rtlCol="0">
            <a:spAutoFit/>
          </a:bodyPr>
          <a:lstStyle/>
          <a:p>
            <a:r>
              <a:rPr lang="it-IT" b="1" dirty="0">
                <a:solidFill>
                  <a:schemeClr val="bg1"/>
                </a:solidFill>
              </a:rPr>
              <a:t>Art. 35. Intervento finanziario del Ministero </a:t>
            </a:r>
            <a:endParaRPr lang="it-IT" dirty="0">
              <a:solidFill>
                <a:schemeClr val="bg1"/>
              </a:solidFill>
            </a:endParaRPr>
          </a:p>
          <a:p>
            <a:r>
              <a:rPr lang="it-IT" dirty="0">
                <a:solidFill>
                  <a:schemeClr val="bg1"/>
                </a:solidFill>
              </a:rPr>
              <a:t>1. Il Ministero ha facoltà di </a:t>
            </a:r>
            <a:r>
              <a:rPr lang="it-IT" b="1" dirty="0">
                <a:solidFill>
                  <a:schemeClr val="bg1"/>
                </a:solidFill>
              </a:rPr>
              <a:t>concorrere alla spesa sostenuta </a:t>
            </a:r>
            <a:r>
              <a:rPr lang="it-IT" dirty="0">
                <a:solidFill>
                  <a:schemeClr val="bg1"/>
                </a:solidFill>
              </a:rPr>
              <a:t>dal proprietario, possessore o detentore del bene culturale per l’esecuzione degli interventi previsti dall’articolo 31, comma 1, per un ammontare non superiore alla metà della stessa. </a:t>
            </a:r>
            <a:r>
              <a:rPr lang="it-IT" b="1" dirty="0">
                <a:solidFill>
                  <a:schemeClr val="bg1"/>
                </a:solidFill>
              </a:rPr>
              <a:t>Se gli interventi sono di particolare rilevanza o riguardano beni in uso o godimento pubblico, il Ministero può concorrere alla spesa fino al suo intero ammontare</a:t>
            </a:r>
            <a:r>
              <a:rPr lang="it-IT" dirty="0">
                <a:solidFill>
                  <a:schemeClr val="bg1"/>
                </a:solidFill>
              </a:rPr>
              <a:t>.</a:t>
            </a:r>
          </a:p>
          <a:p>
            <a:r>
              <a:rPr lang="it-IT" dirty="0">
                <a:solidFill>
                  <a:schemeClr val="bg1"/>
                </a:solidFill>
              </a:rPr>
              <a:t>2. La disposizione del comma 1 si applica anche agli interventi sugli archivi storici previsti dall’</a:t>
            </a:r>
            <a:r>
              <a:rPr lang="it-IT" dirty="0">
                <a:solidFill>
                  <a:schemeClr val="bg1"/>
                </a:solidFill>
                <a:hlinkClick r:id="rId3">
                  <a:extLst>
                    <a:ext uri="{A12FA001-AC4F-418D-AE19-62706E023703}">
                      <ahyp:hlinkClr xmlns:ahyp="http://schemas.microsoft.com/office/drawing/2018/hyperlinkcolor" val="tx"/>
                    </a:ext>
                  </a:extLst>
                </a:hlinkClick>
              </a:rPr>
              <a:t>articolo 30, comma 4</a:t>
            </a:r>
            <a:r>
              <a:rPr lang="it-IT" dirty="0">
                <a:solidFill>
                  <a:schemeClr val="bg1"/>
                </a:solidFill>
              </a:rPr>
              <a:t>.</a:t>
            </a:r>
          </a:p>
          <a:p>
            <a:r>
              <a:rPr lang="it-IT" dirty="0">
                <a:solidFill>
                  <a:schemeClr val="bg1"/>
                </a:solidFill>
              </a:rPr>
              <a:t>3. Per la determinazione della percentuale del contributo di cui al comma 1 si tiene conto di altri contributi pubblici e di eventuali contributi privati relativamente ai quali siano stati ottenuti benefici fiscali.</a:t>
            </a:r>
          </a:p>
          <a:p>
            <a:r>
              <a:rPr lang="it-IT" b="1" dirty="0">
                <a:solidFill>
                  <a:schemeClr val="bg1"/>
                </a:solidFill>
              </a:rPr>
              <a:t>Art. 36. Erogazione del contributo</a:t>
            </a:r>
            <a:endParaRPr lang="it-IT" dirty="0">
              <a:solidFill>
                <a:schemeClr val="bg1"/>
              </a:solidFill>
            </a:endParaRPr>
          </a:p>
          <a:p>
            <a:r>
              <a:rPr lang="it-IT" dirty="0">
                <a:solidFill>
                  <a:schemeClr val="bg1"/>
                </a:solidFill>
              </a:rPr>
              <a:t>1. Il contributo è concesso dal Ministero a lavori ultimati e collaudati sulla spesa effettivamente sostenuta dal beneficiario.</a:t>
            </a:r>
          </a:p>
          <a:p>
            <a:r>
              <a:rPr lang="it-IT" dirty="0">
                <a:solidFill>
                  <a:schemeClr val="bg1"/>
                </a:solidFill>
              </a:rPr>
              <a:t>2. Possono essere erogati acconti sulla base degli stati di avanzamento dei lavori regolarmente certificati.</a:t>
            </a:r>
          </a:p>
          <a:p>
            <a:r>
              <a:rPr lang="it-IT" dirty="0">
                <a:solidFill>
                  <a:schemeClr val="bg1"/>
                </a:solidFill>
              </a:rPr>
              <a:t>3. Il beneficiario è tenuto alla restituzione degli acconti percepiti se gli interventi non sono stati, in tutto o in parte, regolarmente eseguiti. Per il recupero delle relative somme si provvede nelle forme previste dalla normativa in materia di riscossione coattiva delle entrate patrimoniali dello Stato.</a:t>
            </a:r>
          </a:p>
        </p:txBody>
      </p:sp>
    </p:spTree>
    <p:extLst>
      <p:ext uri="{BB962C8B-B14F-4D97-AF65-F5344CB8AC3E}">
        <p14:creationId xmlns:p14="http://schemas.microsoft.com/office/powerpoint/2010/main" val="9248867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6218" y="0"/>
            <a:ext cx="12090366" cy="818729"/>
          </a:xfrm>
        </p:spPr>
        <p:txBody>
          <a:bodyPr>
            <a:normAutofit fontScale="90000"/>
          </a:bodyPr>
          <a:lstStyle/>
          <a:p>
            <a:r>
              <a:rPr lang="it-IT" sz="3200" dirty="0">
                <a:solidFill>
                  <a:schemeClr val="bg1"/>
                </a:solidFill>
              </a:rPr>
              <a:t>CONTRIBUTI DEL MINISTERO e </a:t>
            </a:r>
            <a:r>
              <a:rPr lang="it-IT" sz="3200" dirty="0" err="1">
                <a:solidFill>
                  <a:schemeClr val="bg1"/>
                </a:solidFill>
              </a:rPr>
              <a:t>accessibilita’</a:t>
            </a:r>
            <a:r>
              <a:rPr lang="it-IT" sz="3200" dirty="0">
                <a:solidFill>
                  <a:schemeClr val="bg1"/>
                </a:solidFill>
              </a:rPr>
              <a:t> del pubblico(artt. 37-38 Codice)</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4651" y="818729"/>
            <a:ext cx="12026448" cy="4247317"/>
          </a:xfrm>
          <a:prstGeom prst="rect">
            <a:avLst/>
          </a:prstGeom>
          <a:solidFill>
            <a:schemeClr val="tx2">
              <a:lumMod val="40000"/>
              <a:lumOff val="60000"/>
            </a:schemeClr>
          </a:solidFill>
        </p:spPr>
        <p:txBody>
          <a:bodyPr wrap="square" numCol="1" rtlCol="0">
            <a:spAutoFit/>
          </a:bodyPr>
          <a:lstStyle/>
          <a:p>
            <a:r>
              <a:rPr lang="it-IT" b="1" dirty="0">
                <a:solidFill>
                  <a:schemeClr val="bg1"/>
                </a:solidFill>
              </a:rPr>
              <a:t>Art. 37. Contributo in conto interessi</a:t>
            </a:r>
            <a:endParaRPr lang="it-IT" dirty="0">
              <a:solidFill>
                <a:schemeClr val="bg1"/>
              </a:solidFill>
            </a:endParaRPr>
          </a:p>
          <a:p>
            <a:r>
              <a:rPr lang="it-IT" dirty="0">
                <a:solidFill>
                  <a:schemeClr val="bg1"/>
                </a:solidFill>
              </a:rPr>
              <a:t>1. Il Ministero può concedere </a:t>
            </a:r>
            <a:r>
              <a:rPr lang="it-IT" b="1" dirty="0">
                <a:solidFill>
                  <a:schemeClr val="bg1"/>
                </a:solidFill>
              </a:rPr>
              <a:t>contributi in conto interessi sui mutui </a:t>
            </a:r>
            <a:r>
              <a:rPr lang="it-IT" dirty="0">
                <a:solidFill>
                  <a:schemeClr val="bg1"/>
                </a:solidFill>
              </a:rPr>
              <a:t>o altre forme di finanziamento accordati da istituti di credito ai proprietari, possessori o detentori a qualsiasi titolo di beni culturali per la realizzazione degli </a:t>
            </a:r>
            <a:r>
              <a:rPr lang="it-IT" b="1" dirty="0">
                <a:solidFill>
                  <a:schemeClr val="bg1"/>
                </a:solidFill>
              </a:rPr>
              <a:t>interventi conservativi autorizzati</a:t>
            </a:r>
            <a:r>
              <a:rPr lang="it-IT" dirty="0">
                <a:solidFill>
                  <a:schemeClr val="bg1"/>
                </a:solidFill>
              </a:rPr>
              <a:t>.</a:t>
            </a:r>
          </a:p>
          <a:p>
            <a:r>
              <a:rPr lang="it-IT" b="1" dirty="0">
                <a:solidFill>
                  <a:schemeClr val="bg1"/>
                </a:solidFill>
              </a:rPr>
              <a:t>Art. 38. Accessibilità del pubblico dei beni culturali</a:t>
            </a:r>
            <a:br>
              <a:rPr lang="it-IT" b="1" dirty="0">
                <a:solidFill>
                  <a:schemeClr val="bg1"/>
                </a:solidFill>
              </a:rPr>
            </a:br>
            <a:r>
              <a:rPr lang="it-IT" dirty="0">
                <a:solidFill>
                  <a:schemeClr val="bg1"/>
                </a:solidFill>
              </a:rPr>
              <a:t>1. </a:t>
            </a:r>
            <a:r>
              <a:rPr lang="it-IT" b="1" dirty="0">
                <a:solidFill>
                  <a:schemeClr val="bg1"/>
                </a:solidFill>
              </a:rPr>
              <a:t>I beni culturali restaurati o sottoposti ad altri interventi conservativi con il concorso totale o parziale dello Stato nella spesa</a:t>
            </a:r>
            <a:r>
              <a:rPr lang="it-IT" dirty="0">
                <a:solidFill>
                  <a:schemeClr val="bg1"/>
                </a:solidFill>
              </a:rPr>
              <a:t>, o per i quali siano stati concessi contributi in conto interessi, sono resi </a:t>
            </a:r>
            <a:r>
              <a:rPr lang="it-IT" b="1" dirty="0">
                <a:solidFill>
                  <a:schemeClr val="bg1"/>
                </a:solidFill>
              </a:rPr>
              <a:t>accessibili al pubblico </a:t>
            </a:r>
            <a:r>
              <a:rPr lang="it-IT" dirty="0">
                <a:solidFill>
                  <a:schemeClr val="bg1"/>
                </a:solidFill>
              </a:rPr>
              <a:t>secondo modalità fissate, caso per caso, da appositi accordi o convenzioni da stipularsi fra il Ministero ed i singoli proprietari all’atto della assunzione dell’onere della spesa ai sensi dell’</a:t>
            </a:r>
            <a:r>
              <a:rPr lang="it-IT" dirty="0">
                <a:solidFill>
                  <a:schemeClr val="bg1"/>
                </a:solidFill>
                <a:hlinkClick r:id="rId3">
                  <a:extLst>
                    <a:ext uri="{A12FA001-AC4F-418D-AE19-62706E023703}">
                      <ahyp:hlinkClr xmlns:ahyp="http://schemas.microsoft.com/office/drawing/2018/hyperlinkcolor" val="tx"/>
                    </a:ext>
                  </a:extLst>
                </a:hlinkClick>
              </a:rPr>
              <a:t>articolo 34</a:t>
            </a:r>
            <a:r>
              <a:rPr lang="it-IT" dirty="0">
                <a:solidFill>
                  <a:schemeClr val="bg1"/>
                </a:solidFill>
              </a:rPr>
              <a:t> o della concessione del contributo ai sensi degli </a:t>
            </a:r>
            <a:r>
              <a:rPr lang="it-IT" dirty="0">
                <a:solidFill>
                  <a:schemeClr val="bg1"/>
                </a:solidFill>
                <a:hlinkClick r:id="rId4">
                  <a:extLst>
                    <a:ext uri="{A12FA001-AC4F-418D-AE19-62706E023703}">
                      <ahyp:hlinkClr xmlns:ahyp="http://schemas.microsoft.com/office/drawing/2018/hyperlinkcolor" val="tx"/>
                    </a:ext>
                  </a:extLst>
                </a:hlinkClick>
              </a:rPr>
              <a:t>articoli 35 e 37</a:t>
            </a:r>
            <a:r>
              <a:rPr lang="it-IT" dirty="0">
                <a:solidFill>
                  <a:schemeClr val="bg1"/>
                </a:solidFill>
              </a:rPr>
              <a:t>.</a:t>
            </a:r>
            <a:br>
              <a:rPr lang="it-IT" dirty="0">
                <a:solidFill>
                  <a:schemeClr val="bg1"/>
                </a:solidFill>
              </a:rPr>
            </a:br>
            <a:r>
              <a:rPr lang="it-IT" dirty="0">
                <a:solidFill>
                  <a:schemeClr val="bg1"/>
                </a:solidFill>
              </a:rPr>
              <a:t>2. </a:t>
            </a:r>
            <a:r>
              <a:rPr lang="it-IT" b="1" dirty="0">
                <a:solidFill>
                  <a:schemeClr val="bg1"/>
                </a:solidFill>
              </a:rPr>
              <a:t>Gli accordi e le convenzioni stabiliscono i limiti temporali dell’obbligo di apertura al pubblico</a:t>
            </a:r>
            <a:r>
              <a:rPr lang="it-IT" dirty="0">
                <a:solidFill>
                  <a:schemeClr val="bg1"/>
                </a:solidFill>
              </a:rPr>
              <a:t>, tenendo conto della tipologia degli interventi, del valore artistico e storico degli immobili e dei beni in essi esistenti. Accordi e convenzioni sono trasmessi, a cura del soprintendente, al comune e alla città metropolitana nel cui territorio si trovano gli immobili.</a:t>
            </a:r>
          </a:p>
          <a:p>
            <a:endParaRPr lang="it-IT" dirty="0">
              <a:solidFill>
                <a:schemeClr val="bg1"/>
              </a:solidFill>
            </a:endParaRPr>
          </a:p>
        </p:txBody>
      </p:sp>
    </p:spTree>
    <p:extLst>
      <p:ext uri="{BB962C8B-B14F-4D97-AF65-F5344CB8AC3E}">
        <p14:creationId xmlns:p14="http://schemas.microsoft.com/office/powerpoint/2010/main" val="1326692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814557"/>
          </a:xfrm>
        </p:spPr>
        <p:txBody>
          <a:bodyPr>
            <a:normAutofit/>
          </a:bodyPr>
          <a:lstStyle/>
          <a:p>
            <a:r>
              <a:rPr lang="it-IT" dirty="0">
                <a:solidFill>
                  <a:schemeClr val="bg1"/>
                </a:solidFill>
              </a:rPr>
              <a:t>3 -LA DIREZIONE GENERALE bilancio – 5</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46382" y="671691"/>
            <a:ext cx="12099235" cy="5909310"/>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La Direzione generale Bilancio </a:t>
            </a:r>
            <a:r>
              <a:rPr lang="it-IT" b="1" dirty="0">
                <a:solidFill>
                  <a:schemeClr val="bg1"/>
                </a:solidFill>
              </a:rPr>
              <a:t>si articola in due uffici dirigenziali</a:t>
            </a:r>
            <a:r>
              <a:rPr lang="it-IT" dirty="0">
                <a:solidFill>
                  <a:schemeClr val="bg1"/>
                </a:solidFill>
              </a:rPr>
              <a:t> di livello non generale centrali, individuati ai sensi dell’articolo 17, comma 4-bis, lettera e), della legge 23 agosto 1988, n. 400, e dell’articolo 4, commi 4 e 4-bis, del decreto legislativo 30 luglio 1999, n. 300.</a:t>
            </a:r>
          </a:p>
          <a:p>
            <a:pPr lvl="0" defTabSz="457200">
              <a:defRPr/>
            </a:pPr>
            <a:r>
              <a:rPr lang="it-IT" dirty="0">
                <a:solidFill>
                  <a:schemeClr val="bg1"/>
                </a:solidFill>
              </a:rPr>
              <a:t>DM 28/01/2020 rep. 21 </a:t>
            </a: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kumimoji="0" lang="it-IT"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kumimoji="0" lang="it-IT"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kumimoji="0" lang="it-IT"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kumimoji="0" lang="it-IT"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kumimoji="0" lang="it-IT"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kumimoji="0" lang="it-IT"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kumimoji="0" lang="it-IT"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lang="it-IT" dirty="0">
              <a:solidFill>
                <a:schemeClr val="bg1"/>
              </a:solidFill>
              <a:latin typeface="Century Gothic" panose="020B0502020202020204"/>
            </a:endParaRPr>
          </a:p>
        </p:txBody>
      </p:sp>
      <p:sp>
        <p:nvSpPr>
          <p:cNvPr id="4" name="CasellaDiTesto 3">
            <a:extLst>
              <a:ext uri="{FF2B5EF4-FFF2-40B4-BE49-F238E27FC236}">
                <a16:creationId xmlns:a16="http://schemas.microsoft.com/office/drawing/2014/main" id="{1BE6D1C3-DE54-4ABF-A012-F8DF609053AF}"/>
              </a:ext>
            </a:extLst>
          </p:cNvPr>
          <p:cNvSpPr txBox="1"/>
          <p:nvPr/>
        </p:nvSpPr>
        <p:spPr>
          <a:xfrm>
            <a:off x="4149970" y="2430817"/>
            <a:ext cx="3252814" cy="369332"/>
          </a:xfrm>
          <a:prstGeom prst="rect">
            <a:avLst/>
          </a:prstGeom>
          <a:noFill/>
          <a:ln w="12700">
            <a:solidFill>
              <a:schemeClr val="bg1"/>
            </a:solidFill>
          </a:ln>
        </p:spPr>
        <p:txBody>
          <a:bodyPr wrap="none" rtlCol="0">
            <a:spAutoFit/>
          </a:bodyPr>
          <a:lstStyle/>
          <a:p>
            <a:r>
              <a:rPr lang="it-IT" b="1" dirty="0">
                <a:solidFill>
                  <a:schemeClr val="bg1"/>
                </a:solidFill>
              </a:rPr>
              <a:t>Direzione generale bilancio</a:t>
            </a:r>
          </a:p>
        </p:txBody>
      </p:sp>
      <p:cxnSp>
        <p:nvCxnSpPr>
          <p:cNvPr id="7" name="Connettore 2 6">
            <a:extLst>
              <a:ext uri="{FF2B5EF4-FFF2-40B4-BE49-F238E27FC236}">
                <a16:creationId xmlns:a16="http://schemas.microsoft.com/office/drawing/2014/main" id="{EBFFB117-6C26-4299-AE20-0BC98936B920}"/>
              </a:ext>
            </a:extLst>
          </p:cNvPr>
          <p:cNvCxnSpPr/>
          <p:nvPr/>
        </p:nvCxnSpPr>
        <p:spPr>
          <a:xfrm flipH="1">
            <a:off x="3221502" y="2901068"/>
            <a:ext cx="928468" cy="1363888"/>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ttore 2 9">
            <a:extLst>
              <a:ext uri="{FF2B5EF4-FFF2-40B4-BE49-F238E27FC236}">
                <a16:creationId xmlns:a16="http://schemas.microsoft.com/office/drawing/2014/main" id="{F476FFA7-A938-4FAA-B3AC-A895E2159DA3}"/>
              </a:ext>
            </a:extLst>
          </p:cNvPr>
          <p:cNvCxnSpPr>
            <a:cxnSpLocks/>
          </p:cNvCxnSpPr>
          <p:nvPr/>
        </p:nvCxnSpPr>
        <p:spPr>
          <a:xfrm>
            <a:off x="7258931" y="2872932"/>
            <a:ext cx="1109001" cy="1307412"/>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CasellaDiTesto 12">
            <a:extLst>
              <a:ext uri="{FF2B5EF4-FFF2-40B4-BE49-F238E27FC236}">
                <a16:creationId xmlns:a16="http://schemas.microsoft.com/office/drawing/2014/main" id="{8A901494-56E0-47AB-92F8-175664001F48}"/>
              </a:ext>
            </a:extLst>
          </p:cNvPr>
          <p:cNvSpPr txBox="1"/>
          <p:nvPr/>
        </p:nvSpPr>
        <p:spPr>
          <a:xfrm>
            <a:off x="1263748" y="4365875"/>
            <a:ext cx="1754006" cy="646331"/>
          </a:xfrm>
          <a:prstGeom prst="rect">
            <a:avLst/>
          </a:prstGeom>
          <a:noFill/>
          <a:ln w="12700">
            <a:solidFill>
              <a:schemeClr val="bg1"/>
            </a:solidFill>
          </a:ln>
        </p:spPr>
        <p:txBody>
          <a:bodyPr wrap="none" rtlCol="0">
            <a:spAutoFit/>
          </a:bodyPr>
          <a:lstStyle/>
          <a:p>
            <a:r>
              <a:rPr lang="it-IT" b="1" dirty="0">
                <a:solidFill>
                  <a:schemeClr val="bg1"/>
                </a:solidFill>
              </a:rPr>
              <a:t>Servizio I </a:t>
            </a:r>
          </a:p>
          <a:p>
            <a:r>
              <a:rPr lang="it-IT" b="1" dirty="0">
                <a:solidFill>
                  <a:schemeClr val="bg1"/>
                </a:solidFill>
              </a:rPr>
              <a:t>Affari generali</a:t>
            </a:r>
          </a:p>
        </p:txBody>
      </p:sp>
      <p:sp>
        <p:nvSpPr>
          <p:cNvPr id="14" name="CasellaDiTesto 13">
            <a:extLst>
              <a:ext uri="{FF2B5EF4-FFF2-40B4-BE49-F238E27FC236}">
                <a16:creationId xmlns:a16="http://schemas.microsoft.com/office/drawing/2014/main" id="{6DBD80FE-4DE9-4885-9C79-4DD1A5AA7345}"/>
              </a:ext>
            </a:extLst>
          </p:cNvPr>
          <p:cNvSpPr txBox="1"/>
          <p:nvPr/>
        </p:nvSpPr>
        <p:spPr>
          <a:xfrm>
            <a:off x="7690339" y="4264956"/>
            <a:ext cx="2534668" cy="646331"/>
          </a:xfrm>
          <a:prstGeom prst="rect">
            <a:avLst/>
          </a:prstGeom>
          <a:noFill/>
          <a:ln w="12700">
            <a:solidFill>
              <a:schemeClr val="bg1"/>
            </a:solidFill>
          </a:ln>
        </p:spPr>
        <p:txBody>
          <a:bodyPr wrap="none" rtlCol="0">
            <a:spAutoFit/>
          </a:bodyPr>
          <a:lstStyle/>
          <a:p>
            <a:r>
              <a:rPr lang="it-IT" b="1" dirty="0">
                <a:solidFill>
                  <a:schemeClr val="bg1"/>
                </a:solidFill>
              </a:rPr>
              <a:t>Servizio II</a:t>
            </a:r>
            <a:br>
              <a:rPr lang="it-IT" b="1" dirty="0">
                <a:solidFill>
                  <a:schemeClr val="bg1"/>
                </a:solidFill>
              </a:rPr>
            </a:br>
            <a:r>
              <a:rPr lang="it-IT" b="1" dirty="0">
                <a:solidFill>
                  <a:schemeClr val="bg1"/>
                </a:solidFill>
              </a:rPr>
              <a:t>Vigilanza e art-bonus</a:t>
            </a:r>
          </a:p>
        </p:txBody>
      </p:sp>
    </p:spTree>
    <p:extLst>
      <p:ext uri="{BB962C8B-B14F-4D97-AF65-F5344CB8AC3E}">
        <p14:creationId xmlns:p14="http://schemas.microsoft.com/office/powerpoint/2010/main" val="32023957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92764" y="-406594"/>
            <a:ext cx="12006469" cy="1507067"/>
          </a:xfrm>
        </p:spPr>
        <p:txBody>
          <a:bodyPr>
            <a:normAutofit/>
          </a:bodyPr>
          <a:lstStyle/>
          <a:p>
            <a:r>
              <a:rPr lang="it-IT" dirty="0">
                <a:solidFill>
                  <a:schemeClr val="bg1"/>
                </a:solidFill>
              </a:rPr>
              <a:t>4 -LA DIREZIONE GENERALE musei – 1</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4" y="625133"/>
            <a:ext cx="12006469" cy="5909310"/>
          </a:xfrm>
          <a:prstGeom prst="rect">
            <a:avLst/>
          </a:prstGeom>
          <a:solidFill>
            <a:schemeClr val="tx2">
              <a:lumMod val="40000"/>
              <a:lumOff val="60000"/>
            </a:scheme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chemeClr val="bg1"/>
                </a:solidFill>
                <a:effectLst/>
                <a:uLnTx/>
                <a:uFillTx/>
                <a:latin typeface="Century Gothic" panose="020B0502020202020204"/>
                <a:ea typeface="+mn-ea"/>
                <a:cs typeface="+mn-cs"/>
              </a:rPr>
              <a:t>Art 18  DPCM 169/2019</a:t>
            </a:r>
          </a:p>
          <a:p>
            <a:pPr lvl="0" defTabSz="457200">
              <a:defRPr/>
            </a:pPr>
            <a:r>
              <a:rPr lang="it-IT" dirty="0"/>
              <a:t> </a:t>
            </a:r>
            <a:r>
              <a:rPr lang="it-IT" dirty="0">
                <a:solidFill>
                  <a:schemeClr val="bg1"/>
                </a:solidFill>
              </a:rPr>
              <a:t>La Direzione generale Musei </a:t>
            </a:r>
            <a:r>
              <a:rPr lang="it-IT" b="1" dirty="0">
                <a:solidFill>
                  <a:schemeClr val="bg1"/>
                </a:solidFill>
              </a:rPr>
              <a:t>cura le collezioni dei musei e dei luoghi della cultura statali</a:t>
            </a:r>
            <a:r>
              <a:rPr lang="it-IT" dirty="0">
                <a:solidFill>
                  <a:schemeClr val="bg1"/>
                </a:solidFill>
              </a:rPr>
              <a:t>, con riferimento alle politiche di </a:t>
            </a:r>
            <a:r>
              <a:rPr lang="it-IT" b="1" dirty="0">
                <a:solidFill>
                  <a:schemeClr val="bg1"/>
                </a:solidFill>
              </a:rPr>
              <a:t>acquisizione, prestito, catalogazione, fruizione e valorizzazione</a:t>
            </a:r>
            <a:r>
              <a:rPr lang="it-IT" dirty="0">
                <a:solidFill>
                  <a:schemeClr val="bg1"/>
                </a:solidFill>
              </a:rPr>
              <a:t>. Sovraintende al sistema museale nazionale e </a:t>
            </a:r>
            <a:r>
              <a:rPr lang="it-IT" b="1" dirty="0">
                <a:solidFill>
                  <a:schemeClr val="bg1"/>
                </a:solidFill>
              </a:rPr>
              <a:t>coordina le direzioni regionali Musei</a:t>
            </a:r>
            <a:r>
              <a:rPr lang="it-IT" dirty="0">
                <a:solidFill>
                  <a:schemeClr val="bg1"/>
                </a:solidFill>
              </a:rPr>
              <a:t>. Svolge altresì funzioni e compiti di valorizzazione del patrimonio culturale, in conformità a quanto disposto dall’articolo 6 del Codice, con riguardo a tutti gli </a:t>
            </a:r>
            <a:r>
              <a:rPr lang="it-IT" b="1" dirty="0">
                <a:solidFill>
                  <a:schemeClr val="bg1"/>
                </a:solidFill>
              </a:rPr>
              <a:t>istituti e luoghi della cultura </a:t>
            </a:r>
            <a:r>
              <a:rPr lang="it-IT" dirty="0">
                <a:solidFill>
                  <a:schemeClr val="bg1"/>
                </a:solidFill>
              </a:rPr>
              <a:t>di cui all’articolo 101, commi 1 e 2, del Codice medesimo, che siano di pertinenza dello Stato o costituiti dallo Stato. La Direzione generale esercita i poteri di </a:t>
            </a:r>
            <a:r>
              <a:rPr lang="it-IT" b="1" dirty="0">
                <a:solidFill>
                  <a:schemeClr val="bg1"/>
                </a:solidFill>
              </a:rPr>
              <a:t>direzione, indirizzo, coordinamento, controllo</a:t>
            </a:r>
            <a:r>
              <a:rPr lang="it-IT" dirty="0">
                <a:solidFill>
                  <a:schemeClr val="bg1"/>
                </a:solidFill>
              </a:rPr>
              <a:t> e, in caso di necessità, informato il Segretario generale, </a:t>
            </a:r>
            <a:r>
              <a:rPr lang="it-IT" b="1" dirty="0">
                <a:solidFill>
                  <a:schemeClr val="bg1"/>
                </a:solidFill>
              </a:rPr>
              <a:t>avocazione e sostituzione </a:t>
            </a:r>
            <a:r>
              <a:rPr lang="it-IT" dirty="0">
                <a:solidFill>
                  <a:schemeClr val="bg1"/>
                </a:solidFill>
              </a:rPr>
              <a:t>con riferimento alle attività svolte dalle </a:t>
            </a:r>
            <a:r>
              <a:rPr lang="it-IT" b="1" dirty="0">
                <a:solidFill>
                  <a:schemeClr val="bg1"/>
                </a:solidFill>
              </a:rPr>
              <a:t>direzioni regionali</a:t>
            </a:r>
            <a:r>
              <a:rPr lang="it-IT" dirty="0">
                <a:solidFill>
                  <a:schemeClr val="bg1"/>
                </a:solidFill>
              </a:rPr>
              <a:t> </a:t>
            </a:r>
            <a:r>
              <a:rPr lang="it-IT" b="1" dirty="0">
                <a:solidFill>
                  <a:schemeClr val="bg1"/>
                </a:solidFill>
              </a:rPr>
              <a:t>Musei</a:t>
            </a:r>
            <a:r>
              <a:rPr lang="it-IT" dirty="0">
                <a:solidFill>
                  <a:schemeClr val="bg1"/>
                </a:solidFill>
              </a:rPr>
              <a:t> e dai </a:t>
            </a:r>
            <a:r>
              <a:rPr lang="it-IT" b="1" dirty="0">
                <a:solidFill>
                  <a:schemeClr val="bg1"/>
                </a:solidFill>
              </a:rPr>
              <a:t>direttori degli istituti </a:t>
            </a:r>
            <a:r>
              <a:rPr lang="it-IT" dirty="0">
                <a:solidFill>
                  <a:schemeClr val="bg1"/>
                </a:solidFill>
              </a:rPr>
              <a:t>e musei di cui all’articolo 33, comma 3, lettera b), ad eccezione di quello di cui al numero 2), anche su proposta del Segretario regionale.</a:t>
            </a:r>
            <a:br>
              <a:rPr lang="it-IT" dirty="0">
                <a:solidFill>
                  <a:schemeClr val="bg1"/>
                </a:solidFill>
              </a:rPr>
            </a:br>
            <a:r>
              <a:rPr lang="it-IT" dirty="0">
                <a:solidFill>
                  <a:schemeClr val="bg1"/>
                </a:solidFill>
              </a:rPr>
              <a:t>2. Il Direttore generale, in particolare:</a:t>
            </a:r>
            <a:br>
              <a:rPr lang="it-IT" dirty="0">
                <a:solidFill>
                  <a:schemeClr val="bg1"/>
                </a:solidFill>
              </a:rPr>
            </a:br>
            <a:r>
              <a:rPr lang="it-IT" dirty="0">
                <a:solidFill>
                  <a:schemeClr val="bg1"/>
                </a:solidFill>
              </a:rPr>
              <a:t>a) esprime il parere, per il settore di competenza, sui </a:t>
            </a:r>
            <a:r>
              <a:rPr lang="it-IT" b="1" dirty="0">
                <a:solidFill>
                  <a:schemeClr val="bg1"/>
                </a:solidFill>
              </a:rPr>
              <a:t>programmi annuali e pluriennali di intervento </a:t>
            </a:r>
            <a:r>
              <a:rPr lang="it-IT" dirty="0">
                <a:solidFill>
                  <a:schemeClr val="bg1"/>
                </a:solidFill>
              </a:rPr>
              <a:t>proposti dai titolari degli uffici dirigenziali periferici e dai segretari regionali, sulla base dei dati del monitoraggio dei flussi finanziari forniti dalla Direzione generale Organizzazione e dalla Direzione generale Bilancio;</a:t>
            </a:r>
            <a:br>
              <a:rPr lang="it-IT" dirty="0">
                <a:solidFill>
                  <a:schemeClr val="bg1"/>
                </a:solidFill>
              </a:rPr>
            </a:br>
            <a:r>
              <a:rPr lang="it-IT" dirty="0">
                <a:solidFill>
                  <a:schemeClr val="bg1"/>
                </a:solidFill>
              </a:rPr>
              <a:t>b)    cura la </a:t>
            </a:r>
            <a:r>
              <a:rPr lang="it-IT" b="1" dirty="0">
                <a:solidFill>
                  <a:schemeClr val="bg1"/>
                </a:solidFill>
              </a:rPr>
              <a:t>promozione</a:t>
            </a:r>
            <a:r>
              <a:rPr lang="it-IT" dirty="0">
                <a:solidFill>
                  <a:schemeClr val="bg1"/>
                </a:solidFill>
              </a:rPr>
              <a:t>, anche su richiesta degli uffici interessati e comunque sentiti gli stessi, di accordi culturali con istituzioni dotate di adeguato prestigio, italiane e straniere, finalizzati alla </a:t>
            </a:r>
            <a:r>
              <a:rPr lang="it-IT" b="1" dirty="0">
                <a:solidFill>
                  <a:schemeClr val="bg1"/>
                </a:solidFill>
              </a:rPr>
              <a:t>organizzazione di mostre o esposizion</a:t>
            </a:r>
            <a:r>
              <a:rPr lang="it-IT" dirty="0">
                <a:solidFill>
                  <a:schemeClr val="bg1"/>
                </a:solidFill>
              </a:rPr>
              <a:t>i, ai sensi dell’articolo 67, comma 1, lettera d), del Codice, e ne assicura l’attuazione, adottando ogni opportuna iniziativa intesa ad agevolare la </a:t>
            </a:r>
            <a:r>
              <a:rPr lang="it-IT" b="1" dirty="0">
                <a:solidFill>
                  <a:schemeClr val="bg1"/>
                </a:solidFill>
              </a:rPr>
              <a:t>circolazione internazionale delle opere d’arte </a:t>
            </a:r>
            <a:r>
              <a:rPr lang="it-IT" dirty="0">
                <a:solidFill>
                  <a:schemeClr val="bg1"/>
                </a:solidFill>
              </a:rPr>
              <a:t>interessate dalle manifestazioni culturali concordate, ai sensi del capo V del titolo I della parte seconda del Codice;</a:t>
            </a: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p:txBody>
      </p:sp>
    </p:spTree>
    <p:extLst>
      <p:ext uri="{BB962C8B-B14F-4D97-AF65-F5344CB8AC3E}">
        <p14:creationId xmlns:p14="http://schemas.microsoft.com/office/powerpoint/2010/main" val="1696275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92764" y="-111172"/>
            <a:ext cx="12006469" cy="1507067"/>
          </a:xfrm>
        </p:spPr>
        <p:txBody>
          <a:bodyPr>
            <a:normAutofit/>
          </a:bodyPr>
          <a:lstStyle/>
          <a:p>
            <a:r>
              <a:rPr lang="it-IT" dirty="0">
                <a:solidFill>
                  <a:schemeClr val="bg1"/>
                </a:solidFill>
              </a:rPr>
              <a:t>4 -LA DIREZIONE GENERALE musei – 2</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948690"/>
            <a:ext cx="12006469" cy="4801314"/>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c)    cura i </a:t>
            </a:r>
            <a:r>
              <a:rPr lang="it-IT" b="1" dirty="0">
                <a:solidFill>
                  <a:schemeClr val="bg1"/>
                </a:solidFill>
              </a:rPr>
              <a:t>diritti patrimoniali immateriali </a:t>
            </a:r>
            <a:r>
              <a:rPr lang="it-IT" dirty="0">
                <a:solidFill>
                  <a:schemeClr val="bg1"/>
                </a:solidFill>
              </a:rPr>
              <a:t>rinvenienti allo Stato dalle mostre, esposizioni o eventi di cui alla lettera b);</a:t>
            </a:r>
            <a:br>
              <a:rPr lang="it-IT" dirty="0">
                <a:solidFill>
                  <a:schemeClr val="bg1"/>
                </a:solidFill>
              </a:rPr>
            </a:br>
            <a:r>
              <a:rPr lang="it-IT" dirty="0">
                <a:solidFill>
                  <a:schemeClr val="bg1"/>
                </a:solidFill>
              </a:rPr>
              <a:t>d)    stabilisce, sentiti i competenti organi consultivi, </a:t>
            </a:r>
            <a:r>
              <a:rPr lang="it-IT" b="1" dirty="0">
                <a:solidFill>
                  <a:schemeClr val="bg1"/>
                </a:solidFill>
              </a:rPr>
              <a:t>criteri e linee guida per la ricezione in comodato o in deposito, di cose o beni da parte di istituti e luoghi della cultura</a:t>
            </a:r>
            <a:r>
              <a:rPr lang="it-IT" dirty="0">
                <a:solidFill>
                  <a:schemeClr val="bg1"/>
                </a:solidFill>
              </a:rPr>
              <a:t>, ai sensi dell’articolo 44 del Codice, e fornisce,    a richiesta, il necessario supporto tecnico-amministrativo per la predisposizione dei relativi atti;</a:t>
            </a:r>
            <a:br>
              <a:rPr lang="it-IT" dirty="0">
                <a:solidFill>
                  <a:schemeClr val="bg1"/>
                </a:solidFill>
              </a:rPr>
            </a:br>
            <a:r>
              <a:rPr lang="it-IT" dirty="0">
                <a:solidFill>
                  <a:schemeClr val="bg1"/>
                </a:solidFill>
              </a:rPr>
              <a:t>e)    svolge funzioni di </a:t>
            </a:r>
            <a:r>
              <a:rPr lang="it-IT" b="1" dirty="0">
                <a:solidFill>
                  <a:schemeClr val="bg1"/>
                </a:solidFill>
              </a:rPr>
              <a:t>indirizzo e controllo </a:t>
            </a:r>
            <a:r>
              <a:rPr lang="it-IT" dirty="0">
                <a:solidFill>
                  <a:schemeClr val="bg1"/>
                </a:solidFill>
              </a:rPr>
              <a:t>in materia di </a:t>
            </a:r>
            <a:r>
              <a:rPr lang="it-IT" b="1" dirty="0">
                <a:solidFill>
                  <a:schemeClr val="bg1"/>
                </a:solidFill>
              </a:rPr>
              <a:t>valorizzazione </a:t>
            </a:r>
            <a:r>
              <a:rPr lang="it-IT" dirty="0">
                <a:solidFill>
                  <a:schemeClr val="bg1"/>
                </a:solidFill>
              </a:rPr>
              <a:t>del patrimonio culturale statale, individuando gli strumenti giuridici adeguati ai singoli progetti di valorizzazione e alle realtà territoriali in essi coinvolte; cura il coordinamento con le Regioni e con gli altri enti pubblici e privati interessati ed offre il necessario sostegno tecnico-amministrativo per l’elaborazione dei criteri di gestione, anche integrata, delle attività di valorizzazione, ai sensi degli articoli 112 e 115 del Codice; elabora linee guida, in conformità con i più elevati standard internazionali, per la individuazione delle forme di </a:t>
            </a:r>
            <a:r>
              <a:rPr lang="it-IT" b="1" dirty="0">
                <a:solidFill>
                  <a:schemeClr val="bg1"/>
                </a:solidFill>
              </a:rPr>
              <a:t>gestione</a:t>
            </a:r>
            <a:r>
              <a:rPr lang="it-IT" dirty="0">
                <a:solidFill>
                  <a:schemeClr val="bg1"/>
                </a:solidFill>
              </a:rPr>
              <a:t> delle attività di valorizzazione, ai sensi dell’articolo 115 del Codice;</a:t>
            </a:r>
            <a:br>
              <a:rPr lang="it-IT" dirty="0">
                <a:solidFill>
                  <a:schemeClr val="bg1"/>
                </a:solidFill>
              </a:rPr>
            </a:br>
            <a:r>
              <a:rPr lang="it-IT" dirty="0">
                <a:solidFill>
                  <a:schemeClr val="bg1"/>
                </a:solidFill>
              </a:rPr>
              <a:t>f)    elabora modelli di atti per la costituzione dei soggetti giuridici previsti dall’articolo 112, comma 5, del Codice, favorendo altresì la </a:t>
            </a:r>
            <a:r>
              <a:rPr lang="it-IT" b="1" dirty="0">
                <a:solidFill>
                  <a:schemeClr val="bg1"/>
                </a:solidFill>
              </a:rPr>
              <a:t>partecipazione del Ministero ad associazioni, fondazioni, consorzi o società per la gestione e la valorizzazione dei beni culturali</a:t>
            </a:r>
            <a:r>
              <a:rPr lang="it-IT" dirty="0">
                <a:solidFill>
                  <a:schemeClr val="bg1"/>
                </a:solidFill>
              </a:rPr>
              <a:t>; cura altresì, nell’esercizio delle funzioni di valorizzazione, raccordandosi con il Segretariato generale, la predisposizione di </a:t>
            </a:r>
            <a:r>
              <a:rPr lang="it-IT" b="1" dirty="0">
                <a:solidFill>
                  <a:schemeClr val="bg1"/>
                </a:solidFill>
              </a:rPr>
              <a:t>modelli di bandi di gara e di convenzioni tipo per l’affidamento dei servizi per il pubblico</a:t>
            </a:r>
            <a:r>
              <a:rPr lang="it-IT" dirty="0">
                <a:solidFill>
                  <a:schemeClr val="bg1"/>
                </a:solidFill>
              </a:rPr>
              <a:t>;</a:t>
            </a:r>
          </a:p>
        </p:txBody>
      </p:sp>
    </p:spTree>
    <p:extLst>
      <p:ext uri="{BB962C8B-B14F-4D97-AF65-F5344CB8AC3E}">
        <p14:creationId xmlns:p14="http://schemas.microsoft.com/office/powerpoint/2010/main" val="20983705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92764" y="-111172"/>
            <a:ext cx="12006469" cy="1507067"/>
          </a:xfrm>
        </p:spPr>
        <p:txBody>
          <a:bodyPr>
            <a:normAutofit/>
          </a:bodyPr>
          <a:lstStyle/>
          <a:p>
            <a:r>
              <a:rPr lang="it-IT" dirty="0">
                <a:solidFill>
                  <a:schemeClr val="bg1"/>
                </a:solidFill>
              </a:rPr>
              <a:t>4 -LA DIREZIONE GENERALE musei – 3</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948690"/>
            <a:ext cx="12006469" cy="5632311"/>
          </a:xfrm>
          <a:prstGeom prst="rect">
            <a:avLst/>
          </a:prstGeom>
          <a:solidFill>
            <a:schemeClr val="tx2">
              <a:lumMod val="40000"/>
              <a:lumOff val="60000"/>
            </a:schemeClr>
          </a:solidFill>
        </p:spPr>
        <p:txBody>
          <a:bodyPr wrap="square" rtlCol="0">
            <a:spAutoFit/>
          </a:bodyPr>
          <a:lstStyle/>
          <a:p>
            <a:pPr defTabSz="457200">
              <a:defRPr/>
            </a:pPr>
            <a:r>
              <a:rPr lang="it-IT" dirty="0">
                <a:solidFill>
                  <a:schemeClr val="bg1"/>
                </a:solidFill>
              </a:rPr>
              <a:t>g)    cura, anche tramite le </a:t>
            </a:r>
            <a:r>
              <a:rPr lang="it-IT" b="1" dirty="0">
                <a:solidFill>
                  <a:schemeClr val="bg1"/>
                </a:solidFill>
              </a:rPr>
              <a:t>Direzioni regionali Musei</a:t>
            </a:r>
            <a:r>
              <a:rPr lang="it-IT" dirty="0">
                <a:solidFill>
                  <a:schemeClr val="bg1"/>
                </a:solidFill>
              </a:rPr>
              <a:t>, la predisposizione delle intese istituzionali di programma Stato-Regioni in materia di valorizzazione del patrimonio culturale, degli accordi per la valorizzazione integrata dei beni culturali previsti all’articolo 112, comma 4, del Codice, e degli accordi tra lo Stato, le Regioni, gli altri enti pubblici territoriali e i privati interessati, nonché le associazioni culturali o di volontariato, dotate di adeguati requisiti, che abbiano per statuto finalità di promozione e diffusione della conoscenza dei beni culturali, per la gestione di servizi strumentali comuni di cui al comma 9 del medesimo articolo 112;</a:t>
            </a:r>
          </a:p>
          <a:p>
            <a:pPr defTabSz="457200">
              <a:defRPr/>
            </a:pPr>
            <a:r>
              <a:rPr lang="it-IT" dirty="0">
                <a:solidFill>
                  <a:schemeClr val="bg1"/>
                </a:solidFill>
              </a:rPr>
              <a:t>h)    assicura il supporto per la predisposizione e l’aggiornamento periodico dei l</a:t>
            </a:r>
            <a:r>
              <a:rPr lang="it-IT" b="1" dirty="0">
                <a:solidFill>
                  <a:schemeClr val="bg1"/>
                </a:solidFill>
              </a:rPr>
              <a:t>ivelli minimi uniformi di qualità delle attività di valorizzazione</a:t>
            </a:r>
            <a:r>
              <a:rPr lang="it-IT" dirty="0">
                <a:solidFill>
                  <a:schemeClr val="bg1"/>
                </a:solidFill>
              </a:rPr>
              <a:t> ai sensi dell’articolo 114 del Codice e provvede all’incremento della qualità degli inerenti servizi resi dall’amministrazione, al monitoraggio e alla revisione della </a:t>
            </a:r>
            <a:r>
              <a:rPr lang="it-IT" b="1" dirty="0">
                <a:solidFill>
                  <a:schemeClr val="bg1"/>
                </a:solidFill>
              </a:rPr>
              <a:t>carta dei servizi</a:t>
            </a:r>
            <a:r>
              <a:rPr lang="it-IT" dirty="0">
                <a:solidFill>
                  <a:schemeClr val="bg1"/>
                </a:solidFill>
              </a:rPr>
              <a:t>, anche con riguardo </a:t>
            </a:r>
            <a:r>
              <a:rPr lang="it-IT" b="1" dirty="0">
                <a:solidFill>
                  <a:schemeClr val="bg1"/>
                </a:solidFill>
              </a:rPr>
              <a:t>ai servizi per il pubblico </a:t>
            </a:r>
            <a:r>
              <a:rPr lang="it-IT" dirty="0">
                <a:solidFill>
                  <a:schemeClr val="bg1"/>
                </a:solidFill>
              </a:rPr>
              <a:t>resi in tutti gli istituti ed i luoghi della cultura dipendenti dal Ministero; predispone altresì linee guida per la gestione dei musei, in conformità con gli standard elaborati dall’I</a:t>
            </a:r>
            <a:r>
              <a:rPr lang="it-IT" b="1" dirty="0">
                <a:solidFill>
                  <a:schemeClr val="bg1"/>
                </a:solidFill>
              </a:rPr>
              <a:t>nternational </a:t>
            </a:r>
            <a:r>
              <a:rPr lang="it-IT" b="1" dirty="0" err="1">
                <a:solidFill>
                  <a:schemeClr val="bg1"/>
                </a:solidFill>
              </a:rPr>
              <a:t>Council</a:t>
            </a:r>
            <a:r>
              <a:rPr lang="it-IT" b="1" dirty="0">
                <a:solidFill>
                  <a:schemeClr val="bg1"/>
                </a:solidFill>
              </a:rPr>
              <a:t> of Museums (ICOM</a:t>
            </a:r>
            <a:r>
              <a:rPr lang="it-IT" dirty="0">
                <a:solidFill>
                  <a:schemeClr val="bg1"/>
                </a:solidFill>
              </a:rPr>
              <a:t>), e ne verifica il rispetto da parte dei musei statali;</a:t>
            </a:r>
            <a:br>
              <a:rPr lang="it-IT" dirty="0">
                <a:solidFill>
                  <a:schemeClr val="bg1"/>
                </a:solidFill>
              </a:rPr>
            </a:br>
            <a:r>
              <a:rPr lang="it-IT" dirty="0">
                <a:solidFill>
                  <a:schemeClr val="bg1"/>
                </a:solidFill>
              </a:rPr>
              <a:t>i)    elabora, avvalendosi delle </a:t>
            </a:r>
            <a:r>
              <a:rPr lang="it-IT" b="1" dirty="0">
                <a:solidFill>
                  <a:schemeClr val="bg1"/>
                </a:solidFill>
              </a:rPr>
              <a:t>banche dati</a:t>
            </a:r>
            <a:r>
              <a:rPr lang="it-IT" dirty="0">
                <a:solidFill>
                  <a:schemeClr val="bg1"/>
                </a:solidFill>
              </a:rPr>
              <a:t> predisposte dalla Direzione generale Organizzazione, parametri qualitativi e quantitativi, procedure e modelli informatici diretti a valutare la gestione degli istituti e dei luoghi della cultura statali, in termini di economicità, efficienza ed efficacia, nonché di qualità dei servizi di fruizione e di valorizzazione erogati;</a:t>
            </a:r>
            <a:br>
              <a:rPr lang="it-IT" dirty="0">
                <a:solidFill>
                  <a:schemeClr val="bg1"/>
                </a:solidFill>
              </a:rPr>
            </a:br>
            <a:r>
              <a:rPr lang="it-IT" dirty="0">
                <a:solidFill>
                  <a:schemeClr val="bg1"/>
                </a:solidFill>
              </a:rPr>
              <a:t>l)    assicura comunque, tramite gli uffici periferici del Ministero, che </a:t>
            </a:r>
            <a:r>
              <a:rPr lang="it-IT" b="1" dirty="0">
                <a:solidFill>
                  <a:schemeClr val="bg1"/>
                </a:solidFill>
              </a:rPr>
              <a:t>le attività di valorizzazione siano compatibili con le esigenze della tutela</a:t>
            </a:r>
            <a:r>
              <a:rPr lang="it-IT" dirty="0">
                <a:solidFill>
                  <a:schemeClr val="bg1"/>
                </a:solidFill>
              </a:rPr>
              <a:t>, secondo i principi di cui all’articolo 6 e i criteri di cui all’articolo 116 del Codice;</a:t>
            </a:r>
          </a:p>
        </p:txBody>
      </p:sp>
    </p:spTree>
    <p:extLst>
      <p:ext uri="{BB962C8B-B14F-4D97-AF65-F5344CB8AC3E}">
        <p14:creationId xmlns:p14="http://schemas.microsoft.com/office/powerpoint/2010/main" val="13367303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78829"/>
          </a:xfrm>
        </p:spPr>
        <p:txBody>
          <a:bodyPr>
            <a:normAutofit/>
          </a:bodyPr>
          <a:lstStyle/>
          <a:p>
            <a:r>
              <a:rPr lang="it-IT" dirty="0">
                <a:solidFill>
                  <a:schemeClr val="bg1"/>
                </a:solidFill>
              </a:rPr>
              <a:t>4 -LA DIREZIONE GENERALE musei – 4</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484233"/>
            <a:ext cx="12006469" cy="6186309"/>
          </a:xfrm>
          <a:prstGeom prst="rect">
            <a:avLst/>
          </a:prstGeom>
          <a:solidFill>
            <a:schemeClr val="tx2">
              <a:lumMod val="40000"/>
              <a:lumOff val="60000"/>
            </a:schemeClr>
          </a:solidFill>
        </p:spPr>
        <p:txBody>
          <a:bodyPr wrap="square" rtlCol="0">
            <a:spAutoFit/>
          </a:bodyPr>
          <a:lstStyle/>
          <a:p>
            <a:pPr defTabSz="457200">
              <a:defRPr/>
            </a:pPr>
            <a:r>
              <a:rPr lang="it-IT" dirty="0">
                <a:solidFill>
                  <a:schemeClr val="bg1"/>
                </a:solidFill>
              </a:rPr>
              <a:t>m)    al fine di assicurare la </a:t>
            </a:r>
            <a:r>
              <a:rPr lang="it-IT" b="1" dirty="0">
                <a:solidFill>
                  <a:schemeClr val="bg1"/>
                </a:solidFill>
              </a:rPr>
              <a:t>valorizzazione dei beni culturali mobili </a:t>
            </a:r>
            <a:r>
              <a:rPr lang="it-IT" dirty="0">
                <a:solidFill>
                  <a:schemeClr val="bg1"/>
                </a:solidFill>
              </a:rPr>
              <a:t>dello Stato, sia esposti, sia custoditi nei depositi, il Direttore generale Musei, sulla base degli indirizzi del Ministro, può autorizzare, d’ufficio o su </a:t>
            </a:r>
            <a:r>
              <a:rPr lang="it-IT" dirty="0" err="1">
                <a:solidFill>
                  <a:schemeClr val="bg1"/>
                </a:solidFill>
              </a:rPr>
              <a:t>ri</a:t>
            </a:r>
            <a:r>
              <a:rPr lang="it-IT" dirty="0">
                <a:solidFill>
                  <a:schemeClr val="bg1"/>
                </a:solidFill>
              </a:rPr>
              <a:t>- chiesta dei direttori regionali Musei o dei direttori degli istituti, musei o luoghi dotati di autonomia speciale interessati, l’assegnazione di beni culturali da un istituto o luogo della cultura statale a un altro, nel rispetto comunque di eventuali previsioni contrattuali riguardanti la destinazione dei beni;</a:t>
            </a:r>
          </a:p>
          <a:p>
            <a:r>
              <a:rPr lang="it-IT" dirty="0">
                <a:solidFill>
                  <a:schemeClr val="bg1"/>
                </a:solidFill>
              </a:rPr>
              <a:t>n)    adotta i provvedimenti in materia di </a:t>
            </a:r>
            <a:r>
              <a:rPr lang="it-IT" b="1" dirty="0">
                <a:solidFill>
                  <a:schemeClr val="bg1"/>
                </a:solidFill>
              </a:rPr>
              <a:t>acquisti di cose o beni culturali</a:t>
            </a:r>
            <a:r>
              <a:rPr lang="it-IT" dirty="0">
                <a:solidFill>
                  <a:schemeClr val="bg1"/>
                </a:solidFill>
              </a:rPr>
              <a:t>, secondo le modalità di cui all’articolo 21 del Regio decreto 30 gennaio 1913, n. 363, sentiti i direttori generali competenti per materia e previo parere del competente Comitato tecnico-scientifico;</a:t>
            </a:r>
            <a:br>
              <a:rPr lang="it-IT" dirty="0">
                <a:solidFill>
                  <a:schemeClr val="bg1"/>
                </a:solidFill>
              </a:rPr>
            </a:br>
            <a:r>
              <a:rPr lang="it-IT" dirty="0">
                <a:solidFill>
                  <a:schemeClr val="bg1"/>
                </a:solidFill>
              </a:rPr>
              <a:t>o)    delibera l’assunzione in capo al Ministero dei </a:t>
            </a:r>
            <a:r>
              <a:rPr lang="it-IT" b="1" dirty="0">
                <a:solidFill>
                  <a:schemeClr val="bg1"/>
                </a:solidFill>
              </a:rPr>
              <a:t>rischi cui sono esposti i beni culturali dei quali sia stata autorizzata la partecipazione a mostre od esposizioni,</a:t>
            </a:r>
            <a:r>
              <a:rPr lang="it-IT" dirty="0">
                <a:solidFill>
                  <a:schemeClr val="bg1"/>
                </a:solidFill>
              </a:rPr>
              <a:t> sul territorio nazionale o all’estero, ai sensi dell’articolo 48, comma 5, del Codice;</a:t>
            </a:r>
            <a:br>
              <a:rPr lang="it-IT" dirty="0">
                <a:solidFill>
                  <a:schemeClr val="bg1"/>
                </a:solidFill>
              </a:rPr>
            </a:br>
            <a:r>
              <a:rPr lang="it-IT" dirty="0">
                <a:solidFill>
                  <a:schemeClr val="bg1"/>
                </a:solidFill>
              </a:rPr>
              <a:t>p)    elabora, sentite le direzioni generali competenti per materia, linee guida in materia di </a:t>
            </a:r>
            <a:r>
              <a:rPr lang="it-IT" b="1" dirty="0">
                <a:solidFill>
                  <a:schemeClr val="bg1"/>
                </a:solidFill>
              </a:rPr>
              <a:t>orari di apertura</a:t>
            </a:r>
            <a:r>
              <a:rPr lang="it-IT" dirty="0">
                <a:solidFill>
                  <a:schemeClr val="bg1"/>
                </a:solidFill>
              </a:rPr>
              <a:t>, </a:t>
            </a:r>
            <a:r>
              <a:rPr lang="it-IT" b="1" dirty="0">
                <a:solidFill>
                  <a:schemeClr val="bg1"/>
                </a:solidFill>
              </a:rPr>
              <a:t>bigliettazione e politiche dei prezzi per l’accesso ai musei e ai luoghi della cultura statali</a:t>
            </a:r>
            <a:r>
              <a:rPr lang="it-IT" dirty="0">
                <a:solidFill>
                  <a:schemeClr val="bg1"/>
                </a:solidFill>
              </a:rPr>
              <a:t>, anche in forma integrata, nell’ambito degli accordi di fruizione o di valorizzazione di cui agli articoli 102 e 112 del Codice;</a:t>
            </a:r>
            <a:br>
              <a:rPr lang="it-IT" dirty="0">
                <a:solidFill>
                  <a:schemeClr val="bg1"/>
                </a:solidFill>
              </a:rPr>
            </a:br>
            <a:r>
              <a:rPr lang="it-IT" dirty="0">
                <a:solidFill>
                  <a:schemeClr val="bg1"/>
                </a:solidFill>
              </a:rPr>
              <a:t>q)    promuove, anche tramite convenzione con Regioni, enti locali e altri soggetti pubblici e privati, la costituzione di </a:t>
            </a:r>
            <a:r>
              <a:rPr lang="it-IT" b="1" dirty="0">
                <a:solidFill>
                  <a:schemeClr val="bg1"/>
                </a:solidFill>
              </a:rPr>
              <a:t>reti museali per la gestione integrata e il coordinamento dell’attività dei musei e dei luoghi della cultura </a:t>
            </a:r>
            <a:r>
              <a:rPr lang="it-IT" dirty="0">
                <a:solidFill>
                  <a:schemeClr val="bg1"/>
                </a:solidFill>
              </a:rPr>
              <a:t>nell’ambito dello stesso territorio; al medesimo fine, favorisce la costituzione, ai sensi degli articoli 112   e 115 del Codice, di fondazioni museali aperte alla partecipazione di soggetti pubblici e privati; individua altresì, secondo gli indirizzi e i criteri dettati dal Ministro e sentiti i direttori regionali Musei, i musei e i luoghi della cultura da affidare in gestione indiretta a soggetti privati ai sensi dell’articolo 115 del Codice;</a:t>
            </a:r>
          </a:p>
        </p:txBody>
      </p:sp>
    </p:spTree>
    <p:extLst>
      <p:ext uri="{BB962C8B-B14F-4D97-AF65-F5344CB8AC3E}">
        <p14:creationId xmlns:p14="http://schemas.microsoft.com/office/powerpoint/2010/main" val="8243652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78829"/>
          </a:xfrm>
        </p:spPr>
        <p:txBody>
          <a:bodyPr>
            <a:normAutofit/>
          </a:bodyPr>
          <a:lstStyle/>
          <a:p>
            <a:r>
              <a:rPr lang="it-IT" dirty="0">
                <a:solidFill>
                  <a:schemeClr val="bg1"/>
                </a:solidFill>
              </a:rPr>
              <a:t>4 -LA DIREZIONE GENERALE musei – 5</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484233"/>
            <a:ext cx="12006469" cy="6494085"/>
          </a:xfrm>
          <a:prstGeom prst="rect">
            <a:avLst/>
          </a:prstGeom>
          <a:solidFill>
            <a:schemeClr val="tx2">
              <a:lumMod val="40000"/>
              <a:lumOff val="60000"/>
            </a:schemeClr>
          </a:solidFill>
        </p:spPr>
        <p:txBody>
          <a:bodyPr wrap="square" rtlCol="0">
            <a:spAutoFit/>
          </a:bodyPr>
          <a:lstStyle/>
          <a:p>
            <a:r>
              <a:rPr lang="it-IT" sz="1600" dirty="0">
                <a:solidFill>
                  <a:schemeClr val="bg1"/>
                </a:solidFill>
              </a:rPr>
              <a:t>r)    propone al Direttore generale Bilancio, sulla base dell’istruttoria elaborata sentiti i titolari degli uffici dirigenziali di livello generale periferici del Ministero di cui all’articolo 33, </a:t>
            </a:r>
            <a:r>
              <a:rPr lang="it-IT" sz="1600" b="1" dirty="0">
                <a:solidFill>
                  <a:schemeClr val="bg1"/>
                </a:solidFill>
              </a:rPr>
              <a:t>gli interventi diretti al riequilibrio finanziario tra gli istituti e i luoghi della cultura statali</a:t>
            </a:r>
            <a:r>
              <a:rPr lang="it-IT" sz="1600" dirty="0">
                <a:solidFill>
                  <a:schemeClr val="bg1"/>
                </a:solidFill>
              </a:rPr>
              <a:t>, nonché il reintegro degli stanziamenti di bilancio dello stato di previsione della spesa del Ministero, di cui all’articolo 2, comma 8, del decreto-legge 31 marzo 2011, n. 34, convertito, con modificazioni, dalla legge 26 maggio 2011,  n. 75;</a:t>
            </a:r>
            <a:br>
              <a:rPr lang="it-IT" sz="1600" dirty="0">
                <a:solidFill>
                  <a:schemeClr val="bg1"/>
                </a:solidFill>
              </a:rPr>
            </a:br>
            <a:r>
              <a:rPr lang="it-IT" sz="1600" dirty="0">
                <a:solidFill>
                  <a:schemeClr val="bg1"/>
                </a:solidFill>
              </a:rPr>
              <a:t>s)    dichiara, ai sensi dell’articolo 48, comma 6, del Codice, e ai fini dell’applicazione delle </a:t>
            </a:r>
            <a:r>
              <a:rPr lang="it-IT" sz="1600" b="1" dirty="0">
                <a:solidFill>
                  <a:schemeClr val="bg1"/>
                </a:solidFill>
              </a:rPr>
              <a:t>agevolazioni fiscali </a:t>
            </a:r>
            <a:r>
              <a:rPr lang="it-IT" sz="1600" dirty="0">
                <a:solidFill>
                  <a:schemeClr val="bg1"/>
                </a:solidFill>
              </a:rPr>
              <a:t>ivi previste, </a:t>
            </a:r>
            <a:r>
              <a:rPr lang="it-IT" sz="1600" b="1" dirty="0">
                <a:solidFill>
                  <a:schemeClr val="bg1"/>
                </a:solidFill>
              </a:rPr>
              <a:t>il rilevante interesse culturale o scientifico di mostre o esposizioni di beni culturali</a:t>
            </a:r>
            <a:r>
              <a:rPr lang="it-IT" sz="1600" dirty="0">
                <a:solidFill>
                  <a:schemeClr val="bg1"/>
                </a:solidFill>
              </a:rPr>
              <a:t>, anche nel rispetto degli accordi di cui alla lettera b), e delle linee guida di cui alla lettera u), sentite le direzioni generali competenti e fatte salve, in ogni caso, le prioritarie esigenze della tutela;</a:t>
            </a:r>
            <a:br>
              <a:rPr lang="it-IT" sz="1600" dirty="0">
                <a:solidFill>
                  <a:schemeClr val="bg1"/>
                </a:solidFill>
              </a:rPr>
            </a:br>
            <a:r>
              <a:rPr lang="it-IT" sz="1600" dirty="0">
                <a:solidFill>
                  <a:schemeClr val="bg1"/>
                </a:solidFill>
              </a:rPr>
              <a:t>t)    coadiuva la Direzione generale Bilancio nel favorire </a:t>
            </a:r>
            <a:r>
              <a:rPr lang="it-IT" sz="1600" b="1" dirty="0">
                <a:solidFill>
                  <a:schemeClr val="bg1"/>
                </a:solidFill>
              </a:rPr>
              <a:t>l’erogazione di elargizioni liberali da parte dei privati a sostegno della cultura, anche attraverso apposite convenzioni con gli istituti e i luoghi della cultura </a:t>
            </a:r>
            <a:r>
              <a:rPr lang="it-IT" sz="1600" dirty="0">
                <a:solidFill>
                  <a:schemeClr val="bg1"/>
                </a:solidFill>
              </a:rPr>
              <a:t>e gli enti locali; a tal fine, promuove progetti di sensibilizzazione e specifiche campagne di </a:t>
            </a:r>
            <a:r>
              <a:rPr lang="it-IT" sz="1600" b="1" dirty="0">
                <a:solidFill>
                  <a:schemeClr val="bg1"/>
                </a:solidFill>
              </a:rPr>
              <a:t>raccolta fondi</a:t>
            </a:r>
            <a:r>
              <a:rPr lang="it-IT" sz="1600" dirty="0">
                <a:solidFill>
                  <a:schemeClr val="bg1"/>
                </a:solidFill>
              </a:rPr>
              <a:t>, anche attraverso le modalità di finanziamento collettivo;</a:t>
            </a:r>
            <a:br>
              <a:rPr lang="it-IT" sz="1600" dirty="0">
                <a:solidFill>
                  <a:schemeClr val="bg1"/>
                </a:solidFill>
              </a:rPr>
            </a:br>
            <a:r>
              <a:rPr lang="it-IT" sz="1600" dirty="0">
                <a:solidFill>
                  <a:schemeClr val="bg1"/>
                </a:solidFill>
              </a:rPr>
              <a:t>u)    coordina l’elaborazione del progetto culturale di ciascun museo all’interno del sistema nazionale, in modo da garantire omogeneità e specificità di ogni museo, favorendo la loro funzione di luoghi vitali, inclusivi, capaci di promuovere lo sviluppo della cultura; elabora altresì linee guida per lo svolgimento dell’attività di valorizzazione di competenza del Ministero, in conformità con i più elevati standard internazionali, nella gestione e nella comunicazione, nell’innovazione didattica e tecnologica, favorendo la partecipazione attiva degli utenti e garantendo effettive esperienze di conoscenza e di pubblico godimento;</a:t>
            </a:r>
            <a:br>
              <a:rPr lang="it-IT" sz="1600" dirty="0">
                <a:solidFill>
                  <a:schemeClr val="bg1"/>
                </a:solidFill>
              </a:rPr>
            </a:br>
            <a:r>
              <a:rPr lang="it-IT" sz="1600" dirty="0">
                <a:solidFill>
                  <a:schemeClr val="bg1"/>
                </a:solidFill>
              </a:rPr>
              <a:t>v)    assicura per tutti gli istituti e luoghi della cultura statali </a:t>
            </a:r>
            <a:r>
              <a:rPr lang="it-IT" sz="1600" b="1" dirty="0">
                <a:solidFill>
                  <a:schemeClr val="bg1"/>
                </a:solidFill>
              </a:rPr>
              <a:t>l’adempimento degli obblighi in materia di pubblicità, trasparenza e diffusione di informazioni </a:t>
            </a:r>
            <a:r>
              <a:rPr lang="it-IT" sz="1600" dirty="0">
                <a:solidFill>
                  <a:schemeClr val="bg1"/>
                </a:solidFill>
              </a:rPr>
              <a:t>di cui al decreto legislativo 14 marzo 2013, n. 33, con particolare riguardo ai bilanci degli istituti dotati di autonomia; redi- </a:t>
            </a:r>
            <a:r>
              <a:rPr lang="it-IT" sz="1600" dirty="0" err="1">
                <a:solidFill>
                  <a:schemeClr val="bg1"/>
                </a:solidFill>
              </a:rPr>
              <a:t>ge</a:t>
            </a:r>
            <a:r>
              <a:rPr lang="it-IT" sz="1600" dirty="0">
                <a:solidFill>
                  <a:schemeClr val="bg1"/>
                </a:solidFill>
              </a:rPr>
              <a:t> e pubblica altresì un rapporto annuale sulla gestione dei servizi per il pubblico presso gli istituti e i luoghi della cultura;</a:t>
            </a:r>
            <a:br>
              <a:rPr lang="it-IT" sz="1600" dirty="0">
                <a:solidFill>
                  <a:schemeClr val="bg1"/>
                </a:solidFill>
              </a:rPr>
            </a:br>
            <a:r>
              <a:rPr lang="it-IT" sz="1600" dirty="0">
                <a:solidFill>
                  <a:schemeClr val="bg1"/>
                </a:solidFill>
              </a:rPr>
              <a:t>z) esercita le funzioni di </a:t>
            </a:r>
            <a:r>
              <a:rPr lang="it-IT" sz="1600" b="1" dirty="0">
                <a:solidFill>
                  <a:schemeClr val="bg1"/>
                </a:solidFill>
              </a:rPr>
              <a:t>indirizzo</a:t>
            </a:r>
            <a:r>
              <a:rPr lang="it-IT" sz="1600" dirty="0">
                <a:solidFill>
                  <a:schemeClr val="bg1"/>
                </a:solidFill>
              </a:rPr>
              <a:t> e, d’intesa con la Direzione generale Bilancio limitatamente ai profili contabili e finanziari, di </a:t>
            </a:r>
            <a:r>
              <a:rPr lang="it-IT" sz="1600" b="1" dirty="0">
                <a:solidFill>
                  <a:schemeClr val="bg1"/>
                </a:solidFill>
              </a:rPr>
              <a:t>vigilanza</a:t>
            </a:r>
            <a:r>
              <a:rPr lang="it-IT" sz="1600" dirty="0">
                <a:solidFill>
                  <a:schemeClr val="bg1"/>
                </a:solidFill>
              </a:rPr>
              <a:t>, su ogni soggetto giuridico costituito con la partecipazione del Ministero per finalità attinenti agli ambiti di competenza della Direzione generale.</a:t>
            </a:r>
          </a:p>
        </p:txBody>
      </p:sp>
    </p:spTree>
    <p:extLst>
      <p:ext uri="{BB962C8B-B14F-4D97-AF65-F5344CB8AC3E}">
        <p14:creationId xmlns:p14="http://schemas.microsoft.com/office/powerpoint/2010/main" val="37282371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78829"/>
          </a:xfrm>
        </p:spPr>
        <p:txBody>
          <a:bodyPr>
            <a:normAutofit/>
          </a:bodyPr>
          <a:lstStyle/>
          <a:p>
            <a:r>
              <a:rPr lang="it-IT" dirty="0">
                <a:solidFill>
                  <a:schemeClr val="bg1"/>
                </a:solidFill>
              </a:rPr>
              <a:t>4 -LA DIREZIONE GENERALE musei – ORGANIGRAMMA</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484233"/>
            <a:ext cx="12006469" cy="6309420"/>
          </a:xfrm>
          <a:prstGeom prst="rect">
            <a:avLst/>
          </a:prstGeom>
          <a:solidFill>
            <a:schemeClr val="tx2">
              <a:lumMod val="40000"/>
              <a:lumOff val="60000"/>
            </a:schemeClr>
          </a:solidFill>
        </p:spPr>
        <p:txBody>
          <a:bodyPr wrap="square" rtlCol="0">
            <a:spAutoFit/>
          </a:bodyPr>
          <a:lstStyle/>
          <a:p>
            <a:r>
              <a:rPr lang="it-IT" dirty="0">
                <a:solidFill>
                  <a:schemeClr val="bg1"/>
                </a:solidFill>
              </a:rPr>
              <a:t>3.    La Direzione generale Musei esercita, d’intesa con la </a:t>
            </a:r>
            <a:r>
              <a:rPr lang="it-IT" b="1" dirty="0">
                <a:solidFill>
                  <a:schemeClr val="bg1"/>
                </a:solidFill>
              </a:rPr>
              <a:t>Direzione generale Bilancio </a:t>
            </a:r>
            <a:r>
              <a:rPr lang="it-IT" dirty="0">
                <a:solidFill>
                  <a:schemeClr val="bg1"/>
                </a:solidFill>
              </a:rPr>
              <a:t>limitatamente ai profili contabili e finanziari, </a:t>
            </a:r>
            <a:r>
              <a:rPr lang="it-IT" b="1" dirty="0">
                <a:solidFill>
                  <a:schemeClr val="bg1"/>
                </a:solidFill>
              </a:rPr>
              <a:t>la vigilanza sui musei e sui parchi archeologici dotati di autonomia speciale </a:t>
            </a:r>
            <a:r>
              <a:rPr lang="it-IT" dirty="0">
                <a:solidFill>
                  <a:schemeClr val="bg1"/>
                </a:solidFill>
              </a:rPr>
              <a:t>di cui all’articolo 33, comma 3, e ne approva i relativi </a:t>
            </a:r>
            <a:r>
              <a:rPr lang="it-IT" b="1" dirty="0">
                <a:solidFill>
                  <a:schemeClr val="bg1"/>
                </a:solidFill>
              </a:rPr>
              <a:t>bilanci e conti consuntivi</a:t>
            </a:r>
            <a:r>
              <a:rPr lang="it-IT" dirty="0">
                <a:solidFill>
                  <a:schemeClr val="bg1"/>
                </a:solidFill>
              </a:rPr>
              <a:t>, su parere conforme della Direzione generale Bilancio. La Direzione generale assegna, altresì, d’intesa con la Direzione generale Organizzazione e con la Direzione generale Bilancio, le risorse umane e strumentali ai suddetti Istituti.</a:t>
            </a:r>
          </a:p>
          <a:p>
            <a:r>
              <a:rPr lang="it-IT" dirty="0">
                <a:solidFill>
                  <a:schemeClr val="bg1"/>
                </a:solidFill>
              </a:rPr>
              <a:t>5.    La Direzione generale Musei </a:t>
            </a:r>
            <a:r>
              <a:rPr lang="it-IT" b="1" dirty="0">
                <a:solidFill>
                  <a:schemeClr val="bg1"/>
                </a:solidFill>
              </a:rPr>
              <a:t>si articola in due uffici dirigenziali</a:t>
            </a:r>
            <a:r>
              <a:rPr lang="it-IT" dirty="0">
                <a:solidFill>
                  <a:schemeClr val="bg1"/>
                </a:solidFill>
              </a:rPr>
              <a:t> di livello non generale centrali, nonché in non più di </a:t>
            </a:r>
            <a:r>
              <a:rPr lang="it-IT" b="1" dirty="0">
                <a:solidFill>
                  <a:schemeClr val="bg1"/>
                </a:solidFill>
              </a:rPr>
              <a:t>venti direzioni regionali Musei</a:t>
            </a:r>
            <a:r>
              <a:rPr lang="it-IT" dirty="0">
                <a:solidFill>
                  <a:schemeClr val="bg1"/>
                </a:solidFill>
              </a:rPr>
              <a:t>, con competenze su una o più Regioni o su una città metropolitana, uffici di livello dirigenziale non generale periferici, individuati ai sensi dell’articolo 17, comma 4-bis, lettera e), della legge 23 agosto 1988, n. 400, e dell’articolo 4, commi 4 e 4-bis, del decreto legislativo 30 luglio 1999, n. 300.</a:t>
            </a: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p:txBody>
      </p:sp>
      <p:sp>
        <p:nvSpPr>
          <p:cNvPr id="4" name="CasellaDiTesto 3">
            <a:extLst>
              <a:ext uri="{FF2B5EF4-FFF2-40B4-BE49-F238E27FC236}">
                <a16:creationId xmlns:a16="http://schemas.microsoft.com/office/drawing/2014/main" id="{0521B0BF-D923-4F57-9624-BF70BEC8B11F}"/>
              </a:ext>
            </a:extLst>
          </p:cNvPr>
          <p:cNvSpPr txBox="1"/>
          <p:nvPr/>
        </p:nvSpPr>
        <p:spPr>
          <a:xfrm>
            <a:off x="2528328" y="5310845"/>
            <a:ext cx="2719014" cy="923330"/>
          </a:xfrm>
          <a:prstGeom prst="rect">
            <a:avLst/>
          </a:prstGeom>
          <a:noFill/>
          <a:ln w="12700">
            <a:solidFill>
              <a:schemeClr val="bg1"/>
            </a:solidFill>
          </a:ln>
        </p:spPr>
        <p:txBody>
          <a:bodyPr wrap="none" rtlCol="0">
            <a:spAutoFit/>
          </a:bodyPr>
          <a:lstStyle/>
          <a:p>
            <a:r>
              <a:rPr lang="it-IT" b="1" dirty="0">
                <a:solidFill>
                  <a:schemeClr val="bg1"/>
                </a:solidFill>
              </a:rPr>
              <a:t>Servizio I </a:t>
            </a:r>
          </a:p>
          <a:p>
            <a:r>
              <a:rPr lang="it-IT" b="1" dirty="0">
                <a:solidFill>
                  <a:schemeClr val="bg1"/>
                </a:solidFill>
              </a:rPr>
              <a:t>Servizio amministrativo</a:t>
            </a:r>
          </a:p>
          <a:p>
            <a:r>
              <a:rPr lang="it-IT" b="1" dirty="0">
                <a:solidFill>
                  <a:schemeClr val="bg1"/>
                </a:solidFill>
              </a:rPr>
              <a:t>e vigilanza</a:t>
            </a:r>
          </a:p>
        </p:txBody>
      </p:sp>
      <p:sp>
        <p:nvSpPr>
          <p:cNvPr id="6" name="CasellaDiTesto 5">
            <a:extLst>
              <a:ext uri="{FF2B5EF4-FFF2-40B4-BE49-F238E27FC236}">
                <a16:creationId xmlns:a16="http://schemas.microsoft.com/office/drawing/2014/main" id="{D03CAADE-9156-4B98-8F0D-A1DE43744DA3}"/>
              </a:ext>
            </a:extLst>
          </p:cNvPr>
          <p:cNvSpPr txBox="1"/>
          <p:nvPr/>
        </p:nvSpPr>
        <p:spPr>
          <a:xfrm>
            <a:off x="5407364" y="5263391"/>
            <a:ext cx="2069797" cy="923330"/>
          </a:xfrm>
          <a:prstGeom prst="rect">
            <a:avLst/>
          </a:prstGeom>
          <a:noFill/>
          <a:ln w="12700">
            <a:solidFill>
              <a:schemeClr val="bg1"/>
            </a:solidFill>
          </a:ln>
        </p:spPr>
        <p:txBody>
          <a:bodyPr wrap="none" rtlCol="0">
            <a:spAutoFit/>
          </a:bodyPr>
          <a:lstStyle/>
          <a:p>
            <a:r>
              <a:rPr lang="it-IT" b="1" dirty="0">
                <a:solidFill>
                  <a:schemeClr val="bg1"/>
                </a:solidFill>
              </a:rPr>
              <a:t>Servizio II</a:t>
            </a:r>
          </a:p>
          <a:p>
            <a:r>
              <a:rPr lang="it-IT" b="1" dirty="0">
                <a:solidFill>
                  <a:schemeClr val="bg1"/>
                </a:solidFill>
              </a:rPr>
              <a:t>Sistema museale</a:t>
            </a:r>
          </a:p>
          <a:p>
            <a:r>
              <a:rPr lang="it-IT" b="1" dirty="0">
                <a:solidFill>
                  <a:schemeClr val="bg1"/>
                </a:solidFill>
              </a:rPr>
              <a:t> nazionale</a:t>
            </a:r>
          </a:p>
        </p:txBody>
      </p:sp>
      <p:sp>
        <p:nvSpPr>
          <p:cNvPr id="7" name="CasellaDiTesto 6">
            <a:extLst>
              <a:ext uri="{FF2B5EF4-FFF2-40B4-BE49-F238E27FC236}">
                <a16:creationId xmlns:a16="http://schemas.microsoft.com/office/drawing/2014/main" id="{FA780B93-0EEA-4337-A1B9-8D66285ED1A2}"/>
              </a:ext>
            </a:extLst>
          </p:cNvPr>
          <p:cNvSpPr txBox="1"/>
          <p:nvPr/>
        </p:nvSpPr>
        <p:spPr>
          <a:xfrm>
            <a:off x="3890205" y="3266250"/>
            <a:ext cx="3054041" cy="369332"/>
          </a:xfrm>
          <a:prstGeom prst="rect">
            <a:avLst/>
          </a:prstGeom>
          <a:noFill/>
          <a:ln w="12700">
            <a:solidFill>
              <a:schemeClr val="bg1"/>
            </a:solidFill>
          </a:ln>
        </p:spPr>
        <p:txBody>
          <a:bodyPr wrap="none" rtlCol="0">
            <a:spAutoFit/>
          </a:bodyPr>
          <a:lstStyle/>
          <a:p>
            <a:r>
              <a:rPr lang="it-IT" b="1" dirty="0">
                <a:solidFill>
                  <a:schemeClr val="bg1"/>
                </a:solidFill>
              </a:rPr>
              <a:t>Direzione Generale Musei</a:t>
            </a:r>
          </a:p>
        </p:txBody>
      </p:sp>
      <p:cxnSp>
        <p:nvCxnSpPr>
          <p:cNvPr id="8" name="Connettore 2 7">
            <a:extLst>
              <a:ext uri="{FF2B5EF4-FFF2-40B4-BE49-F238E27FC236}">
                <a16:creationId xmlns:a16="http://schemas.microsoft.com/office/drawing/2014/main" id="{E2766413-5435-4FD5-B6C8-CC461A405561}"/>
              </a:ext>
            </a:extLst>
          </p:cNvPr>
          <p:cNvCxnSpPr/>
          <p:nvPr/>
        </p:nvCxnSpPr>
        <p:spPr>
          <a:xfrm flipH="1">
            <a:off x="3530991" y="3635582"/>
            <a:ext cx="745587" cy="1627809"/>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ttore 2 9">
            <a:extLst>
              <a:ext uri="{FF2B5EF4-FFF2-40B4-BE49-F238E27FC236}">
                <a16:creationId xmlns:a16="http://schemas.microsoft.com/office/drawing/2014/main" id="{E0C1C4E1-4E61-459B-8434-B6ED290DC17A}"/>
              </a:ext>
            </a:extLst>
          </p:cNvPr>
          <p:cNvCxnSpPr/>
          <p:nvPr/>
        </p:nvCxnSpPr>
        <p:spPr>
          <a:xfrm>
            <a:off x="5314598" y="3655414"/>
            <a:ext cx="781401" cy="1607977"/>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a:extLst>
              <a:ext uri="{FF2B5EF4-FFF2-40B4-BE49-F238E27FC236}">
                <a16:creationId xmlns:a16="http://schemas.microsoft.com/office/drawing/2014/main" id="{5A512B63-2A51-46E5-957B-E604F0FACE0C}"/>
              </a:ext>
            </a:extLst>
          </p:cNvPr>
          <p:cNvCxnSpPr/>
          <p:nvPr/>
        </p:nvCxnSpPr>
        <p:spPr>
          <a:xfrm>
            <a:off x="6975069" y="3450916"/>
            <a:ext cx="2197898" cy="1627521"/>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CasellaDiTesto 12">
            <a:extLst>
              <a:ext uri="{FF2B5EF4-FFF2-40B4-BE49-F238E27FC236}">
                <a16:creationId xmlns:a16="http://schemas.microsoft.com/office/drawing/2014/main" id="{CF3C2AE8-506E-46D0-8BB9-D636C699F750}"/>
              </a:ext>
            </a:extLst>
          </p:cNvPr>
          <p:cNvSpPr txBox="1"/>
          <p:nvPr/>
        </p:nvSpPr>
        <p:spPr>
          <a:xfrm>
            <a:off x="8158452" y="5078437"/>
            <a:ext cx="3546164" cy="1200329"/>
          </a:xfrm>
          <a:prstGeom prst="rect">
            <a:avLst/>
          </a:prstGeom>
          <a:noFill/>
          <a:ln w="12700">
            <a:solidFill>
              <a:schemeClr val="bg1"/>
            </a:solidFill>
          </a:ln>
        </p:spPr>
        <p:txBody>
          <a:bodyPr wrap="none" rtlCol="0">
            <a:spAutoFit/>
          </a:bodyPr>
          <a:lstStyle/>
          <a:p>
            <a:r>
              <a:rPr lang="it-IT" b="1" dirty="0">
                <a:solidFill>
                  <a:schemeClr val="bg1"/>
                </a:solidFill>
              </a:rPr>
              <a:t>Direzioni Regionali Musei</a:t>
            </a:r>
          </a:p>
          <a:p>
            <a:r>
              <a:rPr lang="it-IT" b="1" dirty="0">
                <a:solidFill>
                  <a:schemeClr val="bg1"/>
                </a:solidFill>
              </a:rPr>
              <a:t>(già Poli Museali nelle singole </a:t>
            </a:r>
          </a:p>
          <a:p>
            <a:r>
              <a:rPr lang="it-IT" b="1" dirty="0">
                <a:solidFill>
                  <a:schemeClr val="bg1"/>
                </a:solidFill>
              </a:rPr>
              <a:t>Regioni)</a:t>
            </a:r>
          </a:p>
          <a:p>
            <a:endParaRPr lang="it-IT" b="1" dirty="0">
              <a:solidFill>
                <a:schemeClr val="bg1"/>
              </a:solidFill>
            </a:endParaRPr>
          </a:p>
        </p:txBody>
      </p:sp>
      <p:cxnSp>
        <p:nvCxnSpPr>
          <p:cNvPr id="15" name="Connettore 2 14">
            <a:extLst>
              <a:ext uri="{FF2B5EF4-FFF2-40B4-BE49-F238E27FC236}">
                <a16:creationId xmlns:a16="http://schemas.microsoft.com/office/drawing/2014/main" id="{63BB96F6-C749-4441-BC3B-6434FB3AF427}"/>
              </a:ext>
            </a:extLst>
          </p:cNvPr>
          <p:cNvCxnSpPr>
            <a:cxnSpLocks/>
          </p:cNvCxnSpPr>
          <p:nvPr/>
        </p:nvCxnSpPr>
        <p:spPr>
          <a:xfrm flipH="1">
            <a:off x="2039815" y="3588128"/>
            <a:ext cx="1863969" cy="861358"/>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62E746C5-0920-4434-A9B2-E80DD931F9C8}"/>
              </a:ext>
            </a:extLst>
          </p:cNvPr>
          <p:cNvSpPr txBox="1"/>
          <p:nvPr/>
        </p:nvSpPr>
        <p:spPr>
          <a:xfrm>
            <a:off x="134724" y="4449486"/>
            <a:ext cx="2383986" cy="1200329"/>
          </a:xfrm>
          <a:prstGeom prst="rect">
            <a:avLst/>
          </a:prstGeom>
          <a:noFill/>
          <a:ln w="12700">
            <a:solidFill>
              <a:schemeClr val="bg1"/>
            </a:solidFill>
          </a:ln>
        </p:spPr>
        <p:txBody>
          <a:bodyPr wrap="none" rtlCol="0">
            <a:spAutoFit/>
          </a:bodyPr>
          <a:lstStyle/>
          <a:p>
            <a:r>
              <a:rPr lang="it-IT" b="1" dirty="0">
                <a:solidFill>
                  <a:schemeClr val="bg1"/>
                </a:solidFill>
              </a:rPr>
              <a:t>Musei e Parchi</a:t>
            </a:r>
            <a:br>
              <a:rPr lang="it-IT" b="1" dirty="0">
                <a:solidFill>
                  <a:schemeClr val="bg1"/>
                </a:solidFill>
              </a:rPr>
            </a:br>
            <a:r>
              <a:rPr lang="it-IT" b="1" dirty="0">
                <a:solidFill>
                  <a:schemeClr val="bg1"/>
                </a:solidFill>
              </a:rPr>
              <a:t>Archeologici</a:t>
            </a:r>
          </a:p>
          <a:p>
            <a:r>
              <a:rPr lang="it-IT" b="1" dirty="0">
                <a:solidFill>
                  <a:schemeClr val="bg1"/>
                </a:solidFill>
              </a:rPr>
              <a:t>dotati di autonomia</a:t>
            </a:r>
          </a:p>
          <a:p>
            <a:r>
              <a:rPr lang="it-IT" b="1" dirty="0">
                <a:solidFill>
                  <a:schemeClr val="bg1"/>
                </a:solidFill>
              </a:rPr>
              <a:t>speciale</a:t>
            </a:r>
          </a:p>
        </p:txBody>
      </p:sp>
    </p:spTree>
    <p:extLst>
      <p:ext uri="{BB962C8B-B14F-4D97-AF65-F5344CB8AC3E}">
        <p14:creationId xmlns:p14="http://schemas.microsoft.com/office/powerpoint/2010/main" val="3041479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9888" y="0"/>
            <a:ext cx="12172224" cy="604911"/>
          </a:xfrm>
        </p:spPr>
        <p:txBody>
          <a:bodyPr>
            <a:normAutofit/>
          </a:bodyPr>
          <a:lstStyle/>
          <a:p>
            <a:r>
              <a:rPr lang="it-IT" sz="2800" dirty="0">
                <a:solidFill>
                  <a:schemeClr val="bg1"/>
                </a:solidFill>
              </a:rPr>
              <a:t>DIRIGENTI GENERALI E DIRIGENTI DI II FASCIA (art. 23 d.lgs. 165/2001)</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612844"/>
            <a:ext cx="12172224" cy="5632311"/>
          </a:xfrm>
          <a:prstGeom prst="rect">
            <a:avLst/>
          </a:prstGeom>
          <a:solidFill>
            <a:schemeClr val="tx2">
              <a:lumMod val="40000"/>
              <a:lumOff val="60000"/>
            </a:schemeClr>
          </a:solidFill>
        </p:spPr>
        <p:txBody>
          <a:bodyPr wrap="square" numCol="1" rtlCol="0">
            <a:spAutoFit/>
          </a:bodyPr>
          <a:lstStyle/>
          <a:p>
            <a:r>
              <a:rPr lang="it-IT" sz="2000" b="1" dirty="0">
                <a:solidFill>
                  <a:schemeClr val="bg1"/>
                </a:solidFill>
              </a:rPr>
              <a:t>Art. 23. Ruolo dei Dirigenti.</a:t>
            </a:r>
          </a:p>
          <a:p>
            <a:pPr marL="342900" indent="-342900">
              <a:buAutoNum type="arabicPeriod"/>
            </a:pPr>
            <a:r>
              <a:rPr lang="it-IT" sz="2000" dirty="0">
                <a:solidFill>
                  <a:schemeClr val="bg1"/>
                </a:solidFill>
              </a:rPr>
              <a:t>In ogni amministrazione dello Stato, anche ad ordinamento autonomo, è istituito il ruolo dei dirigenti, che si articola nella prima e nella seconda fascia, nel cui àmbito sono definite apposite sezioni in modo da garantire la eventuale specificità tecnica. I dirigenti della seconda fascia sono reclutati attraverso i meccanismi di accesso di cui </a:t>
            </a:r>
            <a:r>
              <a:rPr lang="it-IT" sz="2000" b="1" dirty="0">
                <a:solidFill>
                  <a:schemeClr val="bg1"/>
                </a:solidFill>
              </a:rPr>
              <a:t>all'</a:t>
            </a:r>
            <a:r>
              <a:rPr lang="it-IT" sz="2000" b="1" dirty="0">
                <a:solidFill>
                  <a:schemeClr val="bg1"/>
                </a:solidFill>
                <a:hlinkClick r:id="rId3">
                  <a:extLst>
                    <a:ext uri="{A12FA001-AC4F-418D-AE19-62706E023703}">
                      <ahyp:hlinkClr xmlns:ahyp="http://schemas.microsoft.com/office/drawing/2018/hyperlinkcolor" val="tx"/>
                    </a:ext>
                  </a:extLst>
                </a:hlinkClick>
              </a:rPr>
              <a:t>articolo 2</a:t>
            </a:r>
            <a:r>
              <a:rPr lang="it-IT" sz="2000" b="1" dirty="0">
                <a:solidFill>
                  <a:schemeClr val="bg1"/>
                </a:solidFill>
              </a:rPr>
              <a:t>8</a:t>
            </a:r>
            <a:r>
              <a:rPr lang="it-IT" sz="2000" dirty="0">
                <a:solidFill>
                  <a:schemeClr val="bg1"/>
                </a:solidFill>
              </a:rPr>
              <a:t>*. </a:t>
            </a:r>
            <a:r>
              <a:rPr lang="it-IT" sz="2000" b="1" dirty="0">
                <a:solidFill>
                  <a:schemeClr val="bg1"/>
                </a:solidFill>
              </a:rPr>
              <a:t>I dirigenti della seconda fascia transitano nella prima qualora abbiano ricoperto incarichi di direzione di uffici dirigenziali generali o equivalenti, in base ai particolari ordinamenti di cui all'</a:t>
            </a:r>
            <a:r>
              <a:rPr lang="it-IT" sz="2000" b="1" dirty="0">
                <a:solidFill>
                  <a:schemeClr val="bg1"/>
                </a:solidFill>
                <a:hlinkClick r:id="rId4">
                  <a:extLst>
                    <a:ext uri="{A12FA001-AC4F-418D-AE19-62706E023703}">
                      <ahyp:hlinkClr xmlns:ahyp="http://schemas.microsoft.com/office/drawing/2018/hyperlinkcolor" val="tx"/>
                    </a:ext>
                  </a:extLst>
                </a:hlinkClick>
              </a:rPr>
              <a:t>articolo 19, comma 11</a:t>
            </a:r>
            <a:r>
              <a:rPr lang="it-IT" sz="2000" b="1" dirty="0">
                <a:solidFill>
                  <a:schemeClr val="bg1"/>
                </a:solidFill>
              </a:rPr>
              <a:t>, per un periodo pari almeno a cinque anni senza essere incorsi nelle misure previste dall'</a:t>
            </a:r>
            <a:r>
              <a:rPr lang="it-IT" sz="2000" b="1" dirty="0">
                <a:solidFill>
                  <a:schemeClr val="bg1"/>
                </a:solidFill>
                <a:hlinkClick r:id="rId5">
                  <a:extLst>
                    <a:ext uri="{A12FA001-AC4F-418D-AE19-62706E023703}">
                      <ahyp:hlinkClr xmlns:ahyp="http://schemas.microsoft.com/office/drawing/2018/hyperlinkcolor" val="tx"/>
                    </a:ext>
                  </a:extLst>
                </a:hlinkClick>
              </a:rPr>
              <a:t>articolo 21</a:t>
            </a:r>
            <a:r>
              <a:rPr lang="it-IT" sz="2000" b="1" dirty="0">
                <a:solidFill>
                  <a:schemeClr val="bg1"/>
                </a:solidFill>
              </a:rPr>
              <a:t> </a:t>
            </a:r>
            <a:r>
              <a:rPr lang="it-IT" sz="2000" dirty="0">
                <a:solidFill>
                  <a:schemeClr val="bg1"/>
                </a:solidFill>
              </a:rPr>
              <a:t>per le ipotesi di </a:t>
            </a:r>
            <a:r>
              <a:rPr lang="it-IT" sz="2000" b="1" dirty="0">
                <a:solidFill>
                  <a:schemeClr val="bg1"/>
                </a:solidFill>
              </a:rPr>
              <a:t>responsabilità dirigenziale</a:t>
            </a:r>
            <a:r>
              <a:rPr lang="it-IT" sz="2000" dirty="0">
                <a:solidFill>
                  <a:schemeClr val="bg1"/>
                </a:solidFill>
              </a:rPr>
              <a:t>, nei limiti dei posti disponibili, ovvero nel momento in cui si verifica la prima disponibilità di posto utile, tenuto conto, quale criterio di precedenza ai fini del transito, della data di maturazione del requisito dei cinque anni e, a parità di data di maturazione, della maggiore anzianità nella qualifica dirigenziale.</a:t>
            </a:r>
          </a:p>
          <a:p>
            <a:r>
              <a:rPr lang="it-IT" sz="2000" b="1" dirty="0">
                <a:solidFill>
                  <a:schemeClr val="bg1"/>
                </a:solidFill>
              </a:rPr>
              <a:t>Art. 28. Accesso alla qualifica di dirigente della seconda fascia</a:t>
            </a:r>
            <a:endParaRPr lang="it-IT" sz="2000" dirty="0">
              <a:solidFill>
                <a:schemeClr val="bg1"/>
              </a:solidFill>
            </a:endParaRPr>
          </a:p>
          <a:p>
            <a:pPr marL="342900" indent="-342900">
              <a:buAutoNum type="arabicPeriod"/>
            </a:pPr>
            <a:r>
              <a:rPr lang="it-IT" sz="2000" dirty="0">
                <a:solidFill>
                  <a:schemeClr val="bg1"/>
                </a:solidFill>
              </a:rPr>
              <a:t>L'accesso alla qualifica di dirigente nelle amministrazioni statali, anche ad ordinamento autonomo, e negli enti pubblici non economici avviene per concorso per esami indetto dalle singole amministrazioni ovvero per corso-concorso selettivo di formazione bandito dalla Scuola superiore della pubblica amministrazione.</a:t>
            </a:r>
          </a:p>
        </p:txBody>
      </p:sp>
    </p:spTree>
    <p:extLst>
      <p:ext uri="{BB962C8B-B14F-4D97-AF65-F5344CB8AC3E}">
        <p14:creationId xmlns:p14="http://schemas.microsoft.com/office/powerpoint/2010/main" val="489034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462864"/>
            <a:ext cx="12099234" cy="1507067"/>
          </a:xfrm>
        </p:spPr>
        <p:txBody>
          <a:bodyPr>
            <a:normAutofit/>
          </a:bodyPr>
          <a:lstStyle/>
          <a:p>
            <a:r>
              <a:rPr lang="it-IT" sz="3200" dirty="0">
                <a:solidFill>
                  <a:schemeClr val="bg1"/>
                </a:solidFill>
              </a:rPr>
              <a:t>5 -LA DG educazione  ricerca E  ISTITUTI CULTURALI -1</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671691"/>
            <a:ext cx="12006469" cy="6186309"/>
          </a:xfrm>
          <a:prstGeom prst="rect">
            <a:avLst/>
          </a:prstGeom>
          <a:solidFill>
            <a:schemeClr val="tx2">
              <a:lumMod val="40000"/>
              <a:lumOff val="60000"/>
            </a:schemeClr>
          </a:solidFill>
        </p:spPr>
        <p:txBody>
          <a:bodyPr wrap="square" rtlCol="0">
            <a:spAutoFit/>
          </a:bodyPr>
          <a:lstStyle/>
          <a:p>
            <a:pPr lvl="0" defTabSz="457200">
              <a:defRPr/>
            </a:pPr>
            <a:r>
              <a:rPr lang="it-IT" i="1" dirty="0"/>
              <a:t>(</a:t>
            </a:r>
            <a:r>
              <a:rPr lang="it-IT" i="1" u="sng" dirty="0">
                <a:hlinkClick r:id="rId2"/>
              </a:rPr>
              <a:t>Art. 15 DPCM 2 dicembre 2019 n.169</a:t>
            </a:r>
            <a:endParaRPr lang="it-IT" i="1" u="sng" dirty="0"/>
          </a:p>
          <a:p>
            <a:pPr lvl="0" defTabSz="457200">
              <a:defRPr/>
            </a:pPr>
            <a:r>
              <a:rPr lang="it-IT" dirty="0">
                <a:solidFill>
                  <a:schemeClr val="bg1"/>
                </a:solidFill>
              </a:rPr>
              <a:t>1.    La Direzione generale Educazione, ricerca e istituti culturali svolge funzioni e compiti relativi al </a:t>
            </a:r>
            <a:r>
              <a:rPr lang="it-IT" b="1" dirty="0">
                <a:solidFill>
                  <a:schemeClr val="bg1"/>
                </a:solidFill>
              </a:rPr>
              <a:t>coordinamento, alla elaborazione e alla valutazione dei programmi di educazione, formazione e ricerca </a:t>
            </a:r>
            <a:r>
              <a:rPr lang="it-IT" dirty="0">
                <a:solidFill>
                  <a:schemeClr val="bg1"/>
                </a:solidFill>
              </a:rPr>
              <a:t>nei campi di pertinenza del Ministero.</a:t>
            </a:r>
            <a:br>
              <a:rPr lang="it-IT" dirty="0">
                <a:solidFill>
                  <a:schemeClr val="bg1"/>
                </a:solidFill>
              </a:rPr>
            </a:br>
            <a:r>
              <a:rPr lang="it-IT" dirty="0">
                <a:solidFill>
                  <a:schemeClr val="bg1"/>
                </a:solidFill>
              </a:rPr>
              <a:t>2.    Il Direttore generale, in particolare:</a:t>
            </a:r>
            <a:br>
              <a:rPr lang="it-IT" dirty="0">
                <a:solidFill>
                  <a:schemeClr val="bg1"/>
                </a:solidFill>
              </a:rPr>
            </a:br>
            <a:r>
              <a:rPr lang="it-IT" dirty="0">
                <a:solidFill>
                  <a:schemeClr val="bg1"/>
                </a:solidFill>
              </a:rPr>
              <a:t>a)    approva, con cadenza triennale, sentita la Direzione generale Organizzazione, </a:t>
            </a:r>
            <a:r>
              <a:rPr lang="it-IT" b="1" dirty="0">
                <a:solidFill>
                  <a:schemeClr val="bg1"/>
                </a:solidFill>
              </a:rPr>
              <a:t>un piano delle attività formative, di ricerca e di autovalutazione</a:t>
            </a:r>
            <a:r>
              <a:rPr lang="it-IT" dirty="0">
                <a:solidFill>
                  <a:schemeClr val="bg1"/>
                </a:solidFill>
              </a:rPr>
              <a:t> degli uffici centrali e periferici del Ministero;</a:t>
            </a:r>
            <a:br>
              <a:rPr lang="it-IT" dirty="0">
                <a:solidFill>
                  <a:schemeClr val="bg1"/>
                </a:solidFill>
              </a:rPr>
            </a:br>
            <a:r>
              <a:rPr lang="it-IT" dirty="0">
                <a:solidFill>
                  <a:schemeClr val="bg1"/>
                </a:solidFill>
              </a:rPr>
              <a:t>b)    </a:t>
            </a:r>
            <a:r>
              <a:rPr lang="it-IT" b="1" dirty="0">
                <a:solidFill>
                  <a:schemeClr val="bg1"/>
                </a:solidFill>
              </a:rPr>
              <a:t>autorizza e valuta, sentite le direzioni generali centrali competenti, le attività formative e di ricerca svolte dalle strutture centrali e periferiche del Ministero</a:t>
            </a:r>
            <a:r>
              <a:rPr lang="it-IT" dirty="0">
                <a:solidFill>
                  <a:schemeClr val="bg1"/>
                </a:solidFill>
              </a:rPr>
              <a:t>. A  tal fine, predispone e aggiorna la struttura delle attività   di formazione e ricerca del Ministero; indica gli obiettivi formativi; ne rileva il fabbisogno finanziario e di risorse; ne stabilisce i criteri di valutazione;</a:t>
            </a:r>
            <a:br>
              <a:rPr lang="it-IT" dirty="0">
                <a:solidFill>
                  <a:schemeClr val="bg1"/>
                </a:solidFill>
              </a:rPr>
            </a:br>
            <a:r>
              <a:rPr lang="it-IT" dirty="0">
                <a:solidFill>
                  <a:schemeClr val="bg1"/>
                </a:solidFill>
              </a:rPr>
              <a:t>c)    alloca risorse e stabilisce premialità, sentito il Segretario generale e d’intesa con la Direzione generale Organizzazione e la Direzione generale Bilancio, in relazione alle attività di educazione, formazione e ricerca svolte dagli uffici centrali e periferici del Ministero;</a:t>
            </a:r>
            <a:br>
              <a:rPr lang="it-IT" dirty="0">
                <a:solidFill>
                  <a:schemeClr val="bg1"/>
                </a:solidFill>
              </a:rPr>
            </a:br>
            <a:r>
              <a:rPr lang="it-IT" dirty="0">
                <a:solidFill>
                  <a:schemeClr val="bg1"/>
                </a:solidFill>
              </a:rPr>
              <a:t>d)    </a:t>
            </a:r>
            <a:r>
              <a:rPr lang="it-IT" b="1" dirty="0">
                <a:solidFill>
                  <a:schemeClr val="bg1"/>
                </a:solidFill>
              </a:rPr>
              <a:t>promuove e organizza periodici corsi di formazione per il personale del Ministero</a:t>
            </a:r>
            <a:r>
              <a:rPr lang="it-IT" dirty="0">
                <a:solidFill>
                  <a:schemeClr val="bg1"/>
                </a:solidFill>
              </a:rPr>
              <a:t>; cura, d’intesa con le direzioni generali competenti, la formazione e l’aggiornamento professionale del personale del Ministero, e a tale fine: coordina le attività di formazione; definisce i piani di formazione, sulla base dei dati forniti dalle strutture centrali e periferiche del Ministero tramite appositi prospetti informativi; pianifica, progetta e gestisce i corsi di formazione e valuta l’efficacia degli interventi formativi; cura i rapporti con le università e con enti e organismi di formazione, in particolare con </a:t>
            </a:r>
            <a:r>
              <a:rPr lang="it-IT" b="1" dirty="0">
                <a:solidFill>
                  <a:schemeClr val="bg1"/>
                </a:solidFill>
              </a:rPr>
              <a:t>la Scuola Nazionale dell’Amministrazione e con la Scuola dei beni e delle attività culturali;</a:t>
            </a:r>
            <a:r>
              <a:rPr lang="it-IT" dirty="0">
                <a:solidFill>
                  <a:schemeClr val="bg1"/>
                </a:solidFill>
              </a:rPr>
              <a:t> gestisce la banca dati della formazione;</a:t>
            </a:r>
            <a:r>
              <a:rPr lang="it-IT" i="1" dirty="0"/>
              <a:t>)</a:t>
            </a:r>
            <a:endParaRPr kumimoji="0" lang="it-IT" b="0" i="0" u="none" strike="noStrike" kern="1200" cap="none" spc="0" normalizeH="0" baseline="0" noProof="0" dirty="0">
              <a:ln>
                <a:noFill/>
              </a:ln>
              <a:solidFill>
                <a:prstClr val="white"/>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395357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462864"/>
            <a:ext cx="12099234" cy="1507067"/>
          </a:xfrm>
        </p:spPr>
        <p:txBody>
          <a:bodyPr>
            <a:normAutofit/>
          </a:bodyPr>
          <a:lstStyle/>
          <a:p>
            <a:r>
              <a:rPr lang="it-IT" sz="3200" dirty="0">
                <a:solidFill>
                  <a:schemeClr val="bg1"/>
                </a:solidFill>
              </a:rPr>
              <a:t>5 -LA DG educazione  ricerca E  ISTITUTI CULTURALI-2</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732317"/>
            <a:ext cx="12006469" cy="5016758"/>
          </a:xfrm>
          <a:prstGeom prst="rect">
            <a:avLst/>
          </a:prstGeom>
          <a:solidFill>
            <a:schemeClr val="tx2">
              <a:lumMod val="40000"/>
              <a:lumOff val="60000"/>
            </a:schemeClr>
          </a:solidFill>
        </p:spPr>
        <p:txBody>
          <a:bodyPr wrap="square" rtlCol="0">
            <a:spAutoFit/>
          </a:bodyPr>
          <a:lstStyle/>
          <a:p>
            <a:pPr lvl="0" defTabSz="457200">
              <a:defRPr/>
            </a:pPr>
            <a:r>
              <a:rPr lang="it-IT" sz="1600" dirty="0">
                <a:solidFill>
                  <a:schemeClr val="bg1"/>
                </a:solidFill>
              </a:rPr>
              <a:t>e)    approva e valuta gli obiettivi dei tirocini promossi dagli Istituti centrali e dalle Scuole presso gli Archivi di Stato, nonché da tutti gli uffici centrali e periferici del Ministero;</a:t>
            </a:r>
            <a:br>
              <a:rPr lang="it-IT" sz="1600" dirty="0">
                <a:solidFill>
                  <a:schemeClr val="bg1"/>
                </a:solidFill>
              </a:rPr>
            </a:br>
            <a:r>
              <a:rPr lang="it-IT" sz="1600" dirty="0">
                <a:solidFill>
                  <a:schemeClr val="bg1"/>
                </a:solidFill>
              </a:rPr>
              <a:t>f)    </a:t>
            </a:r>
            <a:r>
              <a:rPr lang="it-IT" sz="1600" b="1" dirty="0">
                <a:solidFill>
                  <a:schemeClr val="bg1"/>
                </a:solidFill>
              </a:rPr>
              <a:t>autorizza e valuta iniziative di educazione, formazione e ricerca svolte da altri soggetti</a:t>
            </a:r>
            <a:r>
              <a:rPr lang="it-IT" sz="1600" dirty="0">
                <a:solidFill>
                  <a:schemeClr val="bg1"/>
                </a:solidFill>
              </a:rPr>
              <a:t> pubblici o da soggetti privati che prevedano attività formative svolte presso o in collaborazione con gli uffici centrali e periferici del Ministero;</a:t>
            </a:r>
            <a:br>
              <a:rPr lang="it-IT" sz="1600" dirty="0">
                <a:solidFill>
                  <a:schemeClr val="bg1"/>
                </a:solidFill>
              </a:rPr>
            </a:br>
            <a:r>
              <a:rPr lang="it-IT" sz="1600" dirty="0">
                <a:solidFill>
                  <a:schemeClr val="bg1"/>
                </a:solidFill>
              </a:rPr>
              <a:t>g)    collabora con il Ministero dell’istruzione, dell’università e della ricerca e con il Consiglio nazionale delle ricerche e con altri enti di ricerca italiani o esteri alle attività di coordinamento dei programmi universitari e di ricerca relativi ai campi di attività del Ministero; stipula accordi con le Regioni al fine di promuovere percorsi formativi congiunti;</a:t>
            </a:r>
          </a:p>
          <a:p>
            <a:pPr lvl="0" defTabSz="457200">
              <a:defRPr/>
            </a:pPr>
            <a:r>
              <a:rPr lang="it-IT" sz="1600" dirty="0">
                <a:solidFill>
                  <a:schemeClr val="bg1"/>
                </a:solidFill>
              </a:rPr>
              <a:t>h)    promuove iniziative formative e di ricerca in materia di beni e attività culturali e turismo, anche attraverso la </a:t>
            </a:r>
            <a:r>
              <a:rPr lang="it-IT" sz="1600" b="1" dirty="0">
                <a:solidFill>
                  <a:schemeClr val="bg1"/>
                </a:solidFill>
              </a:rPr>
              <a:t>collaborazione con enti pubblici e privati, con istituzioni di ricerca europee e internazionali</a:t>
            </a:r>
            <a:r>
              <a:rPr lang="it-IT" sz="1600" dirty="0">
                <a:solidFill>
                  <a:schemeClr val="bg1"/>
                </a:solidFill>
              </a:rPr>
              <a:t>; favorisce e promuove la partecipazione del Ministero, anche in partenariato con altre istituzioni pubbliche e private, a </a:t>
            </a:r>
            <a:r>
              <a:rPr lang="it-IT" sz="1600" b="1" dirty="0">
                <a:solidFill>
                  <a:schemeClr val="bg1"/>
                </a:solidFill>
              </a:rPr>
              <a:t>bandi per l’accesso a fondi europei e internazionali</a:t>
            </a:r>
            <a:r>
              <a:rPr lang="it-IT" sz="1600" dirty="0">
                <a:solidFill>
                  <a:schemeClr val="bg1"/>
                </a:solidFill>
              </a:rPr>
              <a:t>;</a:t>
            </a:r>
            <a:br>
              <a:rPr lang="it-IT" sz="1600" dirty="0">
                <a:solidFill>
                  <a:schemeClr val="bg1"/>
                </a:solidFill>
              </a:rPr>
            </a:br>
            <a:r>
              <a:rPr lang="it-IT" sz="1600" dirty="0">
                <a:solidFill>
                  <a:schemeClr val="bg1"/>
                </a:solidFill>
              </a:rPr>
              <a:t>i)    predispone ogni anno, su parere del Consiglio superiore Beni culturali e paesaggistici, </a:t>
            </a:r>
            <a:r>
              <a:rPr lang="it-IT" sz="1600" b="1" dirty="0">
                <a:solidFill>
                  <a:schemeClr val="bg1"/>
                </a:solidFill>
              </a:rPr>
              <a:t>un Piano nazionale per l’Educazione al patrimonio culturale</a:t>
            </a:r>
            <a:r>
              <a:rPr lang="it-IT" sz="1600" dirty="0">
                <a:solidFill>
                  <a:schemeClr val="bg1"/>
                </a:solidFill>
              </a:rPr>
              <a:t> che abbia ad oggetto la conoscenza del patrimonio e della sua funzione civile; il piano è attuato anche mediante apposite convenzioni con Regioni, enti locali, università ed enti senza scopo di lucro che operano nei settori di competenza del Ministero;</a:t>
            </a:r>
            <a:br>
              <a:rPr lang="it-IT" sz="1600" dirty="0">
                <a:solidFill>
                  <a:schemeClr val="bg1"/>
                </a:solidFill>
              </a:rPr>
            </a:br>
            <a:r>
              <a:rPr lang="it-IT" sz="1600" dirty="0">
                <a:solidFill>
                  <a:schemeClr val="bg1"/>
                </a:solidFill>
              </a:rPr>
              <a:t>l)    predispone annualmente un rapporto sull’attuazione </a:t>
            </a:r>
            <a:r>
              <a:rPr lang="it-IT" sz="1600" b="1" dirty="0">
                <a:solidFill>
                  <a:schemeClr val="bg1"/>
                </a:solidFill>
              </a:rPr>
              <a:t>dell’articolo 9 della Costituzione;</a:t>
            </a:r>
            <a:br>
              <a:rPr lang="it-IT" sz="1600" b="1" dirty="0">
                <a:solidFill>
                  <a:schemeClr val="bg1"/>
                </a:solidFill>
              </a:rPr>
            </a:br>
            <a:r>
              <a:rPr lang="it-IT" sz="1600" dirty="0">
                <a:solidFill>
                  <a:schemeClr val="bg1"/>
                </a:solidFill>
              </a:rPr>
              <a:t>m)    </a:t>
            </a:r>
            <a:r>
              <a:rPr lang="it-IT" sz="1600" b="1" dirty="0">
                <a:solidFill>
                  <a:schemeClr val="bg1"/>
                </a:solidFill>
              </a:rPr>
              <a:t>cura il coordinamento del sistema dei servizi educativi, di comunicazione, di divulgazione e promozione</a:t>
            </a:r>
            <a:r>
              <a:rPr lang="it-IT" sz="1600" dirty="0">
                <a:solidFill>
                  <a:schemeClr val="bg1"/>
                </a:solidFill>
              </a:rPr>
              <a:t>  ai sensi degli articoli 118 e 119 del Codice attraverso il </a:t>
            </a:r>
            <a:r>
              <a:rPr lang="it-IT" sz="1600" b="1" dirty="0">
                <a:solidFill>
                  <a:schemeClr val="bg1"/>
                </a:solidFill>
              </a:rPr>
              <a:t>Centro per i servizi educativi</a:t>
            </a:r>
            <a:r>
              <a:rPr lang="it-IT" sz="1600" dirty="0">
                <a:solidFill>
                  <a:schemeClr val="bg1"/>
                </a:solidFill>
              </a:rPr>
              <a:t>, anche in relazione al </a:t>
            </a:r>
            <a:r>
              <a:rPr lang="it-IT" sz="1600" b="1" dirty="0">
                <a:solidFill>
                  <a:schemeClr val="bg1"/>
                </a:solidFill>
              </a:rPr>
              <a:t>pubblico con disabilità</a:t>
            </a:r>
            <a:r>
              <a:rPr lang="it-IT" sz="1600" dirty="0">
                <a:solidFill>
                  <a:schemeClr val="bg1"/>
                </a:solidFill>
              </a:rPr>
              <a:t>;</a:t>
            </a:r>
            <a:br>
              <a:rPr lang="it-IT" sz="1600" dirty="0">
                <a:solidFill>
                  <a:schemeClr val="bg1"/>
                </a:solidFill>
              </a:rPr>
            </a:br>
            <a:r>
              <a:rPr lang="it-IT" sz="1600" dirty="0">
                <a:solidFill>
                  <a:schemeClr val="bg1"/>
                </a:solidFill>
              </a:rPr>
              <a:t>n)    cura la promozione della conoscenza del patrimonio culturale, in ambito locale, nazionale ed internazionale;</a:t>
            </a:r>
            <a:endParaRPr lang="it-IT" sz="1600" i="1" u="sng" dirty="0">
              <a:solidFill>
                <a:schemeClr val="bg1"/>
              </a:solidFill>
            </a:endParaRPr>
          </a:p>
        </p:txBody>
      </p:sp>
    </p:spTree>
    <p:extLst>
      <p:ext uri="{BB962C8B-B14F-4D97-AF65-F5344CB8AC3E}">
        <p14:creationId xmlns:p14="http://schemas.microsoft.com/office/powerpoint/2010/main" val="24504603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462864"/>
            <a:ext cx="12099234" cy="1507067"/>
          </a:xfrm>
        </p:spPr>
        <p:txBody>
          <a:bodyPr>
            <a:normAutofit/>
          </a:bodyPr>
          <a:lstStyle/>
          <a:p>
            <a:r>
              <a:rPr lang="it-IT" sz="3200" dirty="0">
                <a:solidFill>
                  <a:schemeClr val="bg1"/>
                </a:solidFill>
              </a:rPr>
              <a:t>5 -LA DG educazione  ricerca E  ISTITUTI CULTURALI -3</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516947"/>
            <a:ext cx="12192000" cy="6463308"/>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o)    coordina, raccordandosi con la Direzione generale Archivi, l’attività delle </a:t>
            </a:r>
            <a:r>
              <a:rPr lang="it-IT" b="1" dirty="0">
                <a:solidFill>
                  <a:schemeClr val="bg1"/>
                </a:solidFill>
              </a:rPr>
              <a:t>scuole di archivistica </a:t>
            </a:r>
            <a:r>
              <a:rPr lang="it-IT" dirty="0">
                <a:solidFill>
                  <a:schemeClr val="bg1"/>
                </a:solidFill>
              </a:rPr>
              <a:t>istituite presso </a:t>
            </a:r>
            <a:r>
              <a:rPr lang="it-IT" b="1" dirty="0">
                <a:solidFill>
                  <a:schemeClr val="bg1"/>
                </a:solidFill>
              </a:rPr>
              <a:t>gli Archivi di Stato;</a:t>
            </a:r>
            <a:br>
              <a:rPr lang="it-IT" b="1" dirty="0">
                <a:solidFill>
                  <a:schemeClr val="bg1"/>
                </a:solidFill>
              </a:rPr>
            </a:br>
            <a:r>
              <a:rPr lang="it-IT" dirty="0">
                <a:solidFill>
                  <a:schemeClr val="bg1"/>
                </a:solidFill>
              </a:rPr>
              <a:t>p)    fornisce, per le materie di competenza, </a:t>
            </a:r>
            <a:r>
              <a:rPr lang="it-IT" b="1" dirty="0">
                <a:solidFill>
                  <a:schemeClr val="bg1"/>
                </a:solidFill>
              </a:rPr>
              <a:t>il supporto e la consulenza tecnico-scientifica </a:t>
            </a:r>
            <a:r>
              <a:rPr lang="it-IT" dirty="0">
                <a:solidFill>
                  <a:schemeClr val="bg1"/>
                </a:solidFill>
              </a:rPr>
              <a:t>agli uffici del Ministero;</a:t>
            </a:r>
            <a:br>
              <a:rPr lang="it-IT" dirty="0">
                <a:solidFill>
                  <a:schemeClr val="bg1"/>
                </a:solidFill>
              </a:rPr>
            </a:br>
            <a:r>
              <a:rPr lang="it-IT" dirty="0">
                <a:solidFill>
                  <a:schemeClr val="bg1"/>
                </a:solidFill>
              </a:rPr>
              <a:t>q)    collabora con </a:t>
            </a:r>
            <a:r>
              <a:rPr lang="it-IT" b="1" dirty="0">
                <a:solidFill>
                  <a:schemeClr val="bg1"/>
                </a:solidFill>
              </a:rPr>
              <a:t>gli Istituti italiani di cultura </a:t>
            </a:r>
            <a:r>
              <a:rPr lang="it-IT" dirty="0">
                <a:solidFill>
                  <a:schemeClr val="bg1"/>
                </a:solidFill>
              </a:rPr>
              <a:t>all’estero al fine di promuovere la conoscenza del patrimonio culturale della Nazione;</a:t>
            </a:r>
            <a:br>
              <a:rPr lang="it-IT" dirty="0">
                <a:solidFill>
                  <a:schemeClr val="bg1"/>
                </a:solidFill>
              </a:rPr>
            </a:br>
            <a:r>
              <a:rPr lang="it-IT" dirty="0">
                <a:solidFill>
                  <a:schemeClr val="bg1"/>
                </a:solidFill>
              </a:rPr>
              <a:t>r)    cura la tenuta e l’aggiornamento degli </a:t>
            </a:r>
            <a:r>
              <a:rPr lang="it-IT" b="1" dirty="0">
                <a:solidFill>
                  <a:schemeClr val="bg1"/>
                </a:solidFill>
              </a:rPr>
              <a:t>elenchi</a:t>
            </a:r>
            <a:r>
              <a:rPr lang="it-IT" dirty="0">
                <a:solidFill>
                  <a:schemeClr val="bg1"/>
                </a:solidFill>
              </a:rPr>
              <a:t> previsti dagli articoli 29 e 182 del Codice per la </a:t>
            </a:r>
            <a:r>
              <a:rPr lang="it-IT" b="1" i="1" dirty="0">
                <a:solidFill>
                  <a:schemeClr val="bg1"/>
                </a:solidFill>
              </a:rPr>
              <a:t>professionalità di restauratore</a:t>
            </a:r>
            <a:r>
              <a:rPr lang="it-IT" dirty="0">
                <a:solidFill>
                  <a:schemeClr val="bg1"/>
                </a:solidFill>
              </a:rPr>
              <a:t>, nonché degli elenchi di cui all’articolo 9-bis del Codice; cura altresì i procedimenti relativi all’accreditamento degli istituti di formazione dei restauratori; cura altresì, raccordandosi con la Direzione generale Archeologia, belle arti e paesaggio, la tenuta e il funzionamento dell’elenco, disciplinato dal decreto ministeriale 20 marzo 2009, degli istituti e dei dipartimenti archeologici universitari, nonché </a:t>
            </a:r>
            <a:r>
              <a:rPr lang="it-IT" b="1" i="1" dirty="0">
                <a:solidFill>
                  <a:schemeClr val="bg1"/>
                </a:solidFill>
              </a:rPr>
              <a:t>dei soggetti in possesso di diploma di laurea e specializzazione in archeologia o di dottorato di ricerca in archeologia </a:t>
            </a:r>
            <a:r>
              <a:rPr lang="it-IT" dirty="0">
                <a:solidFill>
                  <a:schemeClr val="bg1"/>
                </a:solidFill>
              </a:rPr>
              <a:t>di cui all’articolo 25 del </a:t>
            </a:r>
            <a:r>
              <a:rPr lang="it-IT" b="1" dirty="0">
                <a:solidFill>
                  <a:schemeClr val="bg1"/>
                </a:solidFill>
              </a:rPr>
              <a:t>decreto legislativo 18 aprile 2016, n. 50</a:t>
            </a:r>
            <a:r>
              <a:rPr lang="it-IT" dirty="0">
                <a:solidFill>
                  <a:schemeClr val="bg1"/>
                </a:solidFill>
              </a:rPr>
              <a:t>;</a:t>
            </a:r>
            <a:br>
              <a:rPr lang="it-IT" dirty="0">
                <a:solidFill>
                  <a:schemeClr val="bg1"/>
                </a:solidFill>
              </a:rPr>
            </a:br>
            <a:r>
              <a:rPr lang="it-IT" dirty="0">
                <a:solidFill>
                  <a:schemeClr val="bg1"/>
                </a:solidFill>
              </a:rPr>
              <a:t>s)    redige e cura l’aggiornamento di appositi </a:t>
            </a:r>
            <a:r>
              <a:rPr lang="it-IT" b="1" dirty="0">
                <a:solidFill>
                  <a:schemeClr val="bg1"/>
                </a:solidFill>
              </a:rPr>
              <a:t>elenchi degli ispettori onorari</a:t>
            </a:r>
            <a:r>
              <a:rPr lang="it-IT" dirty="0">
                <a:solidFill>
                  <a:schemeClr val="bg1"/>
                </a:solidFill>
              </a:rPr>
              <a:t>;</a:t>
            </a:r>
            <a:br>
              <a:rPr lang="it-IT" dirty="0">
                <a:solidFill>
                  <a:schemeClr val="bg1"/>
                </a:solidFill>
              </a:rPr>
            </a:br>
            <a:r>
              <a:rPr lang="it-IT" dirty="0">
                <a:solidFill>
                  <a:schemeClr val="bg1"/>
                </a:solidFill>
              </a:rPr>
              <a:t>t)    coordina le attività di studio e di ricerca e la loro comunicazione e diffusione attraverso un apposito </a:t>
            </a:r>
            <a:r>
              <a:rPr lang="it-IT" b="1" dirty="0">
                <a:solidFill>
                  <a:schemeClr val="bg1"/>
                </a:solidFill>
              </a:rPr>
              <a:t>ufficio studi</a:t>
            </a:r>
            <a:r>
              <a:rPr lang="it-IT" dirty="0">
                <a:solidFill>
                  <a:schemeClr val="bg1"/>
                </a:solidFill>
              </a:rPr>
              <a:t>;</a:t>
            </a:r>
            <a:br>
              <a:rPr lang="it-IT" dirty="0">
                <a:solidFill>
                  <a:schemeClr val="bg1"/>
                </a:solidFill>
              </a:rPr>
            </a:br>
            <a:r>
              <a:rPr lang="it-IT" dirty="0">
                <a:solidFill>
                  <a:schemeClr val="bg1"/>
                </a:solidFill>
              </a:rPr>
              <a:t>u)    provvede allo svolgimento dell’attività istruttoria per la </a:t>
            </a:r>
            <a:r>
              <a:rPr lang="it-IT" b="1" dirty="0">
                <a:solidFill>
                  <a:schemeClr val="bg1"/>
                </a:solidFill>
              </a:rPr>
              <a:t>concessione di contributi </a:t>
            </a:r>
            <a:r>
              <a:rPr lang="it-IT" dirty="0">
                <a:solidFill>
                  <a:schemeClr val="bg1"/>
                </a:solidFill>
              </a:rPr>
              <a:t>e alle conseguenti verifiche amministrative e contabili, ispezioni e controlli sui soggetti beneficiari ai sensi della legge 17 ottobre 1996, n. 534, e della legge 28 dicembre 1995, n. 549;</a:t>
            </a:r>
            <a:br>
              <a:rPr lang="it-IT" dirty="0">
                <a:solidFill>
                  <a:schemeClr val="bg1"/>
                </a:solidFill>
              </a:rPr>
            </a:br>
            <a:r>
              <a:rPr lang="it-IT" dirty="0">
                <a:solidFill>
                  <a:schemeClr val="bg1"/>
                </a:solidFill>
              </a:rPr>
              <a:t>v)    esercita le funzioni di indirizzo e, d’intesa con la Direzione generale Bilancio limitatamente ai profili finanziari e contabili, di vigilanza sulla </a:t>
            </a:r>
            <a:r>
              <a:rPr lang="it-IT" b="1" dirty="0">
                <a:solidFill>
                  <a:schemeClr val="bg1"/>
                </a:solidFill>
              </a:rPr>
              <a:t>Scuola dei beni e delle attività culturali </a:t>
            </a:r>
            <a:r>
              <a:rPr lang="it-IT" dirty="0">
                <a:solidFill>
                  <a:schemeClr val="bg1"/>
                </a:solidFill>
              </a:rPr>
              <a:t>e su ogni altro soggetto giuridico costituito con la partecipazione del Ministero per finalità attinenti agli ambiti di competenza della Direzione generale.</a:t>
            </a:r>
            <a:endParaRPr lang="it-IT" i="1" u="sng" dirty="0">
              <a:solidFill>
                <a:schemeClr val="bg1"/>
              </a:solidFill>
            </a:endParaRPr>
          </a:p>
        </p:txBody>
      </p:sp>
    </p:spTree>
    <p:extLst>
      <p:ext uri="{BB962C8B-B14F-4D97-AF65-F5344CB8AC3E}">
        <p14:creationId xmlns:p14="http://schemas.microsoft.com/office/powerpoint/2010/main" val="38912255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78829"/>
          </a:xfrm>
        </p:spPr>
        <p:txBody>
          <a:bodyPr>
            <a:normAutofit/>
          </a:bodyPr>
          <a:lstStyle/>
          <a:p>
            <a:r>
              <a:rPr lang="it-IT" dirty="0">
                <a:solidFill>
                  <a:schemeClr val="bg1"/>
                </a:solidFill>
              </a:rPr>
              <a:t>5-LA Dg educazione ricerca e istituti culturali-4</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484233"/>
            <a:ext cx="12006469" cy="6340197"/>
          </a:xfrm>
          <a:prstGeom prst="rect">
            <a:avLst/>
          </a:prstGeom>
          <a:solidFill>
            <a:schemeClr val="tx2">
              <a:lumMod val="40000"/>
              <a:lumOff val="60000"/>
            </a:schemeClr>
          </a:solidFill>
        </p:spPr>
        <p:txBody>
          <a:bodyPr wrap="square" rtlCol="0">
            <a:spAutoFit/>
          </a:bodyPr>
          <a:lstStyle/>
          <a:p>
            <a:pPr algn="just"/>
            <a:r>
              <a:rPr lang="it-IT" dirty="0">
                <a:solidFill>
                  <a:schemeClr val="bg1"/>
                </a:solidFill>
              </a:rPr>
              <a:t>3.  La Direzione generale Educazione, ricerca e istituti culturali esercita, d’intesa con la Direzione generale Bilancio limitatamente ai profili finanziari e contabili, </a:t>
            </a:r>
            <a:r>
              <a:rPr lang="it-IT" b="1" dirty="0">
                <a:solidFill>
                  <a:schemeClr val="bg1"/>
                </a:solidFill>
              </a:rPr>
              <a:t>la vigilanza sull’Istituto centrale per la digitalizzazione del patrimonio culturale – Digital Library, sull’Istituto centrale per il restauro, sull’Opificio delle pietre dure, sull’Istituto centrale per la patologia degli archivi e del libro e sull’Istituto centrale per la grafica</a:t>
            </a:r>
            <a:r>
              <a:rPr lang="it-IT" dirty="0">
                <a:solidFill>
                  <a:schemeClr val="bg1"/>
                </a:solidFill>
              </a:rPr>
              <a:t>, e ne approva i relativi bilanci e conti consuntivi, su parere conforme della Direzione generale Bilancio. La Direzione generale assegna, altresì, d’intesa con la Direzione generale Organizzazione e la Direzione generale Bilancio, le risorse umane e strumentali ai suddetti Istituti dotati di autonomia speciale.</a:t>
            </a:r>
          </a:p>
          <a:p>
            <a:pPr algn="just"/>
            <a:r>
              <a:rPr lang="it-IT" b="1" dirty="0">
                <a:solidFill>
                  <a:schemeClr val="bg1"/>
                </a:solidFill>
              </a:rPr>
              <a:t>Istituti culturali:  </a:t>
            </a:r>
            <a:r>
              <a:rPr lang="it-IT" dirty="0">
                <a:solidFill>
                  <a:schemeClr val="bg1"/>
                </a:solidFill>
              </a:rPr>
              <a:t>si tratta di istituzioni </a:t>
            </a:r>
            <a:r>
              <a:rPr lang="it-IT" b="1" dirty="0">
                <a:solidFill>
                  <a:schemeClr val="bg1"/>
                </a:solidFill>
              </a:rPr>
              <a:t>senza fine di lucro </a:t>
            </a:r>
            <a:r>
              <a:rPr lang="it-IT" dirty="0">
                <a:solidFill>
                  <a:schemeClr val="bg1"/>
                </a:solidFill>
              </a:rPr>
              <a:t>che promuovono e svolgono attività di </a:t>
            </a:r>
            <a:r>
              <a:rPr lang="it-IT" b="1" dirty="0">
                <a:solidFill>
                  <a:schemeClr val="bg1"/>
                </a:solidFill>
              </a:rPr>
              <a:t>ricerca e di elaborazione culturale </a:t>
            </a:r>
            <a:r>
              <a:rPr lang="it-IT" dirty="0">
                <a:solidFill>
                  <a:schemeClr val="bg1"/>
                </a:solidFill>
              </a:rPr>
              <a:t>documentata e fruibile, volta all’ampliamento delle conoscenze e realizzata anche attraverso </a:t>
            </a:r>
            <a:r>
              <a:rPr lang="it-IT" b="1" dirty="0">
                <a:solidFill>
                  <a:schemeClr val="bg1"/>
                </a:solidFill>
              </a:rPr>
              <a:t>seminari, gruppi di studio, corsi, concorsi, attribuzione di borse di studio </a:t>
            </a:r>
            <a:r>
              <a:rPr lang="it-IT" dirty="0">
                <a:solidFill>
                  <a:schemeClr val="bg1"/>
                </a:solidFill>
              </a:rPr>
              <a:t>e attività di </a:t>
            </a:r>
            <a:r>
              <a:rPr lang="it-IT" b="1" dirty="0">
                <a:solidFill>
                  <a:schemeClr val="bg1"/>
                </a:solidFill>
              </a:rPr>
              <a:t>diffusione culturale </a:t>
            </a:r>
            <a:r>
              <a:rPr lang="it-IT" dirty="0">
                <a:solidFill>
                  <a:schemeClr val="bg1"/>
                </a:solidFill>
              </a:rPr>
              <a:t>anche in collegamento con istituzioni di ricerca di altri Stati</a:t>
            </a:r>
            <a:r>
              <a:rPr lang="it-IT" dirty="0"/>
              <a:t>.</a:t>
            </a:r>
            <a:endParaRPr lang="it-IT" sz="1600" dirty="0">
              <a:solidFill>
                <a:schemeClr val="bg1"/>
              </a:solidFill>
            </a:endParaRPr>
          </a:p>
          <a:p>
            <a:pPr algn="just"/>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p:txBody>
      </p:sp>
      <p:sp>
        <p:nvSpPr>
          <p:cNvPr id="4" name="CasellaDiTesto 3">
            <a:extLst>
              <a:ext uri="{FF2B5EF4-FFF2-40B4-BE49-F238E27FC236}">
                <a16:creationId xmlns:a16="http://schemas.microsoft.com/office/drawing/2014/main" id="{0521B0BF-D923-4F57-9624-BF70BEC8B11F}"/>
              </a:ext>
            </a:extLst>
          </p:cNvPr>
          <p:cNvSpPr txBox="1"/>
          <p:nvPr/>
        </p:nvSpPr>
        <p:spPr>
          <a:xfrm>
            <a:off x="2481194" y="5587844"/>
            <a:ext cx="1893467" cy="923330"/>
          </a:xfrm>
          <a:prstGeom prst="rect">
            <a:avLst/>
          </a:prstGeom>
          <a:noFill/>
          <a:ln w="12700">
            <a:solidFill>
              <a:schemeClr val="bg1"/>
            </a:solidFill>
          </a:ln>
        </p:spPr>
        <p:txBody>
          <a:bodyPr wrap="none" rtlCol="0">
            <a:spAutoFit/>
          </a:bodyPr>
          <a:lstStyle/>
          <a:p>
            <a:r>
              <a:rPr lang="it-IT" b="1" dirty="0">
                <a:solidFill>
                  <a:schemeClr val="bg1"/>
                </a:solidFill>
              </a:rPr>
              <a:t>Istituto centrale</a:t>
            </a:r>
          </a:p>
          <a:p>
            <a:r>
              <a:rPr lang="it-IT" b="1" dirty="0">
                <a:solidFill>
                  <a:schemeClr val="bg1"/>
                </a:solidFill>
              </a:rPr>
              <a:t>per il Restauro</a:t>
            </a:r>
          </a:p>
          <a:p>
            <a:r>
              <a:rPr lang="it-IT" b="1" dirty="0">
                <a:solidFill>
                  <a:schemeClr val="bg1"/>
                </a:solidFill>
              </a:rPr>
              <a:t>ICR</a:t>
            </a:r>
          </a:p>
        </p:txBody>
      </p:sp>
      <p:sp>
        <p:nvSpPr>
          <p:cNvPr id="6" name="CasellaDiTesto 5">
            <a:extLst>
              <a:ext uri="{FF2B5EF4-FFF2-40B4-BE49-F238E27FC236}">
                <a16:creationId xmlns:a16="http://schemas.microsoft.com/office/drawing/2014/main" id="{D03CAADE-9156-4B98-8F0D-A1DE43744DA3}"/>
              </a:ext>
            </a:extLst>
          </p:cNvPr>
          <p:cNvSpPr txBox="1"/>
          <p:nvPr/>
        </p:nvSpPr>
        <p:spPr>
          <a:xfrm>
            <a:off x="5386627" y="6044901"/>
            <a:ext cx="1745991" cy="646331"/>
          </a:xfrm>
          <a:prstGeom prst="rect">
            <a:avLst/>
          </a:prstGeom>
          <a:noFill/>
          <a:ln w="12700">
            <a:solidFill>
              <a:schemeClr val="bg1"/>
            </a:solidFill>
          </a:ln>
        </p:spPr>
        <p:txBody>
          <a:bodyPr wrap="none" rtlCol="0">
            <a:spAutoFit/>
          </a:bodyPr>
          <a:lstStyle/>
          <a:p>
            <a:r>
              <a:rPr lang="it-IT" b="1" dirty="0">
                <a:solidFill>
                  <a:schemeClr val="bg1"/>
                </a:solidFill>
              </a:rPr>
              <a:t>Opificio delle </a:t>
            </a:r>
          </a:p>
          <a:p>
            <a:r>
              <a:rPr lang="it-IT" b="1" dirty="0">
                <a:solidFill>
                  <a:schemeClr val="bg1"/>
                </a:solidFill>
              </a:rPr>
              <a:t>Pietre Dure</a:t>
            </a:r>
          </a:p>
        </p:txBody>
      </p:sp>
      <p:sp>
        <p:nvSpPr>
          <p:cNvPr id="7" name="CasellaDiTesto 6">
            <a:extLst>
              <a:ext uri="{FF2B5EF4-FFF2-40B4-BE49-F238E27FC236}">
                <a16:creationId xmlns:a16="http://schemas.microsoft.com/office/drawing/2014/main" id="{FA780B93-0EEA-4337-A1B9-8D66285ED1A2}"/>
              </a:ext>
            </a:extLst>
          </p:cNvPr>
          <p:cNvSpPr txBox="1"/>
          <p:nvPr/>
        </p:nvSpPr>
        <p:spPr>
          <a:xfrm>
            <a:off x="3903784" y="3665413"/>
            <a:ext cx="4631396" cy="646331"/>
          </a:xfrm>
          <a:prstGeom prst="rect">
            <a:avLst/>
          </a:prstGeom>
          <a:noFill/>
          <a:ln w="12700">
            <a:solidFill>
              <a:schemeClr val="bg1"/>
            </a:solidFill>
          </a:ln>
        </p:spPr>
        <p:txBody>
          <a:bodyPr wrap="none" rtlCol="0">
            <a:spAutoFit/>
          </a:bodyPr>
          <a:lstStyle/>
          <a:p>
            <a:r>
              <a:rPr lang="it-IT" b="1" dirty="0">
                <a:solidFill>
                  <a:schemeClr val="bg1"/>
                </a:solidFill>
              </a:rPr>
              <a:t>Direzione Generale Educazione Ricerca</a:t>
            </a:r>
            <a:br>
              <a:rPr lang="it-IT" b="1" dirty="0">
                <a:solidFill>
                  <a:schemeClr val="bg1"/>
                </a:solidFill>
              </a:rPr>
            </a:br>
            <a:r>
              <a:rPr lang="it-IT" b="1" dirty="0">
                <a:solidFill>
                  <a:schemeClr val="bg1"/>
                </a:solidFill>
              </a:rPr>
              <a:t>e Istituti Culturali</a:t>
            </a:r>
          </a:p>
        </p:txBody>
      </p:sp>
      <p:cxnSp>
        <p:nvCxnSpPr>
          <p:cNvPr id="8" name="Connettore 2 7">
            <a:extLst>
              <a:ext uri="{FF2B5EF4-FFF2-40B4-BE49-F238E27FC236}">
                <a16:creationId xmlns:a16="http://schemas.microsoft.com/office/drawing/2014/main" id="{E2766413-5435-4FD5-B6C8-CC461A405561}"/>
              </a:ext>
            </a:extLst>
          </p:cNvPr>
          <p:cNvCxnSpPr/>
          <p:nvPr/>
        </p:nvCxnSpPr>
        <p:spPr>
          <a:xfrm flipH="1">
            <a:off x="3151165" y="3913057"/>
            <a:ext cx="745587" cy="1627809"/>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ttore 2 9">
            <a:extLst>
              <a:ext uri="{FF2B5EF4-FFF2-40B4-BE49-F238E27FC236}">
                <a16:creationId xmlns:a16="http://schemas.microsoft.com/office/drawing/2014/main" id="{E0C1C4E1-4E61-459B-8434-B6ED290DC17A}"/>
              </a:ext>
            </a:extLst>
          </p:cNvPr>
          <p:cNvCxnSpPr/>
          <p:nvPr/>
        </p:nvCxnSpPr>
        <p:spPr>
          <a:xfrm>
            <a:off x="5981689" y="4392995"/>
            <a:ext cx="781401" cy="1607977"/>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a:extLst>
              <a:ext uri="{FF2B5EF4-FFF2-40B4-BE49-F238E27FC236}">
                <a16:creationId xmlns:a16="http://schemas.microsoft.com/office/drawing/2014/main" id="{5A512B63-2A51-46E5-957B-E604F0FACE0C}"/>
              </a:ext>
            </a:extLst>
          </p:cNvPr>
          <p:cNvCxnSpPr>
            <a:cxnSpLocks/>
          </p:cNvCxnSpPr>
          <p:nvPr/>
        </p:nvCxnSpPr>
        <p:spPr>
          <a:xfrm>
            <a:off x="7515192" y="4355431"/>
            <a:ext cx="1467589" cy="1785462"/>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CasellaDiTesto 12">
            <a:extLst>
              <a:ext uri="{FF2B5EF4-FFF2-40B4-BE49-F238E27FC236}">
                <a16:creationId xmlns:a16="http://schemas.microsoft.com/office/drawing/2014/main" id="{CF3C2AE8-506E-46D0-8BB9-D636C699F750}"/>
              </a:ext>
            </a:extLst>
          </p:cNvPr>
          <p:cNvSpPr txBox="1"/>
          <p:nvPr/>
        </p:nvSpPr>
        <p:spPr>
          <a:xfrm>
            <a:off x="9029164" y="5805937"/>
            <a:ext cx="3042821" cy="923330"/>
          </a:xfrm>
          <a:prstGeom prst="rect">
            <a:avLst/>
          </a:prstGeom>
          <a:noFill/>
          <a:ln w="12700">
            <a:solidFill>
              <a:schemeClr val="bg1"/>
            </a:solidFill>
          </a:ln>
        </p:spPr>
        <p:txBody>
          <a:bodyPr wrap="none" rtlCol="0">
            <a:spAutoFit/>
          </a:bodyPr>
          <a:lstStyle/>
          <a:p>
            <a:r>
              <a:rPr lang="it-IT" b="1" dirty="0">
                <a:solidFill>
                  <a:schemeClr val="bg1"/>
                </a:solidFill>
              </a:rPr>
              <a:t>Istituto centrale patologia</a:t>
            </a:r>
          </a:p>
          <a:p>
            <a:r>
              <a:rPr lang="it-IT" b="1" dirty="0">
                <a:solidFill>
                  <a:schemeClr val="bg1"/>
                </a:solidFill>
              </a:rPr>
              <a:t>degli archivi e del libro</a:t>
            </a:r>
          </a:p>
          <a:p>
            <a:r>
              <a:rPr lang="it-IT" b="1" dirty="0">
                <a:solidFill>
                  <a:schemeClr val="bg1"/>
                </a:solidFill>
              </a:rPr>
              <a:t>ICPAL</a:t>
            </a:r>
          </a:p>
        </p:txBody>
      </p:sp>
      <p:cxnSp>
        <p:nvCxnSpPr>
          <p:cNvPr id="15" name="Connettore 2 14">
            <a:extLst>
              <a:ext uri="{FF2B5EF4-FFF2-40B4-BE49-F238E27FC236}">
                <a16:creationId xmlns:a16="http://schemas.microsoft.com/office/drawing/2014/main" id="{63BB96F6-C749-4441-BC3B-6434FB3AF427}"/>
              </a:ext>
            </a:extLst>
          </p:cNvPr>
          <p:cNvCxnSpPr>
            <a:cxnSpLocks/>
          </p:cNvCxnSpPr>
          <p:nvPr/>
        </p:nvCxnSpPr>
        <p:spPr>
          <a:xfrm flipH="1">
            <a:off x="1970876" y="3841715"/>
            <a:ext cx="1863969" cy="861358"/>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62E746C5-0920-4434-A9B2-E80DD931F9C8}"/>
              </a:ext>
            </a:extLst>
          </p:cNvPr>
          <p:cNvSpPr txBox="1"/>
          <p:nvPr/>
        </p:nvSpPr>
        <p:spPr>
          <a:xfrm>
            <a:off x="134724" y="4449486"/>
            <a:ext cx="1696298" cy="646331"/>
          </a:xfrm>
          <a:prstGeom prst="rect">
            <a:avLst/>
          </a:prstGeom>
          <a:noFill/>
          <a:ln w="12700">
            <a:solidFill>
              <a:schemeClr val="bg1"/>
            </a:solidFill>
          </a:ln>
        </p:spPr>
        <p:txBody>
          <a:bodyPr wrap="none" rtlCol="0">
            <a:spAutoFit/>
          </a:bodyPr>
          <a:lstStyle/>
          <a:p>
            <a:r>
              <a:rPr lang="it-IT" b="1" dirty="0">
                <a:solidFill>
                  <a:schemeClr val="bg1"/>
                </a:solidFill>
              </a:rPr>
              <a:t>Digital Library</a:t>
            </a:r>
          </a:p>
          <a:p>
            <a:endParaRPr lang="it-IT" b="1" dirty="0">
              <a:solidFill>
                <a:schemeClr val="bg1"/>
              </a:solidFill>
            </a:endParaRPr>
          </a:p>
        </p:txBody>
      </p:sp>
      <p:cxnSp>
        <p:nvCxnSpPr>
          <p:cNvPr id="14" name="Connettore 2 13">
            <a:extLst>
              <a:ext uri="{FF2B5EF4-FFF2-40B4-BE49-F238E27FC236}">
                <a16:creationId xmlns:a16="http://schemas.microsoft.com/office/drawing/2014/main" id="{E7CA2FCB-27B4-4C25-B49A-29342D41D2D2}"/>
              </a:ext>
            </a:extLst>
          </p:cNvPr>
          <p:cNvCxnSpPr>
            <a:cxnSpLocks/>
          </p:cNvCxnSpPr>
          <p:nvPr/>
        </p:nvCxnSpPr>
        <p:spPr>
          <a:xfrm>
            <a:off x="8484004" y="3872729"/>
            <a:ext cx="2696572" cy="780028"/>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CasellaDiTesto 16">
            <a:extLst>
              <a:ext uri="{FF2B5EF4-FFF2-40B4-BE49-F238E27FC236}">
                <a16:creationId xmlns:a16="http://schemas.microsoft.com/office/drawing/2014/main" id="{8CA705E7-0903-461C-B35F-D6BEBD37065F}"/>
              </a:ext>
            </a:extLst>
          </p:cNvPr>
          <p:cNvSpPr txBox="1"/>
          <p:nvPr/>
        </p:nvSpPr>
        <p:spPr>
          <a:xfrm>
            <a:off x="9029164" y="4703073"/>
            <a:ext cx="2863284" cy="646331"/>
          </a:xfrm>
          <a:prstGeom prst="rect">
            <a:avLst/>
          </a:prstGeom>
          <a:noFill/>
          <a:ln w="12700">
            <a:solidFill>
              <a:schemeClr val="bg1"/>
            </a:solidFill>
          </a:ln>
        </p:spPr>
        <p:txBody>
          <a:bodyPr wrap="none" rtlCol="0">
            <a:spAutoFit/>
          </a:bodyPr>
          <a:lstStyle/>
          <a:p>
            <a:r>
              <a:rPr lang="it-IT" b="1" dirty="0">
                <a:solidFill>
                  <a:schemeClr val="bg1"/>
                </a:solidFill>
              </a:rPr>
              <a:t>Istituto Nazionale per la </a:t>
            </a:r>
            <a:br>
              <a:rPr lang="it-IT" b="1" dirty="0">
                <a:solidFill>
                  <a:schemeClr val="bg1"/>
                </a:solidFill>
              </a:rPr>
            </a:br>
            <a:r>
              <a:rPr lang="it-IT" b="1" dirty="0">
                <a:solidFill>
                  <a:schemeClr val="bg1"/>
                </a:solidFill>
              </a:rPr>
              <a:t>Grafica</a:t>
            </a:r>
          </a:p>
        </p:txBody>
      </p:sp>
    </p:spTree>
    <p:extLst>
      <p:ext uri="{BB962C8B-B14F-4D97-AF65-F5344CB8AC3E}">
        <p14:creationId xmlns:p14="http://schemas.microsoft.com/office/powerpoint/2010/main" val="9781668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2" y="-406594"/>
            <a:ext cx="10353015" cy="1507067"/>
          </a:xfrm>
        </p:spPr>
        <p:txBody>
          <a:bodyPr>
            <a:normAutofit/>
          </a:bodyPr>
          <a:lstStyle/>
          <a:p>
            <a:r>
              <a:rPr lang="it-IT" dirty="0">
                <a:solidFill>
                  <a:schemeClr val="bg1"/>
                </a:solidFill>
              </a:rPr>
              <a:t>6 - LA DIREZIONE GENERALE archivi -1</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808013"/>
            <a:ext cx="12006469" cy="5909310"/>
          </a:xfrm>
          <a:prstGeom prst="rect">
            <a:avLst/>
          </a:prstGeom>
          <a:solidFill>
            <a:schemeClr val="tx2">
              <a:lumMod val="40000"/>
              <a:lumOff val="60000"/>
            </a:schemeClr>
          </a:solidFill>
        </p:spPr>
        <p:txBody>
          <a:bodyPr wrap="square" rtlCol="0">
            <a:spAutoFit/>
          </a:bodyPr>
          <a:lstStyle/>
          <a:p>
            <a:r>
              <a:rPr lang="it-IT" u="sng" dirty="0">
                <a:hlinkClick r:id="rId2"/>
              </a:rPr>
              <a:t>Art. 19 DPCM 2 dicembre 2019 n.169</a:t>
            </a:r>
            <a:endParaRPr lang="it-IT" u="sng" dirty="0"/>
          </a:p>
          <a:p>
            <a:r>
              <a:rPr lang="it-IT" dirty="0">
                <a:solidFill>
                  <a:schemeClr val="bg1"/>
                </a:solidFill>
              </a:rPr>
              <a:t>1.    La Direzione generale Archivi svolge le funzioni e   i compiti relativi alla tutela e alla valorizzazione dei beni archivistici. Con riferimento all’attività esercitata dagli </a:t>
            </a:r>
            <a:r>
              <a:rPr lang="it-IT" b="1" dirty="0">
                <a:solidFill>
                  <a:schemeClr val="bg1"/>
                </a:solidFill>
              </a:rPr>
              <a:t>Archivi di Stato </a:t>
            </a:r>
            <a:r>
              <a:rPr lang="it-IT" dirty="0">
                <a:solidFill>
                  <a:schemeClr val="bg1"/>
                </a:solidFill>
              </a:rPr>
              <a:t>e dalle </a:t>
            </a:r>
            <a:r>
              <a:rPr lang="it-IT" b="1" dirty="0">
                <a:solidFill>
                  <a:schemeClr val="bg1"/>
                </a:solidFill>
              </a:rPr>
              <a:t>Soprintendenze archivistiche e bibliografiche</a:t>
            </a:r>
            <a:r>
              <a:rPr lang="it-IT" dirty="0">
                <a:solidFill>
                  <a:schemeClr val="bg1"/>
                </a:solidFill>
              </a:rPr>
              <a:t>, la Direzione generale esercita i poteri di </a:t>
            </a:r>
            <a:r>
              <a:rPr lang="it-IT" b="1" dirty="0">
                <a:solidFill>
                  <a:schemeClr val="bg1"/>
                </a:solidFill>
              </a:rPr>
              <a:t>direzione, indirizzo, coordinamento, controllo</a:t>
            </a:r>
            <a:r>
              <a:rPr lang="it-IT" dirty="0">
                <a:solidFill>
                  <a:schemeClr val="bg1"/>
                </a:solidFill>
              </a:rPr>
              <a:t> e, in caso di necessità, informato il Segretario generale, </a:t>
            </a:r>
            <a:r>
              <a:rPr lang="it-IT" b="1" dirty="0">
                <a:solidFill>
                  <a:schemeClr val="bg1"/>
                </a:solidFill>
              </a:rPr>
              <a:t>avocazione e sostituzione</a:t>
            </a:r>
            <a:r>
              <a:rPr lang="it-IT" dirty="0">
                <a:solidFill>
                  <a:schemeClr val="bg1"/>
                </a:solidFill>
              </a:rPr>
              <a:t>, anche su proposta del Segretario regionale.</a:t>
            </a:r>
            <a:br>
              <a:rPr lang="it-IT" dirty="0">
                <a:solidFill>
                  <a:schemeClr val="bg1"/>
                </a:solidFill>
              </a:rPr>
            </a:br>
            <a:r>
              <a:rPr lang="it-IT" dirty="0">
                <a:solidFill>
                  <a:schemeClr val="bg1"/>
                </a:solidFill>
              </a:rPr>
              <a:t>2.    Il Direttore generale, in particolare:</a:t>
            </a:r>
            <a:br>
              <a:rPr lang="it-IT" dirty="0">
                <a:solidFill>
                  <a:schemeClr val="bg1"/>
                </a:solidFill>
              </a:rPr>
            </a:br>
            <a:r>
              <a:rPr lang="it-IT" dirty="0">
                <a:solidFill>
                  <a:schemeClr val="bg1"/>
                </a:solidFill>
              </a:rPr>
              <a:t>a)    provvede alla </a:t>
            </a:r>
            <a:r>
              <a:rPr lang="it-IT" b="1" dirty="0">
                <a:solidFill>
                  <a:schemeClr val="bg1"/>
                </a:solidFill>
              </a:rPr>
              <a:t>razionalizzazione degli immobili e degli spazi destinati agli archivi</a:t>
            </a:r>
            <a:r>
              <a:rPr lang="it-IT" dirty="0">
                <a:solidFill>
                  <a:schemeClr val="bg1"/>
                </a:solidFill>
              </a:rPr>
              <a:t>, al fine del miglioramento dell’efficienza e del contenimento della spesa, stipulando a tal fine c</a:t>
            </a:r>
            <a:r>
              <a:rPr lang="it-IT" b="1" dirty="0">
                <a:solidFill>
                  <a:schemeClr val="bg1"/>
                </a:solidFill>
              </a:rPr>
              <a:t>onvenzioni con l’Agenzia del demanio, le Regioni e gli enti locali e promuovendo la costituzione di poli archivistici </a:t>
            </a:r>
            <a:r>
              <a:rPr lang="it-IT" dirty="0">
                <a:solidFill>
                  <a:schemeClr val="bg1"/>
                </a:solidFill>
              </a:rPr>
              <a:t>per il coordinamento dell’attività degli istituti che svolgono funzioni analoghe nell’ambito dello stesso territorio;</a:t>
            </a:r>
            <a:br>
              <a:rPr lang="it-IT" dirty="0">
                <a:solidFill>
                  <a:schemeClr val="bg1"/>
                </a:solidFill>
              </a:rPr>
            </a:br>
            <a:r>
              <a:rPr lang="it-IT" dirty="0">
                <a:solidFill>
                  <a:schemeClr val="bg1"/>
                </a:solidFill>
              </a:rPr>
              <a:t>b)    propone, ai fini dell’istruttoria per il settore di competenza, gli interventi da inserire nei </a:t>
            </a:r>
            <a:r>
              <a:rPr lang="it-IT" b="1" dirty="0">
                <a:solidFill>
                  <a:schemeClr val="bg1"/>
                </a:solidFill>
              </a:rPr>
              <a:t>programmi annuali e pluriennali e nei relativi piani di spesa</a:t>
            </a:r>
            <a:r>
              <a:rPr lang="it-IT" dirty="0">
                <a:solidFill>
                  <a:schemeClr val="bg1"/>
                </a:solidFill>
              </a:rPr>
              <a:t>, individuando le priorità anche sulla base delle indicazioni degli Archivi di Stato e tenendo conto altresì dei dati del monitoraggio dei flussi finanziari forniti dalla Direzione generale Bilancio;</a:t>
            </a:r>
            <a:br>
              <a:rPr lang="it-IT" dirty="0">
                <a:solidFill>
                  <a:schemeClr val="bg1"/>
                </a:solidFill>
              </a:rPr>
            </a:br>
            <a:r>
              <a:rPr lang="it-IT" dirty="0">
                <a:solidFill>
                  <a:schemeClr val="bg1"/>
                </a:solidFill>
              </a:rPr>
              <a:t>c)    autorizza gli interventi previsti </a:t>
            </a:r>
            <a:r>
              <a:rPr lang="it-IT" b="1" dirty="0">
                <a:solidFill>
                  <a:schemeClr val="bg1"/>
                </a:solidFill>
              </a:rPr>
              <a:t>dall’articolo 21</a:t>
            </a:r>
            <a:r>
              <a:rPr lang="it-IT" dirty="0">
                <a:solidFill>
                  <a:schemeClr val="bg1"/>
                </a:solidFill>
              </a:rPr>
              <a:t>, comma 1, del Codice da eseguirsi </a:t>
            </a:r>
            <a:r>
              <a:rPr lang="it-IT" b="1" dirty="0">
                <a:solidFill>
                  <a:schemeClr val="bg1"/>
                </a:solidFill>
              </a:rPr>
              <a:t>sui beni archivistici sottoposti a tutela;</a:t>
            </a:r>
            <a:br>
              <a:rPr lang="it-IT" b="1" dirty="0">
                <a:solidFill>
                  <a:schemeClr val="bg1"/>
                </a:solidFill>
              </a:rPr>
            </a:br>
            <a:r>
              <a:rPr lang="it-IT" dirty="0">
                <a:solidFill>
                  <a:schemeClr val="bg1"/>
                </a:solidFill>
              </a:rPr>
              <a:t>d)    autorizza il prestito di </a:t>
            </a:r>
            <a:r>
              <a:rPr lang="it-IT" b="1" dirty="0">
                <a:solidFill>
                  <a:schemeClr val="bg1"/>
                </a:solidFill>
              </a:rPr>
              <a:t>beni archivistici per mostre o esposizioni </a:t>
            </a:r>
            <a:r>
              <a:rPr lang="it-IT" dirty="0">
                <a:solidFill>
                  <a:schemeClr val="bg1"/>
                </a:solidFill>
              </a:rPr>
              <a:t>ai sensi dell’articolo 48 del Codice; autorizza, altresì, </a:t>
            </a:r>
            <a:r>
              <a:rPr lang="it-IT" b="1" dirty="0">
                <a:solidFill>
                  <a:schemeClr val="bg1"/>
                </a:solidFill>
              </a:rPr>
              <a:t>l’uscita temporanea per manifestazioni, mostre o esposizioni </a:t>
            </a:r>
            <a:r>
              <a:rPr lang="it-IT" dirty="0">
                <a:solidFill>
                  <a:schemeClr val="bg1"/>
                </a:solidFill>
              </a:rPr>
              <a:t>d’arte di alto interesse culturale ai sensi dell’articolo 66 del Codice, fatte salve, in ogni caso, </a:t>
            </a:r>
            <a:r>
              <a:rPr lang="it-IT" b="1" dirty="0">
                <a:solidFill>
                  <a:schemeClr val="bg1"/>
                </a:solidFill>
              </a:rPr>
              <a:t>le prioritarie esigenze della tutela</a:t>
            </a:r>
            <a:r>
              <a:rPr lang="it-IT" dirty="0">
                <a:solidFill>
                  <a:schemeClr val="bg1"/>
                </a:solidFill>
              </a:rPr>
              <a:t>;</a:t>
            </a:r>
            <a:br>
              <a:rPr lang="it-IT" dirty="0">
                <a:solidFill>
                  <a:schemeClr val="bg1"/>
                </a:solidFill>
              </a:rPr>
            </a:br>
            <a:r>
              <a:rPr lang="it-IT" dirty="0"/>
              <a:t> </a:t>
            </a:r>
          </a:p>
        </p:txBody>
      </p:sp>
    </p:spTree>
    <p:extLst>
      <p:ext uri="{BB962C8B-B14F-4D97-AF65-F5344CB8AC3E}">
        <p14:creationId xmlns:p14="http://schemas.microsoft.com/office/powerpoint/2010/main" val="17841100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2" y="-378458"/>
            <a:ext cx="10353015" cy="1507067"/>
          </a:xfrm>
        </p:spPr>
        <p:txBody>
          <a:bodyPr>
            <a:normAutofit/>
          </a:bodyPr>
          <a:lstStyle/>
          <a:p>
            <a:r>
              <a:rPr lang="it-IT" dirty="0">
                <a:solidFill>
                  <a:schemeClr val="bg1"/>
                </a:solidFill>
              </a:rPr>
              <a:t>6 - LA DIREZIONE GENERALE archivi - 2</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559150"/>
            <a:ext cx="12006469" cy="6186309"/>
          </a:xfrm>
          <a:prstGeom prst="rect">
            <a:avLst/>
          </a:prstGeom>
          <a:solidFill>
            <a:schemeClr val="tx2">
              <a:lumMod val="40000"/>
              <a:lumOff val="60000"/>
            </a:schemeClr>
          </a:solidFill>
        </p:spPr>
        <p:txBody>
          <a:bodyPr wrap="square" rtlCol="0">
            <a:spAutoFit/>
          </a:bodyPr>
          <a:lstStyle/>
          <a:p>
            <a:r>
              <a:rPr lang="it-IT" dirty="0">
                <a:solidFill>
                  <a:schemeClr val="bg1"/>
                </a:solidFill>
              </a:rPr>
              <a:t>e)    predispone linee guida e direttive per la formazione degli </a:t>
            </a:r>
            <a:r>
              <a:rPr lang="it-IT" b="1" dirty="0">
                <a:solidFill>
                  <a:schemeClr val="bg1"/>
                </a:solidFill>
              </a:rPr>
              <a:t>archivi correnti </a:t>
            </a:r>
            <a:r>
              <a:rPr lang="it-IT" dirty="0">
                <a:solidFill>
                  <a:schemeClr val="bg1"/>
                </a:solidFill>
              </a:rPr>
              <a:t>e collabora, ai sensi degli articoli 23-ter, 40, comma 3, e 43, comma 4, del </a:t>
            </a:r>
            <a:r>
              <a:rPr lang="it-IT" b="1" dirty="0">
                <a:solidFill>
                  <a:schemeClr val="bg1"/>
                </a:solidFill>
              </a:rPr>
              <a:t>Codice dell’amministrazione digitale </a:t>
            </a:r>
            <a:r>
              <a:rPr lang="it-IT" dirty="0">
                <a:solidFill>
                  <a:schemeClr val="bg1"/>
                </a:solidFill>
              </a:rPr>
              <a:t>di cui al decreto legislativo 7 marzo 2005, n. 82, con le amministrazioni competenti alla definizione delle regole tecniche e dei requisiti funzionali in materia di formazione e conservazione di documenti digitali della pubblica amministrazione;</a:t>
            </a:r>
          </a:p>
          <a:p>
            <a:r>
              <a:rPr lang="it-IT" dirty="0">
                <a:solidFill>
                  <a:schemeClr val="bg1"/>
                </a:solidFill>
              </a:rPr>
              <a:t>F)elabora, sentita la Direzione generale Educazione, ricerca e istituti culturali, </a:t>
            </a:r>
            <a:r>
              <a:rPr lang="it-IT" b="1" dirty="0">
                <a:solidFill>
                  <a:schemeClr val="bg1"/>
                </a:solidFill>
              </a:rPr>
              <a:t>programmi concernenti studi, ricerche e iniziative scientifiche</a:t>
            </a:r>
            <a:r>
              <a:rPr lang="it-IT" dirty="0">
                <a:solidFill>
                  <a:schemeClr val="bg1"/>
                </a:solidFill>
              </a:rPr>
              <a:t>;</a:t>
            </a:r>
            <a:br>
              <a:rPr lang="it-IT" dirty="0">
                <a:solidFill>
                  <a:schemeClr val="bg1"/>
                </a:solidFill>
              </a:rPr>
            </a:br>
            <a:r>
              <a:rPr lang="it-IT" dirty="0">
                <a:solidFill>
                  <a:schemeClr val="bg1"/>
                </a:solidFill>
              </a:rPr>
              <a:t>g)    esercita le funzioni in materia di </a:t>
            </a:r>
            <a:r>
              <a:rPr lang="it-IT" b="1" dirty="0">
                <a:solidFill>
                  <a:schemeClr val="bg1"/>
                </a:solidFill>
              </a:rPr>
              <a:t>riproduzione e restauro dei beni archivistici</a:t>
            </a:r>
            <a:r>
              <a:rPr lang="it-IT" dirty="0">
                <a:solidFill>
                  <a:schemeClr val="bg1"/>
                </a:solidFill>
              </a:rPr>
              <a:t>, elaborazione scientifica e conservazione della memoria digitale, raccordandosi con l’Istituto per la digitalizzazione del patrimonio culturale – </a:t>
            </a:r>
            <a:r>
              <a:rPr lang="it-IT" b="1" dirty="0">
                <a:solidFill>
                  <a:schemeClr val="bg1"/>
                </a:solidFill>
              </a:rPr>
              <a:t>Digital Library</a:t>
            </a:r>
            <a:r>
              <a:rPr lang="it-IT" dirty="0">
                <a:solidFill>
                  <a:schemeClr val="bg1"/>
                </a:solidFill>
              </a:rPr>
              <a:t>; cura i rapporti con gli </a:t>
            </a:r>
            <a:r>
              <a:rPr lang="it-IT" b="1" dirty="0">
                <a:solidFill>
                  <a:schemeClr val="bg1"/>
                </a:solidFill>
              </a:rPr>
              <a:t>organismi internazionali </a:t>
            </a:r>
            <a:r>
              <a:rPr lang="it-IT" dirty="0">
                <a:solidFill>
                  <a:schemeClr val="bg1"/>
                </a:solidFill>
              </a:rPr>
              <a:t>di settore e coordina altresì le relazioni con le amministrazioni archivistiche estere;</a:t>
            </a:r>
            <a:br>
              <a:rPr lang="it-IT" dirty="0">
                <a:solidFill>
                  <a:schemeClr val="bg1"/>
                </a:solidFill>
              </a:rPr>
            </a:br>
            <a:r>
              <a:rPr lang="it-IT" dirty="0">
                <a:solidFill>
                  <a:schemeClr val="bg1"/>
                </a:solidFill>
              </a:rPr>
              <a:t>h)    approva i piani di </a:t>
            </a:r>
            <a:r>
              <a:rPr lang="it-IT" b="1" dirty="0">
                <a:solidFill>
                  <a:schemeClr val="bg1"/>
                </a:solidFill>
              </a:rPr>
              <a:t>conservazione e scarto </a:t>
            </a:r>
            <a:r>
              <a:rPr lang="it-IT" dirty="0">
                <a:solidFill>
                  <a:schemeClr val="bg1"/>
                </a:solidFill>
              </a:rPr>
              <a:t>degli archivi degli uffici dell’amministrazione statale;</a:t>
            </a:r>
            <a:br>
              <a:rPr lang="it-IT" dirty="0">
                <a:solidFill>
                  <a:schemeClr val="bg1"/>
                </a:solidFill>
              </a:rPr>
            </a:br>
            <a:r>
              <a:rPr lang="it-IT" dirty="0">
                <a:solidFill>
                  <a:schemeClr val="bg1"/>
                </a:solidFill>
              </a:rPr>
              <a:t>i)    concede </a:t>
            </a:r>
            <a:r>
              <a:rPr lang="it-IT" b="1" dirty="0">
                <a:solidFill>
                  <a:schemeClr val="bg1"/>
                </a:solidFill>
              </a:rPr>
              <a:t>contributi per interventi su archivi vigilati</a:t>
            </a:r>
            <a:r>
              <a:rPr lang="it-IT" dirty="0">
                <a:solidFill>
                  <a:schemeClr val="bg1"/>
                </a:solidFill>
              </a:rPr>
              <a:t>;</a:t>
            </a:r>
            <a:br>
              <a:rPr lang="it-IT" dirty="0">
                <a:solidFill>
                  <a:schemeClr val="bg1"/>
                </a:solidFill>
              </a:rPr>
            </a:br>
            <a:r>
              <a:rPr lang="it-IT" dirty="0">
                <a:solidFill>
                  <a:schemeClr val="bg1"/>
                </a:solidFill>
              </a:rPr>
              <a:t>l)    cura le intese con i competenti organi del </a:t>
            </a:r>
            <a:r>
              <a:rPr lang="it-IT" b="1" dirty="0">
                <a:solidFill>
                  <a:schemeClr val="bg1"/>
                </a:solidFill>
              </a:rPr>
              <a:t>Ministero dell’interno </a:t>
            </a:r>
            <a:r>
              <a:rPr lang="it-IT" dirty="0">
                <a:solidFill>
                  <a:schemeClr val="bg1"/>
                </a:solidFill>
              </a:rPr>
              <a:t>per </a:t>
            </a:r>
            <a:r>
              <a:rPr lang="it-IT" b="1" dirty="0">
                <a:solidFill>
                  <a:schemeClr val="bg1"/>
                </a:solidFill>
              </a:rPr>
              <a:t>l’individuazione dei documenti di carattere riservato presso gli archivi pubblici e privati </a:t>
            </a:r>
            <a:r>
              <a:rPr lang="it-IT" dirty="0">
                <a:solidFill>
                  <a:schemeClr val="bg1"/>
                </a:solidFill>
              </a:rPr>
              <a:t>e per la definizione delle modalità di consultazione dei medesimi;</a:t>
            </a:r>
            <a:br>
              <a:rPr lang="it-IT" dirty="0">
                <a:solidFill>
                  <a:schemeClr val="bg1"/>
                </a:solidFill>
              </a:rPr>
            </a:br>
            <a:r>
              <a:rPr lang="it-IT" dirty="0">
                <a:solidFill>
                  <a:schemeClr val="bg1"/>
                </a:solidFill>
              </a:rPr>
              <a:t>m)    dichiara, ai sensi dell’articolo 48, comma 6, del Codice e ai fini dell’applicazione delle agevolazioni fiscali ivi previste, </a:t>
            </a:r>
            <a:r>
              <a:rPr lang="it-IT" b="1" dirty="0">
                <a:solidFill>
                  <a:schemeClr val="bg1"/>
                </a:solidFill>
              </a:rPr>
              <a:t>il rilevante interesse culturale o scientifico di mostre od esposizioni di beni archivistici </a:t>
            </a:r>
            <a:r>
              <a:rPr lang="it-IT" dirty="0">
                <a:solidFill>
                  <a:schemeClr val="bg1"/>
                </a:solidFill>
              </a:rPr>
              <a:t>e di ogni altra iniziativa a carattere culturale che abbia a oggetto i beni medesimi, fatte salve, in ogni caso, le prioritarie esigenze della tutela;</a:t>
            </a:r>
            <a:br>
              <a:rPr lang="it-IT" dirty="0">
                <a:solidFill>
                  <a:schemeClr val="bg1"/>
                </a:solidFill>
              </a:rPr>
            </a:br>
            <a:r>
              <a:rPr lang="it-IT" dirty="0">
                <a:solidFill>
                  <a:schemeClr val="bg1"/>
                </a:solidFill>
              </a:rPr>
              <a:t>n)    esprime la volontà dell’Amministrazione nell’ambito delle determinazioni interministeriali concernenti il pagamento di imposte mediante </a:t>
            </a:r>
            <a:r>
              <a:rPr lang="it-IT" b="1" dirty="0">
                <a:solidFill>
                  <a:schemeClr val="bg1"/>
                </a:solidFill>
              </a:rPr>
              <a:t>cessione di beni archivistici</a:t>
            </a:r>
            <a:r>
              <a:rPr lang="it-IT" dirty="0">
                <a:solidFill>
                  <a:schemeClr val="bg1"/>
                </a:solidFill>
              </a:rPr>
              <a:t>;</a:t>
            </a:r>
          </a:p>
        </p:txBody>
      </p:sp>
    </p:spTree>
    <p:extLst>
      <p:ext uri="{BB962C8B-B14F-4D97-AF65-F5344CB8AC3E}">
        <p14:creationId xmlns:p14="http://schemas.microsoft.com/office/powerpoint/2010/main" val="39783685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02664" y="-519135"/>
            <a:ext cx="10353015" cy="1507067"/>
          </a:xfrm>
        </p:spPr>
        <p:txBody>
          <a:bodyPr>
            <a:normAutofit/>
          </a:bodyPr>
          <a:lstStyle/>
          <a:p>
            <a:r>
              <a:rPr lang="it-IT" dirty="0">
                <a:solidFill>
                  <a:schemeClr val="bg1"/>
                </a:solidFill>
              </a:rPr>
              <a:t>6 - LA DIREZIONE GENERALE archivi - 3</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446608"/>
            <a:ext cx="12192000" cy="6001643"/>
          </a:xfrm>
          <a:prstGeom prst="rect">
            <a:avLst/>
          </a:prstGeom>
          <a:solidFill>
            <a:schemeClr val="tx2">
              <a:lumMod val="40000"/>
              <a:lumOff val="60000"/>
            </a:schemeClr>
          </a:solidFill>
        </p:spPr>
        <p:txBody>
          <a:bodyPr wrap="square" rtlCol="0">
            <a:spAutoFit/>
          </a:bodyPr>
          <a:lstStyle/>
          <a:p>
            <a:r>
              <a:rPr lang="it-IT" sz="1600" dirty="0">
                <a:solidFill>
                  <a:schemeClr val="bg1"/>
                </a:solidFill>
              </a:rPr>
              <a:t>o)    irroga le sanzioni ripristinatorie e pecuniarie previste dal Codice per la violazione delle disposizioni in materia di beni archivistici;</a:t>
            </a:r>
            <a:br>
              <a:rPr lang="it-IT" sz="1600" dirty="0">
                <a:solidFill>
                  <a:schemeClr val="bg1"/>
                </a:solidFill>
              </a:rPr>
            </a:br>
            <a:r>
              <a:rPr lang="it-IT" sz="1600" dirty="0">
                <a:solidFill>
                  <a:schemeClr val="bg1"/>
                </a:solidFill>
              </a:rPr>
              <a:t>p)    adotta i provvedimenti in materia di </a:t>
            </a:r>
            <a:r>
              <a:rPr lang="it-IT" sz="1600" b="1" dirty="0">
                <a:solidFill>
                  <a:schemeClr val="bg1"/>
                </a:solidFill>
              </a:rPr>
              <a:t>acquisizioni coattive di beni archivistici* a titolo di prelazione</a:t>
            </a:r>
            <a:r>
              <a:rPr lang="it-IT" sz="1600" dirty="0">
                <a:solidFill>
                  <a:schemeClr val="bg1"/>
                </a:solidFill>
              </a:rPr>
              <a:t>, di </a:t>
            </a:r>
            <a:r>
              <a:rPr lang="it-IT" sz="1600" b="1" dirty="0">
                <a:solidFill>
                  <a:schemeClr val="bg1"/>
                </a:solidFill>
              </a:rPr>
              <a:t>acquisto all’esportazione e di espropriazione </a:t>
            </a:r>
            <a:r>
              <a:rPr lang="it-IT" sz="1600" dirty="0">
                <a:solidFill>
                  <a:schemeClr val="bg1"/>
                </a:solidFill>
              </a:rPr>
              <a:t>rispettivamente previste agli articoli 60, 70, 95 e 98 del Codice;</a:t>
            </a:r>
            <a:br>
              <a:rPr lang="it-IT" sz="1600" dirty="0">
                <a:solidFill>
                  <a:schemeClr val="bg1"/>
                </a:solidFill>
              </a:rPr>
            </a:br>
            <a:r>
              <a:rPr lang="it-IT" sz="1600" dirty="0">
                <a:solidFill>
                  <a:schemeClr val="bg1"/>
                </a:solidFill>
              </a:rPr>
              <a:t>q)    adotta i provvedimenti in materia di acquisti a trattativa privata, secondo le modalità di cui all’articolo 21 del regio decreto 30 gennaio 1913, n. 363;</a:t>
            </a:r>
            <a:br>
              <a:rPr lang="it-IT" sz="1600" dirty="0">
                <a:solidFill>
                  <a:schemeClr val="bg1"/>
                </a:solidFill>
              </a:rPr>
            </a:br>
            <a:r>
              <a:rPr lang="it-IT" sz="1600" dirty="0">
                <a:solidFill>
                  <a:schemeClr val="bg1"/>
                </a:solidFill>
              </a:rPr>
              <a:t>r)    adotta i provvedimenti di competenza dell’amministrazione centrale in materia di </a:t>
            </a:r>
            <a:r>
              <a:rPr lang="it-IT" sz="1600" b="1" dirty="0">
                <a:solidFill>
                  <a:schemeClr val="bg1"/>
                </a:solidFill>
              </a:rPr>
              <a:t>circolazione</a:t>
            </a:r>
            <a:r>
              <a:rPr lang="it-IT" sz="1600" dirty="0">
                <a:solidFill>
                  <a:schemeClr val="bg1"/>
                </a:solidFill>
              </a:rPr>
              <a:t> di beni archivistici in ambito internazionale;</a:t>
            </a:r>
            <a:br>
              <a:rPr lang="it-IT" sz="1600" dirty="0">
                <a:solidFill>
                  <a:schemeClr val="bg1"/>
                </a:solidFill>
              </a:rPr>
            </a:br>
            <a:r>
              <a:rPr lang="it-IT" sz="1600" dirty="0">
                <a:solidFill>
                  <a:schemeClr val="bg1"/>
                </a:solidFill>
              </a:rPr>
              <a:t>s)    decide, per i settori di competenza, </a:t>
            </a:r>
            <a:r>
              <a:rPr lang="it-IT" sz="1600" b="1" dirty="0">
                <a:solidFill>
                  <a:schemeClr val="bg1"/>
                </a:solidFill>
              </a:rPr>
              <a:t>i ricorsi amministrativi </a:t>
            </a:r>
            <a:r>
              <a:rPr lang="it-IT" sz="1600" dirty="0">
                <a:solidFill>
                  <a:schemeClr val="bg1"/>
                </a:solidFill>
              </a:rPr>
              <a:t>previsti agli articoli 16, 69 e 128 del Codice;</a:t>
            </a:r>
            <a:br>
              <a:rPr lang="it-IT" sz="1600" dirty="0">
                <a:solidFill>
                  <a:schemeClr val="bg1"/>
                </a:solidFill>
              </a:rPr>
            </a:br>
            <a:r>
              <a:rPr lang="it-IT" sz="1600" dirty="0">
                <a:solidFill>
                  <a:schemeClr val="bg1"/>
                </a:solidFill>
              </a:rPr>
              <a:t>t)    svolge funzioni di </a:t>
            </a:r>
            <a:r>
              <a:rPr lang="it-IT" sz="1600" b="1" dirty="0">
                <a:solidFill>
                  <a:schemeClr val="bg1"/>
                </a:solidFill>
              </a:rPr>
              <a:t>indirizzo e controllo </a:t>
            </a:r>
            <a:r>
              <a:rPr lang="it-IT" sz="1600" dirty="0">
                <a:solidFill>
                  <a:schemeClr val="bg1"/>
                </a:solidFill>
              </a:rPr>
              <a:t>in materia di valorizzazione dei beni archivistici, individuando gli strumenti giuridici adeguati ai singoli progetti di </a:t>
            </a:r>
            <a:r>
              <a:rPr lang="it-IT" sz="1600" b="1" dirty="0">
                <a:solidFill>
                  <a:schemeClr val="bg1"/>
                </a:solidFill>
              </a:rPr>
              <a:t>valorizzazione</a:t>
            </a:r>
            <a:r>
              <a:rPr lang="it-IT" sz="1600" dirty="0">
                <a:solidFill>
                  <a:schemeClr val="bg1"/>
                </a:solidFill>
              </a:rPr>
              <a:t> e alle realtà territoriali in essi coinvolte; cura il </a:t>
            </a:r>
            <a:r>
              <a:rPr lang="it-IT" sz="1600" b="1" dirty="0">
                <a:solidFill>
                  <a:schemeClr val="bg1"/>
                </a:solidFill>
              </a:rPr>
              <a:t>coordinamento con le Regioni </a:t>
            </a:r>
            <a:r>
              <a:rPr lang="it-IT" sz="1600" dirty="0">
                <a:solidFill>
                  <a:schemeClr val="bg1"/>
                </a:solidFill>
              </a:rPr>
              <a:t>e con gli altri enti pubblici  e privati interessati ed offre il necessario sostegno tecnico-amministrativo per l’elaborazione dei criteri di gestione, anche integrata, delle attività di valorizzazione, ai sensi degli articoli 112 e 115 del Codice;</a:t>
            </a:r>
            <a:br>
              <a:rPr lang="it-IT" sz="1600" dirty="0">
                <a:solidFill>
                  <a:schemeClr val="bg1"/>
                </a:solidFill>
              </a:rPr>
            </a:br>
            <a:r>
              <a:rPr lang="it-IT" sz="1600" dirty="0">
                <a:solidFill>
                  <a:schemeClr val="bg1"/>
                </a:solidFill>
              </a:rPr>
              <a:t>u)    cura la </a:t>
            </a:r>
            <a:r>
              <a:rPr lang="it-IT" sz="1600" b="1" dirty="0">
                <a:solidFill>
                  <a:schemeClr val="bg1"/>
                </a:solidFill>
              </a:rPr>
              <a:t>promozione </a:t>
            </a:r>
            <a:r>
              <a:rPr lang="it-IT" sz="1600" dirty="0">
                <a:solidFill>
                  <a:schemeClr val="bg1"/>
                </a:solidFill>
              </a:rPr>
              <a:t>di </a:t>
            </a:r>
            <a:r>
              <a:rPr lang="it-IT" sz="1600" b="1" dirty="0">
                <a:solidFill>
                  <a:schemeClr val="bg1"/>
                </a:solidFill>
              </a:rPr>
              <a:t>accordi culturali con istituzioni dotate di adeguato prestigio, italiane e straniere</a:t>
            </a:r>
            <a:r>
              <a:rPr lang="it-IT" sz="1600" dirty="0">
                <a:solidFill>
                  <a:schemeClr val="bg1"/>
                </a:solidFill>
              </a:rPr>
              <a:t>, finalizzati alla organizzazione di mostre od esposizioni, ai sensi dell’articolo 67, comma 1, lettera d), del Codice, e ne assicura l’attuazione, adottando ogni opportuna iniziativa intesa ad agevolare la </a:t>
            </a:r>
            <a:r>
              <a:rPr lang="it-IT" sz="1600" b="1" dirty="0">
                <a:solidFill>
                  <a:schemeClr val="bg1"/>
                </a:solidFill>
              </a:rPr>
              <a:t>circolazione internazionale dei beni archivistici </a:t>
            </a:r>
            <a:r>
              <a:rPr lang="it-IT" sz="1600" dirty="0">
                <a:solidFill>
                  <a:schemeClr val="bg1"/>
                </a:solidFill>
              </a:rPr>
              <a:t>interessati dalle manifestazioni culturali concordate, ai sensi del capo V del titolo I della parte seconda del Codice;</a:t>
            </a:r>
            <a:br>
              <a:rPr lang="it-IT" sz="1600" dirty="0">
                <a:solidFill>
                  <a:schemeClr val="bg1"/>
                </a:solidFill>
              </a:rPr>
            </a:br>
            <a:r>
              <a:rPr lang="it-IT" sz="1600" dirty="0">
                <a:solidFill>
                  <a:schemeClr val="bg1"/>
                </a:solidFill>
              </a:rPr>
              <a:t>v)    cura la predisposizione, anche sulla base della rilevazione delle migliori pratiche, di modelli generali delle intese istituzionali di programma, degli accordi di programma quadro e degli altri strumenti di programmazione negoziata, nonché degli accordi di valorizzazione di cui all’articolo 112, commi 4 e 9, del Codice;</a:t>
            </a:r>
            <a:br>
              <a:rPr lang="it-IT" sz="1600" dirty="0">
                <a:solidFill>
                  <a:schemeClr val="bg1"/>
                </a:solidFill>
              </a:rPr>
            </a:br>
            <a:r>
              <a:rPr lang="it-IT" sz="1600" dirty="0">
                <a:solidFill>
                  <a:schemeClr val="bg1"/>
                </a:solidFill>
              </a:rPr>
              <a:t>z) esercita le funzioni di indirizzo e, d’intesa con la Direzione generale Bilancio limitatamente ai profili contabili e finanziari, di </a:t>
            </a:r>
            <a:r>
              <a:rPr lang="it-IT" sz="1600" b="1" dirty="0">
                <a:solidFill>
                  <a:schemeClr val="bg1"/>
                </a:solidFill>
              </a:rPr>
              <a:t>vigilanza</a:t>
            </a:r>
            <a:r>
              <a:rPr lang="it-IT" sz="1600" dirty="0">
                <a:solidFill>
                  <a:schemeClr val="bg1"/>
                </a:solidFill>
              </a:rPr>
              <a:t>, su ogni soggetto giuridico costituito con la partecipazione del Ministero per finalità attinenti agli ambiti di competenza della Direzione generale.</a:t>
            </a:r>
          </a:p>
        </p:txBody>
      </p:sp>
    </p:spTree>
    <p:extLst>
      <p:ext uri="{BB962C8B-B14F-4D97-AF65-F5344CB8AC3E}">
        <p14:creationId xmlns:p14="http://schemas.microsoft.com/office/powerpoint/2010/main" val="39311882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4809" y="216374"/>
            <a:ext cx="12022382" cy="713893"/>
          </a:xfrm>
        </p:spPr>
        <p:txBody>
          <a:bodyPr>
            <a:normAutofit fontScale="90000"/>
          </a:bodyPr>
          <a:lstStyle/>
          <a:p>
            <a:r>
              <a:rPr lang="it-IT" dirty="0">
                <a:solidFill>
                  <a:schemeClr val="bg1"/>
                </a:solidFill>
              </a:rPr>
              <a:t>Acquisizione coattiva di beni archivistici. codice di </a:t>
            </a:r>
            <a:r>
              <a:rPr lang="it-IT" dirty="0" err="1">
                <a:solidFill>
                  <a:schemeClr val="bg1"/>
                </a:solidFill>
              </a:rPr>
              <a:t>maimonide</a:t>
            </a:r>
            <a:r>
              <a:rPr lang="it-IT" dirty="0">
                <a:solidFill>
                  <a:schemeClr val="bg1"/>
                </a:solidFill>
              </a:rPr>
              <a:t> (2017)</a:t>
            </a:r>
          </a:p>
        </p:txBody>
      </p:sp>
      <p:pic>
        <p:nvPicPr>
          <p:cNvPr id="1028" name="Picture 4" descr="Image result for codice di maimonide">
            <a:extLst>
              <a:ext uri="{FF2B5EF4-FFF2-40B4-BE49-F238E27FC236}">
                <a16:creationId xmlns:a16="http://schemas.microsoft.com/office/drawing/2014/main" id="{24C2A36C-6811-4256-A804-AB9D2AEB85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86135" y="1009315"/>
            <a:ext cx="4876800" cy="3219450"/>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a:extLst>
              <a:ext uri="{FF2B5EF4-FFF2-40B4-BE49-F238E27FC236}">
                <a16:creationId xmlns:a16="http://schemas.microsoft.com/office/drawing/2014/main" id="{0D40D851-3D72-4D12-A2AB-7584F4FB177B}"/>
              </a:ext>
            </a:extLst>
          </p:cNvPr>
          <p:cNvSpPr txBox="1"/>
          <p:nvPr/>
        </p:nvSpPr>
        <p:spPr>
          <a:xfrm>
            <a:off x="211820" y="1009315"/>
            <a:ext cx="6339033" cy="5632311"/>
          </a:xfrm>
          <a:prstGeom prst="rect">
            <a:avLst/>
          </a:prstGeom>
          <a:solidFill>
            <a:schemeClr val="tx2">
              <a:lumMod val="40000"/>
              <a:lumOff val="60000"/>
            </a:schemeClr>
          </a:solidFill>
        </p:spPr>
        <p:txBody>
          <a:bodyPr wrap="square" rtlCol="0">
            <a:spAutoFit/>
          </a:bodyPr>
          <a:lstStyle/>
          <a:p>
            <a:r>
              <a:rPr lang="it-IT" dirty="0">
                <a:solidFill>
                  <a:schemeClr val="bg1"/>
                </a:solidFill>
              </a:rPr>
              <a:t>Il direttore generale degli Archivi Gino Famiglietti riassume con orgoglio il successo di una missione, tutta italiana, che ha trattenuto in Patria il manoscritto conteso del 1349, traduzione dall’arabo all’ebraico della Guida dei perplessi del grande rabbino e filosofo Mosè </a:t>
            </a:r>
            <a:r>
              <a:rPr lang="it-IT" dirty="0" err="1">
                <a:solidFill>
                  <a:schemeClr val="bg1"/>
                </a:solidFill>
              </a:rPr>
              <a:t>Maimonide</a:t>
            </a:r>
            <a:r>
              <a:rPr lang="it-IT" dirty="0">
                <a:solidFill>
                  <a:schemeClr val="bg1"/>
                </a:solidFill>
              </a:rPr>
              <a:t>. L’opera, che era di proprietà della famiglia </a:t>
            </a:r>
            <a:r>
              <a:rPr lang="it-IT" dirty="0" err="1">
                <a:solidFill>
                  <a:schemeClr val="bg1"/>
                </a:solidFill>
              </a:rPr>
              <a:t>Norsa</a:t>
            </a:r>
            <a:r>
              <a:rPr lang="it-IT" dirty="0">
                <a:solidFill>
                  <a:schemeClr val="bg1"/>
                </a:solidFill>
              </a:rPr>
              <a:t> di Mantova sin dal 1500, rischiava di finire all’estero ed essere acquistata prima da un collezionista americano, poi, quando è sfumata l’ipotesi, da un magnate austriaco. Adesso l’ha comprato lo Stato italiano, grazie all’intervento degli Archivi che hanno sbaragliato le mire dei candidati e vinto la partita.</a:t>
            </a:r>
          </a:p>
          <a:p>
            <a:r>
              <a:rPr lang="it-IT" b="1" dirty="0">
                <a:solidFill>
                  <a:schemeClr val="bg1"/>
                </a:solidFill>
              </a:rPr>
              <a:t>Acquisto coattivo (art. 70 Codice)</a:t>
            </a:r>
          </a:p>
          <a:p>
            <a:r>
              <a:rPr lang="it-IT" dirty="0">
                <a:solidFill>
                  <a:schemeClr val="bg1"/>
                </a:solidFill>
              </a:rPr>
              <a:t>L’Ufficio di esportazione, qualora non abbia già provveduto al rilascio o al diniego dell'attestato di libera circolazione, può proporre al Ministero l'acquisto coattivo della cosa per la quale è richiesto l'attestato di libera circolazione, dandone contestuale comunicazione alla regione e all'interessato.</a:t>
            </a:r>
            <a:r>
              <a:rPr lang="it-IT" dirty="0"/>
              <a:t>2</a:t>
            </a:r>
            <a:endParaRPr lang="it-IT" dirty="0">
              <a:solidFill>
                <a:schemeClr val="bg1"/>
              </a:solidFill>
            </a:endParaRPr>
          </a:p>
        </p:txBody>
      </p:sp>
    </p:spTree>
    <p:extLst>
      <p:ext uri="{BB962C8B-B14F-4D97-AF65-F5344CB8AC3E}">
        <p14:creationId xmlns:p14="http://schemas.microsoft.com/office/powerpoint/2010/main" val="366430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778829"/>
          </a:xfrm>
        </p:spPr>
        <p:txBody>
          <a:bodyPr>
            <a:normAutofit/>
          </a:bodyPr>
          <a:lstStyle/>
          <a:p>
            <a:r>
              <a:rPr lang="it-IT" dirty="0">
                <a:solidFill>
                  <a:schemeClr val="bg1"/>
                </a:solidFill>
              </a:rPr>
              <a:t>6-LA Dg archivi  - organigramma</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484233"/>
            <a:ext cx="12006469" cy="6032421"/>
          </a:xfrm>
          <a:prstGeom prst="rect">
            <a:avLst/>
          </a:prstGeom>
          <a:solidFill>
            <a:schemeClr val="tx2">
              <a:lumMod val="40000"/>
              <a:lumOff val="60000"/>
            </a:schemeClr>
          </a:solidFill>
        </p:spPr>
        <p:txBody>
          <a:bodyPr wrap="square" rtlCol="0">
            <a:spAutoFit/>
          </a:bodyPr>
          <a:lstStyle/>
          <a:p>
            <a:pPr algn="just"/>
            <a:r>
              <a:rPr lang="it-IT" dirty="0">
                <a:solidFill>
                  <a:schemeClr val="bg1"/>
                </a:solidFill>
              </a:rPr>
              <a:t>3. La Direzione  generale  Archivi  esercita,  d’intesa con la Direzione generale Bilancio limitatamente ai profili finanziari e contabili, la </a:t>
            </a:r>
            <a:r>
              <a:rPr lang="it-IT" b="1" dirty="0">
                <a:solidFill>
                  <a:schemeClr val="bg1"/>
                </a:solidFill>
              </a:rPr>
              <a:t>vigilanza</a:t>
            </a:r>
            <a:r>
              <a:rPr lang="it-IT" dirty="0">
                <a:solidFill>
                  <a:schemeClr val="bg1"/>
                </a:solidFill>
              </a:rPr>
              <a:t> sull’Archivio centrale dello Stato(Istituto ad autonomia speciale).</a:t>
            </a:r>
          </a:p>
          <a:p>
            <a:pPr algn="just"/>
            <a:r>
              <a:rPr lang="it-IT" dirty="0">
                <a:solidFill>
                  <a:schemeClr val="bg1"/>
                </a:solidFill>
              </a:rPr>
              <a:t>4.    La Direzione generale Archivi, in materia informatica, </a:t>
            </a:r>
            <a:r>
              <a:rPr lang="it-IT" b="1" dirty="0">
                <a:solidFill>
                  <a:schemeClr val="bg1"/>
                </a:solidFill>
              </a:rPr>
              <a:t>elabora e coordina le metodologie archivistiche relative all’attività di ordinamento e di inventariazione, esercita il coordinamento dei sistemi informativi archivistici sul territorio nazional</a:t>
            </a:r>
            <a:r>
              <a:rPr lang="it-IT" dirty="0">
                <a:solidFill>
                  <a:schemeClr val="bg1"/>
                </a:solidFill>
              </a:rPr>
              <a:t>e, studia e applica sistemi di conservazione permanente degli archivi digitali, promuove l’applicazione di metodologie e parametri, anche attraverso iniziative di formazione.</a:t>
            </a:r>
            <a:br>
              <a:rPr lang="it-IT" dirty="0">
                <a:solidFill>
                  <a:schemeClr val="bg1"/>
                </a:solidFill>
              </a:rPr>
            </a:br>
            <a:r>
              <a:rPr lang="it-IT" dirty="0">
                <a:solidFill>
                  <a:schemeClr val="bg1"/>
                </a:solidFill>
              </a:rPr>
              <a:t>6.    La Direzione generale Archivi </a:t>
            </a:r>
            <a:r>
              <a:rPr lang="it-IT" b="1" dirty="0">
                <a:solidFill>
                  <a:schemeClr val="bg1"/>
                </a:solidFill>
              </a:rPr>
              <a:t>si articola in due uffici dirigenziali</a:t>
            </a:r>
            <a:r>
              <a:rPr lang="it-IT" dirty="0">
                <a:solidFill>
                  <a:schemeClr val="bg1"/>
                </a:solidFill>
              </a:rPr>
              <a:t> di livello non generale centrali e nelle</a:t>
            </a:r>
            <a:br>
              <a:rPr lang="it-IT" dirty="0">
                <a:solidFill>
                  <a:schemeClr val="bg1"/>
                </a:solidFill>
              </a:rPr>
            </a:br>
            <a:r>
              <a:rPr lang="it-IT" b="1" dirty="0">
                <a:solidFill>
                  <a:schemeClr val="bg1"/>
                </a:solidFill>
              </a:rPr>
              <a:t>Soprintendenze archivistiche e bibliografiche e negli Archivi di Stato</a:t>
            </a:r>
            <a:r>
              <a:rPr lang="it-IT" dirty="0">
                <a:solidFill>
                  <a:schemeClr val="bg1"/>
                </a:solidFill>
              </a:rPr>
              <a:t>.	</a:t>
            </a:r>
            <a:br>
              <a:rPr lang="it-IT" dirty="0">
                <a:solidFill>
                  <a:schemeClr val="bg1"/>
                </a:solidFill>
              </a:rPr>
            </a:br>
            <a:r>
              <a:rPr lang="it-IT" dirty="0">
                <a:solidFill>
                  <a:schemeClr val="bg1"/>
                </a:solidFill>
              </a:rPr>
              <a:t>  </a:t>
            </a:r>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a:p>
            <a:endParaRPr lang="it-IT" sz="1600" dirty="0">
              <a:solidFill>
                <a:schemeClr val="bg1"/>
              </a:solidFill>
            </a:endParaRPr>
          </a:p>
        </p:txBody>
      </p:sp>
      <p:sp>
        <p:nvSpPr>
          <p:cNvPr id="4" name="CasellaDiTesto 3">
            <a:extLst>
              <a:ext uri="{FF2B5EF4-FFF2-40B4-BE49-F238E27FC236}">
                <a16:creationId xmlns:a16="http://schemas.microsoft.com/office/drawing/2014/main" id="{0521B0BF-D923-4F57-9624-BF70BEC8B11F}"/>
              </a:ext>
            </a:extLst>
          </p:cNvPr>
          <p:cNvSpPr txBox="1"/>
          <p:nvPr/>
        </p:nvSpPr>
        <p:spPr>
          <a:xfrm>
            <a:off x="1066761" y="5471526"/>
            <a:ext cx="1917513" cy="923330"/>
          </a:xfrm>
          <a:prstGeom prst="rect">
            <a:avLst/>
          </a:prstGeom>
          <a:noFill/>
          <a:ln w="12700">
            <a:solidFill>
              <a:schemeClr val="bg1"/>
            </a:solidFill>
          </a:ln>
        </p:spPr>
        <p:txBody>
          <a:bodyPr wrap="none" rtlCol="0">
            <a:spAutoFit/>
          </a:bodyPr>
          <a:lstStyle/>
          <a:p>
            <a:r>
              <a:rPr lang="it-IT" b="1" dirty="0">
                <a:solidFill>
                  <a:schemeClr val="bg1"/>
                </a:solidFill>
              </a:rPr>
              <a:t>Soprintendenze</a:t>
            </a:r>
          </a:p>
          <a:p>
            <a:r>
              <a:rPr lang="it-IT" b="1" dirty="0">
                <a:solidFill>
                  <a:schemeClr val="bg1"/>
                </a:solidFill>
              </a:rPr>
              <a:t>Archivistiche e </a:t>
            </a:r>
            <a:br>
              <a:rPr lang="it-IT" b="1" dirty="0">
                <a:solidFill>
                  <a:schemeClr val="bg1"/>
                </a:solidFill>
              </a:rPr>
            </a:br>
            <a:r>
              <a:rPr lang="it-IT" b="1" dirty="0">
                <a:solidFill>
                  <a:schemeClr val="bg1"/>
                </a:solidFill>
              </a:rPr>
              <a:t>Bibliografiche</a:t>
            </a:r>
          </a:p>
        </p:txBody>
      </p:sp>
      <p:sp>
        <p:nvSpPr>
          <p:cNvPr id="6" name="CasellaDiTesto 5">
            <a:extLst>
              <a:ext uri="{FF2B5EF4-FFF2-40B4-BE49-F238E27FC236}">
                <a16:creationId xmlns:a16="http://schemas.microsoft.com/office/drawing/2014/main" id="{D03CAADE-9156-4B98-8F0D-A1DE43744DA3}"/>
              </a:ext>
            </a:extLst>
          </p:cNvPr>
          <p:cNvSpPr txBox="1"/>
          <p:nvPr/>
        </p:nvSpPr>
        <p:spPr>
          <a:xfrm>
            <a:off x="5442964" y="4802741"/>
            <a:ext cx="1851789" cy="369332"/>
          </a:xfrm>
          <a:prstGeom prst="rect">
            <a:avLst/>
          </a:prstGeom>
          <a:noFill/>
          <a:ln w="12700">
            <a:solidFill>
              <a:schemeClr val="bg1"/>
            </a:solidFill>
          </a:ln>
        </p:spPr>
        <p:txBody>
          <a:bodyPr wrap="none" rtlCol="0">
            <a:spAutoFit/>
          </a:bodyPr>
          <a:lstStyle/>
          <a:p>
            <a:r>
              <a:rPr lang="it-IT" b="1" dirty="0">
                <a:solidFill>
                  <a:schemeClr val="bg1"/>
                </a:solidFill>
              </a:rPr>
              <a:t>Archivi di Stato</a:t>
            </a:r>
          </a:p>
        </p:txBody>
      </p:sp>
      <p:cxnSp>
        <p:nvCxnSpPr>
          <p:cNvPr id="10" name="Connettore 2 9">
            <a:extLst>
              <a:ext uri="{FF2B5EF4-FFF2-40B4-BE49-F238E27FC236}">
                <a16:creationId xmlns:a16="http://schemas.microsoft.com/office/drawing/2014/main" id="{E0C1C4E1-4E61-459B-8434-B6ED290DC17A}"/>
              </a:ext>
            </a:extLst>
          </p:cNvPr>
          <p:cNvCxnSpPr/>
          <p:nvPr/>
        </p:nvCxnSpPr>
        <p:spPr>
          <a:xfrm>
            <a:off x="5898405" y="3184791"/>
            <a:ext cx="781401" cy="1607977"/>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a:extLst>
              <a:ext uri="{FF2B5EF4-FFF2-40B4-BE49-F238E27FC236}">
                <a16:creationId xmlns:a16="http://schemas.microsoft.com/office/drawing/2014/main" id="{5A512B63-2A51-46E5-957B-E604F0FACE0C}"/>
              </a:ext>
            </a:extLst>
          </p:cNvPr>
          <p:cNvCxnSpPr>
            <a:cxnSpLocks/>
          </p:cNvCxnSpPr>
          <p:nvPr/>
        </p:nvCxnSpPr>
        <p:spPr>
          <a:xfrm>
            <a:off x="7214307" y="3189296"/>
            <a:ext cx="1162493" cy="2322297"/>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 name="CasellaDiTesto 12">
            <a:extLst>
              <a:ext uri="{FF2B5EF4-FFF2-40B4-BE49-F238E27FC236}">
                <a16:creationId xmlns:a16="http://schemas.microsoft.com/office/drawing/2014/main" id="{CF3C2AE8-506E-46D0-8BB9-D636C699F750}"/>
              </a:ext>
            </a:extLst>
          </p:cNvPr>
          <p:cNvSpPr txBox="1"/>
          <p:nvPr/>
        </p:nvSpPr>
        <p:spPr>
          <a:xfrm>
            <a:off x="7793295" y="5587844"/>
            <a:ext cx="3889206" cy="646331"/>
          </a:xfrm>
          <a:prstGeom prst="rect">
            <a:avLst/>
          </a:prstGeom>
          <a:noFill/>
          <a:ln w="12700">
            <a:solidFill>
              <a:schemeClr val="bg1"/>
            </a:solidFill>
          </a:ln>
        </p:spPr>
        <p:txBody>
          <a:bodyPr wrap="none" rtlCol="0">
            <a:spAutoFit/>
          </a:bodyPr>
          <a:lstStyle/>
          <a:p>
            <a:r>
              <a:rPr lang="it-IT" b="1" dirty="0">
                <a:solidFill>
                  <a:schemeClr val="bg1"/>
                </a:solidFill>
              </a:rPr>
              <a:t>Servizio I</a:t>
            </a:r>
          </a:p>
          <a:p>
            <a:r>
              <a:rPr lang="it-IT" b="1" dirty="0">
                <a:solidFill>
                  <a:schemeClr val="bg1"/>
                </a:solidFill>
              </a:rPr>
              <a:t>Organizzazione e Funzionamento</a:t>
            </a:r>
          </a:p>
        </p:txBody>
      </p:sp>
      <p:cxnSp>
        <p:nvCxnSpPr>
          <p:cNvPr id="15" name="Connettore 2 14">
            <a:extLst>
              <a:ext uri="{FF2B5EF4-FFF2-40B4-BE49-F238E27FC236}">
                <a16:creationId xmlns:a16="http://schemas.microsoft.com/office/drawing/2014/main" id="{63BB96F6-C749-4441-BC3B-6434FB3AF427}"/>
              </a:ext>
            </a:extLst>
          </p:cNvPr>
          <p:cNvCxnSpPr>
            <a:cxnSpLocks/>
          </p:cNvCxnSpPr>
          <p:nvPr/>
        </p:nvCxnSpPr>
        <p:spPr>
          <a:xfrm flipH="1">
            <a:off x="2759923" y="3175572"/>
            <a:ext cx="2366525" cy="2273126"/>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 name="CasellaDiTesto 15">
            <a:extLst>
              <a:ext uri="{FF2B5EF4-FFF2-40B4-BE49-F238E27FC236}">
                <a16:creationId xmlns:a16="http://schemas.microsoft.com/office/drawing/2014/main" id="{62E746C5-0920-4434-A9B2-E80DD931F9C8}"/>
              </a:ext>
            </a:extLst>
          </p:cNvPr>
          <p:cNvSpPr txBox="1"/>
          <p:nvPr/>
        </p:nvSpPr>
        <p:spPr>
          <a:xfrm>
            <a:off x="343517" y="8107086"/>
            <a:ext cx="1696298" cy="646331"/>
          </a:xfrm>
          <a:prstGeom prst="rect">
            <a:avLst/>
          </a:prstGeom>
          <a:noFill/>
          <a:ln w="12700">
            <a:solidFill>
              <a:schemeClr val="bg1"/>
            </a:solidFill>
          </a:ln>
        </p:spPr>
        <p:txBody>
          <a:bodyPr wrap="none" rtlCol="0">
            <a:spAutoFit/>
          </a:bodyPr>
          <a:lstStyle/>
          <a:p>
            <a:r>
              <a:rPr lang="it-IT" b="1" dirty="0">
                <a:solidFill>
                  <a:schemeClr val="bg1"/>
                </a:solidFill>
              </a:rPr>
              <a:t>Digital Library</a:t>
            </a:r>
          </a:p>
          <a:p>
            <a:endParaRPr lang="it-IT" b="1" dirty="0">
              <a:solidFill>
                <a:schemeClr val="bg1"/>
              </a:solidFill>
            </a:endParaRPr>
          </a:p>
        </p:txBody>
      </p:sp>
      <p:cxnSp>
        <p:nvCxnSpPr>
          <p:cNvPr id="14" name="Connettore 2 13">
            <a:extLst>
              <a:ext uri="{FF2B5EF4-FFF2-40B4-BE49-F238E27FC236}">
                <a16:creationId xmlns:a16="http://schemas.microsoft.com/office/drawing/2014/main" id="{E7CA2FCB-27B4-4C25-B49A-29342D41D2D2}"/>
              </a:ext>
            </a:extLst>
          </p:cNvPr>
          <p:cNvCxnSpPr>
            <a:cxnSpLocks/>
          </p:cNvCxnSpPr>
          <p:nvPr/>
        </p:nvCxnSpPr>
        <p:spPr>
          <a:xfrm>
            <a:off x="8305545" y="3151170"/>
            <a:ext cx="2524849" cy="1198219"/>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CasellaDiTesto 16">
            <a:extLst>
              <a:ext uri="{FF2B5EF4-FFF2-40B4-BE49-F238E27FC236}">
                <a16:creationId xmlns:a16="http://schemas.microsoft.com/office/drawing/2014/main" id="{8CA705E7-0903-461C-B35F-D6BEBD37065F}"/>
              </a:ext>
            </a:extLst>
          </p:cNvPr>
          <p:cNvSpPr txBox="1"/>
          <p:nvPr/>
        </p:nvSpPr>
        <p:spPr>
          <a:xfrm>
            <a:off x="10227203" y="4349389"/>
            <a:ext cx="1767073" cy="1200329"/>
          </a:xfrm>
          <a:prstGeom prst="rect">
            <a:avLst/>
          </a:prstGeom>
          <a:noFill/>
          <a:ln w="12700">
            <a:solidFill>
              <a:schemeClr val="bg1"/>
            </a:solidFill>
          </a:ln>
        </p:spPr>
        <p:txBody>
          <a:bodyPr wrap="square" rtlCol="0">
            <a:spAutoFit/>
          </a:bodyPr>
          <a:lstStyle/>
          <a:p>
            <a:r>
              <a:rPr lang="it-IT" b="1" dirty="0">
                <a:solidFill>
                  <a:schemeClr val="bg1"/>
                </a:solidFill>
              </a:rPr>
              <a:t>Servizio II</a:t>
            </a:r>
          </a:p>
          <a:p>
            <a:r>
              <a:rPr lang="it-IT" b="1" dirty="0">
                <a:solidFill>
                  <a:schemeClr val="bg1"/>
                </a:solidFill>
              </a:rPr>
              <a:t>Patrimonio </a:t>
            </a:r>
            <a:br>
              <a:rPr lang="it-IT" b="1" dirty="0">
                <a:solidFill>
                  <a:schemeClr val="bg1"/>
                </a:solidFill>
              </a:rPr>
            </a:br>
            <a:r>
              <a:rPr lang="it-IT" b="1" dirty="0">
                <a:solidFill>
                  <a:schemeClr val="bg1"/>
                </a:solidFill>
              </a:rPr>
              <a:t>Archivistico</a:t>
            </a:r>
          </a:p>
          <a:p>
            <a:endParaRPr lang="it-IT" b="1" dirty="0">
              <a:solidFill>
                <a:schemeClr val="bg1"/>
              </a:solidFill>
            </a:endParaRPr>
          </a:p>
        </p:txBody>
      </p:sp>
      <p:sp>
        <p:nvSpPr>
          <p:cNvPr id="18" name="CasellaDiTesto 17">
            <a:extLst>
              <a:ext uri="{FF2B5EF4-FFF2-40B4-BE49-F238E27FC236}">
                <a16:creationId xmlns:a16="http://schemas.microsoft.com/office/drawing/2014/main" id="{5EE1F5CA-0A3B-4302-9E4B-39097410D9DF}"/>
              </a:ext>
            </a:extLst>
          </p:cNvPr>
          <p:cNvSpPr txBox="1"/>
          <p:nvPr/>
        </p:nvSpPr>
        <p:spPr>
          <a:xfrm>
            <a:off x="5137242" y="2786675"/>
            <a:ext cx="3175869" cy="369332"/>
          </a:xfrm>
          <a:prstGeom prst="rect">
            <a:avLst/>
          </a:prstGeom>
          <a:noFill/>
          <a:ln w="12700">
            <a:solidFill>
              <a:schemeClr val="bg1"/>
            </a:solidFill>
          </a:ln>
        </p:spPr>
        <p:txBody>
          <a:bodyPr wrap="none" rtlCol="0">
            <a:spAutoFit/>
          </a:bodyPr>
          <a:lstStyle/>
          <a:p>
            <a:r>
              <a:rPr lang="it-IT" b="1" dirty="0">
                <a:solidFill>
                  <a:schemeClr val="bg1"/>
                </a:solidFill>
              </a:rPr>
              <a:t>Direzione Generale Archivi</a:t>
            </a:r>
          </a:p>
        </p:txBody>
      </p:sp>
    </p:spTree>
    <p:extLst>
      <p:ext uri="{BB962C8B-B14F-4D97-AF65-F5344CB8AC3E}">
        <p14:creationId xmlns:p14="http://schemas.microsoft.com/office/powerpoint/2010/main" val="32293202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336255"/>
            <a:ext cx="12192000" cy="1507067"/>
          </a:xfrm>
        </p:spPr>
        <p:txBody>
          <a:bodyPr>
            <a:normAutofit/>
          </a:bodyPr>
          <a:lstStyle/>
          <a:p>
            <a:r>
              <a:rPr lang="it-IT" dirty="0">
                <a:solidFill>
                  <a:schemeClr val="bg1"/>
                </a:solidFill>
              </a:rPr>
              <a:t> </a:t>
            </a:r>
            <a:r>
              <a:rPr lang="it-IT" sz="2800" dirty="0">
                <a:solidFill>
                  <a:schemeClr val="bg1"/>
                </a:solidFill>
              </a:rPr>
              <a:t>7-LA DIREZIONE GENERALE biblioteche e diritto d’autore-1</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671691"/>
            <a:ext cx="12192000" cy="6186309"/>
          </a:xfrm>
          <a:prstGeom prst="rect">
            <a:avLst/>
          </a:prstGeom>
          <a:solidFill>
            <a:schemeClr val="tx2">
              <a:lumMod val="40000"/>
              <a:lumOff val="60000"/>
            </a:schemeClr>
          </a:solidFill>
        </p:spPr>
        <p:txBody>
          <a:bodyPr wrap="square" rtlCol="0">
            <a:spAutoFit/>
          </a:bodyPr>
          <a:lstStyle/>
          <a:p>
            <a:pPr lvl="0" defTabSz="457200">
              <a:defRPr/>
            </a:pPr>
            <a:r>
              <a:rPr lang="it-IT" dirty="0">
                <a:hlinkClick r:id="rId2"/>
              </a:rPr>
              <a:t>Art. 20 DPCM 2 dicembre 2019 n.169</a:t>
            </a:r>
            <a:r>
              <a:rPr lang="it-IT" dirty="0"/>
              <a:t>)</a:t>
            </a:r>
            <a:endParaRPr lang="it-IT" dirty="0">
              <a:solidFill>
                <a:schemeClr val="bg1"/>
              </a:solidFill>
            </a:endParaRPr>
          </a:p>
          <a:p>
            <a:pPr lvl="0" defTabSz="457200">
              <a:defRPr/>
            </a:pPr>
            <a:r>
              <a:rPr lang="it-IT" dirty="0">
                <a:solidFill>
                  <a:schemeClr val="bg1"/>
                </a:solidFill>
              </a:rPr>
              <a:t>1.    La Direzione generale Biblioteche e diritto d’autore svolge funzioni e compiti relativi alle biblioteche pubbliche statali, ai servizi bibliografici e bibliotecari nazionali, alla promozione del libro e della lettura e alla proprietà intellettuale e al diritto d’autore. Svolge altresì le funzioni e i compiti relativi alla </a:t>
            </a:r>
            <a:r>
              <a:rPr lang="it-IT" b="1" dirty="0">
                <a:solidFill>
                  <a:schemeClr val="bg1"/>
                </a:solidFill>
              </a:rPr>
              <a:t>tutela dei beni librar</a:t>
            </a:r>
            <a:r>
              <a:rPr lang="it-IT" dirty="0">
                <a:solidFill>
                  <a:schemeClr val="bg1"/>
                </a:solidFill>
              </a:rPr>
              <a:t>i, anche avvalendosi delle </a:t>
            </a:r>
            <a:r>
              <a:rPr lang="it-IT" b="1" dirty="0">
                <a:solidFill>
                  <a:schemeClr val="bg1"/>
                </a:solidFill>
              </a:rPr>
              <a:t>Soprintendenze archivistiche e bibliografiche</a:t>
            </a:r>
            <a:r>
              <a:rPr lang="it-IT" dirty="0">
                <a:solidFill>
                  <a:schemeClr val="bg1"/>
                </a:solidFill>
              </a:rPr>
              <a:t>. Con riferimento all’attività esercitata dalle Biblioteche pubbliche statali, dalla Biblioteca e Complesso monumentale dei Girolamini, nonché, limitatamente alle attività di tutela  dei  beni  librari,  dalle  Soprintendenze archivistiche e bibliografiche, la Direzione generale esercita i poteri di </a:t>
            </a:r>
            <a:r>
              <a:rPr lang="it-IT" b="1" dirty="0">
                <a:solidFill>
                  <a:schemeClr val="bg1"/>
                </a:solidFill>
              </a:rPr>
              <a:t>direzione, indirizzo, coordinamento, controllo</a:t>
            </a:r>
            <a:r>
              <a:rPr lang="it-IT" dirty="0">
                <a:solidFill>
                  <a:schemeClr val="bg1"/>
                </a:solidFill>
              </a:rPr>
              <a:t> e, in caso di necessità, informato il Segretario generale, </a:t>
            </a:r>
            <a:r>
              <a:rPr lang="it-IT" b="1" dirty="0">
                <a:solidFill>
                  <a:schemeClr val="bg1"/>
                </a:solidFill>
              </a:rPr>
              <a:t>avocazione e sostituzione</a:t>
            </a:r>
            <a:r>
              <a:rPr lang="it-IT" dirty="0">
                <a:solidFill>
                  <a:schemeClr val="bg1"/>
                </a:solidFill>
              </a:rPr>
              <a:t>, anche su proposta del Segretario regionale.</a:t>
            </a:r>
            <a:r>
              <a:rPr lang="it-IT" dirty="0"/>
              <a:t> </a:t>
            </a:r>
            <a:br>
              <a:rPr lang="it-IT" dirty="0"/>
            </a:br>
            <a:r>
              <a:rPr lang="it-IT" dirty="0">
                <a:solidFill>
                  <a:schemeClr val="bg1"/>
                </a:solidFill>
              </a:rPr>
              <a:t>2.    Il Direttore generale, in particolare:</a:t>
            </a:r>
            <a:br>
              <a:rPr lang="it-IT" dirty="0">
                <a:solidFill>
                  <a:schemeClr val="bg1"/>
                </a:solidFill>
              </a:rPr>
            </a:br>
            <a:r>
              <a:rPr lang="it-IT" dirty="0">
                <a:solidFill>
                  <a:schemeClr val="bg1"/>
                </a:solidFill>
              </a:rPr>
              <a:t>a)    esprime il parere, per il settore di competenza, sui </a:t>
            </a:r>
            <a:r>
              <a:rPr lang="it-IT" b="1" dirty="0">
                <a:solidFill>
                  <a:schemeClr val="bg1"/>
                </a:solidFill>
              </a:rPr>
              <a:t>programmi annuali e pluriennali di intervento</a:t>
            </a:r>
            <a:r>
              <a:rPr lang="it-IT" dirty="0">
                <a:solidFill>
                  <a:schemeClr val="bg1"/>
                </a:solidFill>
              </a:rPr>
              <a:t>, anche sulla base dei dati del monitoraggio dei flussi finanziari forniti dalla Direzione generale Bilancio;</a:t>
            </a:r>
            <a:br>
              <a:rPr lang="it-IT" dirty="0">
                <a:solidFill>
                  <a:schemeClr val="bg1"/>
                </a:solidFill>
              </a:rPr>
            </a:br>
            <a:r>
              <a:rPr lang="it-IT" dirty="0">
                <a:solidFill>
                  <a:schemeClr val="bg1"/>
                </a:solidFill>
              </a:rPr>
              <a:t>b)    provvede alla </a:t>
            </a:r>
            <a:r>
              <a:rPr lang="it-IT" b="1" dirty="0">
                <a:solidFill>
                  <a:schemeClr val="bg1"/>
                </a:solidFill>
              </a:rPr>
              <a:t>razionalizzazione degli immobili e degli spazi destinati alle biblioteche</a:t>
            </a:r>
            <a:r>
              <a:rPr lang="it-IT" dirty="0">
                <a:solidFill>
                  <a:schemeClr val="bg1"/>
                </a:solidFill>
              </a:rPr>
              <a:t>, al fine del miglioramento dell’efficienza e del contenimento della spesa, stipulando a tal fine convenzioni con l’Agenzia del demanio, le Regioni e gli enti locali(..);</a:t>
            </a:r>
            <a:br>
              <a:rPr lang="it-IT" dirty="0">
                <a:solidFill>
                  <a:schemeClr val="bg1"/>
                </a:solidFill>
              </a:rPr>
            </a:br>
            <a:r>
              <a:rPr lang="it-IT" dirty="0">
                <a:solidFill>
                  <a:schemeClr val="bg1"/>
                </a:solidFill>
              </a:rPr>
              <a:t>c)    autorizza, ai sensi dell’articolo 21 del Codice, </a:t>
            </a:r>
            <a:r>
              <a:rPr lang="it-IT" b="1" dirty="0">
                <a:solidFill>
                  <a:schemeClr val="bg1"/>
                </a:solidFill>
              </a:rPr>
              <a:t>gli interventi </a:t>
            </a:r>
            <a:r>
              <a:rPr lang="it-IT" dirty="0">
                <a:solidFill>
                  <a:schemeClr val="bg1"/>
                </a:solidFill>
              </a:rPr>
              <a:t>da eseguirsi sui beni librari sottoposti a tutela statale; d)    autorizza il </a:t>
            </a:r>
            <a:r>
              <a:rPr lang="it-IT" b="1" dirty="0">
                <a:solidFill>
                  <a:schemeClr val="bg1"/>
                </a:solidFill>
              </a:rPr>
              <a:t>prestito di beni librari sottoposti a tutela statale per mostre od esposizioni </a:t>
            </a:r>
            <a:r>
              <a:rPr lang="it-IT" dirty="0">
                <a:solidFill>
                  <a:schemeClr val="bg1"/>
                </a:solidFill>
              </a:rPr>
              <a:t>sul territorio nazionale o all’estero, ai sensi dell’articolo 48, comma 1, del Codice, fatte salve, in ogni caso, le prioritarie esigenze della tutela; e)    elabora, sentita la Direzione generale Educazione, ricerca e istituti culturali e raccordandosi con la </a:t>
            </a:r>
            <a:r>
              <a:rPr lang="it-IT" b="1" dirty="0">
                <a:solidFill>
                  <a:schemeClr val="bg1"/>
                </a:solidFill>
              </a:rPr>
              <a:t>Digital Library</a:t>
            </a:r>
            <a:r>
              <a:rPr lang="it-IT" dirty="0">
                <a:solidFill>
                  <a:schemeClr val="bg1"/>
                </a:solidFill>
              </a:rPr>
              <a:t>, programmi concernenti studi, ricerche e iniziative scientifiche in tema di catalogazione e inventariazione dei beni librari;</a:t>
            </a:r>
          </a:p>
        </p:txBody>
      </p:sp>
    </p:spTree>
    <p:extLst>
      <p:ext uri="{BB962C8B-B14F-4D97-AF65-F5344CB8AC3E}">
        <p14:creationId xmlns:p14="http://schemas.microsoft.com/office/powerpoint/2010/main" val="3403975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9888" y="0"/>
            <a:ext cx="12172224" cy="604911"/>
          </a:xfrm>
        </p:spPr>
        <p:txBody>
          <a:bodyPr>
            <a:normAutofit/>
          </a:bodyPr>
          <a:lstStyle/>
          <a:p>
            <a:r>
              <a:rPr lang="it-IT" sz="2800" dirty="0">
                <a:solidFill>
                  <a:schemeClr val="bg1"/>
                </a:solidFill>
              </a:rPr>
              <a:t>Funzioni DIRIGENTI GENERALI (art. 16 d.lgs. 165/2001)</a:t>
            </a:r>
          </a:p>
        </p:txBody>
      </p:sp>
      <p:sp>
        <p:nvSpPr>
          <p:cNvPr id="3" name="Rectangle 1">
            <a:extLst>
              <a:ext uri="{FF2B5EF4-FFF2-40B4-BE49-F238E27FC236}">
                <a16:creationId xmlns:a16="http://schemas.microsoft.com/office/drawing/2014/main" id="{5B158194-09E5-4B6B-B2A5-270CC01B47D8}"/>
              </a:ext>
            </a:extLst>
          </p:cNvPr>
          <p:cNvSpPr>
            <a:spLocks noChangeArrowheads="1"/>
          </p:cNvSpPr>
          <p:nvPr/>
        </p:nvSpPr>
        <p:spPr bwMode="auto">
          <a:xfrm>
            <a:off x="87086" y="604911"/>
            <a:ext cx="12017827" cy="6186309"/>
          </a:xfrm>
          <a:prstGeom prst="rect">
            <a:avLst/>
          </a:prstGeom>
          <a:solidFill>
            <a:schemeClr val="tx2">
              <a:lumMod val="40000"/>
              <a:lumOff val="60000"/>
            </a:schemeClr>
          </a:solid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800" b="1" i="0" u="none" strike="noStrike" cap="none" normalizeH="0" baseline="0" dirty="0">
                <a:ln>
                  <a:noFill/>
                </a:ln>
                <a:solidFill>
                  <a:srgbClr val="000000"/>
                </a:solidFill>
                <a:effectLst/>
                <a:latin typeface="Tahoma" panose="020B0604030504040204" pitchFamily="34" charset="0"/>
                <a:cs typeface="Tahoma" panose="020B0604030504040204" pitchFamily="34" charset="0"/>
              </a:rPr>
              <a:t>A</a:t>
            </a:r>
            <a:r>
              <a:rPr kumimoji="0" lang="it-IT" altLang="it-IT" sz="1800" b="1" i="0" u="none" strike="noStrike" cap="none" normalizeH="0" baseline="0" dirty="0" bmk="">
                <a:ln>
                  <a:noFill/>
                </a:ln>
                <a:solidFill>
                  <a:srgbClr val="000000"/>
                </a:solidFill>
                <a:effectLst/>
                <a:latin typeface="Tahoma" panose="020B0604030504040204" pitchFamily="34" charset="0"/>
                <a:cs typeface="Tahoma" panose="020B0604030504040204" pitchFamily="34" charset="0"/>
              </a:rPr>
              <a:t>rt. 16. Funzioni dei dirigenti di uffici dirigenziali generali</a:t>
            </a:r>
            <a:endParaRPr kumimoji="0" lang="it-IT" altLang="it-IT"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altLang="it-IT" sz="1400" b="0" i="0" u="none" strike="noStrike" cap="none" normalizeH="0" baseline="0" dirty="0">
                <a:ln>
                  <a:noFill/>
                </a:ln>
                <a:solidFill>
                  <a:schemeClr val="bg1"/>
                </a:solidFill>
                <a:effectLst/>
                <a:latin typeface="Tahoma" panose="020B0604030504040204" pitchFamily="34" charset="0"/>
                <a:cs typeface="Tahoma" panose="020B0604030504040204" pitchFamily="34" charset="0"/>
              </a:rPr>
              <a:t>1. I dirigenti di uffici dirigenziali generali, comunque denominati, nell'ambito di quanto stabilito dall'articolo 4 esercitano, fra gli altri, i seguenti compiti e poteri:</a:t>
            </a:r>
            <a:endParaRPr kumimoji="0" lang="it-IT" altLang="it-IT" sz="1400" b="0" i="0" u="none" strike="noStrike" cap="none" normalizeH="0" baseline="0" dirty="0">
              <a:ln>
                <a:noFill/>
              </a:ln>
              <a:solidFill>
                <a:schemeClr val="bg1"/>
              </a:solidFill>
              <a:effectLst/>
            </a:endParaRPr>
          </a:p>
          <a:p>
            <a:pPr marR="0" lvl="0" algn="l" defTabSz="914400" rtl="0" eaLnBrk="0" fontAlgn="base" latinLnBrk="0" hangingPunct="0">
              <a:lnSpc>
                <a:spcPct val="100000"/>
              </a:lnSpc>
              <a:spcBef>
                <a:spcPct val="0"/>
              </a:spcBef>
              <a:spcAft>
                <a:spcPct val="0"/>
              </a:spcAft>
              <a:buClrTx/>
              <a:buSzTx/>
              <a:tabLst/>
            </a:pPr>
            <a:r>
              <a:rPr lang="it-IT" altLang="it-IT" sz="1400" dirty="0">
                <a:solidFill>
                  <a:schemeClr val="bg1"/>
                </a:solidFill>
              </a:rPr>
              <a:t>a</a:t>
            </a:r>
            <a:r>
              <a:rPr kumimoji="0" lang="it-IT" altLang="it-IT" sz="1400" b="0" i="0" u="none" strike="noStrike" cap="none" normalizeH="0" baseline="0" dirty="0">
                <a:ln>
                  <a:noFill/>
                </a:ln>
                <a:solidFill>
                  <a:schemeClr val="bg1"/>
                </a:solidFill>
                <a:effectLst/>
                <a:latin typeface="Arial" panose="020B0604020202020204" pitchFamily="34" charset="0"/>
              </a:rPr>
              <a:t>)formulano proposte ed esprimono pareri al Ministro, nelle materie di sua competenza;</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a-bis) propongono le risorse e i profili professionali necessari allo svolgimento dei compiti dell'ufficio cui sono preposti anche al fine dell'elaborazione del documento di programmazione triennale del fabbisogno di personale di cui all'</a:t>
            </a:r>
            <a:r>
              <a:rPr kumimoji="0" lang="it-IT" altLang="it-IT" sz="1400" b="0" i="0" u="none" strike="noStrike" cap="none" normalizeH="0" baseline="0" dirty="0">
                <a:ln>
                  <a:noFill/>
                </a:ln>
                <a:solidFill>
                  <a:schemeClr val="bg1"/>
                </a:solidFill>
                <a:effectLst/>
                <a:latin typeface="Arial" panose="020B0604020202020204" pitchFamily="34" charset="0"/>
                <a:hlinkClick r:id="rId3">
                  <a:extLst>
                    <a:ext uri="{A12FA001-AC4F-418D-AE19-62706E023703}">
                      <ahyp:hlinkClr xmlns:ahyp="http://schemas.microsoft.com/office/drawing/2018/hyperlinkcolor" val="tx"/>
                    </a:ext>
                  </a:extLst>
                </a:hlinkClick>
              </a:rPr>
              <a:t>articolo 6, comma 4</a:t>
            </a:r>
            <a:r>
              <a:rPr kumimoji="0" lang="it-IT" altLang="it-IT" sz="1400" b="0" i="0" u="none" strike="noStrike" cap="none" normalizeH="0" baseline="0" dirty="0">
                <a:ln>
                  <a:noFill/>
                </a:ln>
                <a:solidFill>
                  <a:schemeClr val="bg1"/>
                </a:solidFill>
                <a:effectLst/>
                <a:latin typeface="Arial" panose="020B0604020202020204" pitchFamily="34" charset="0"/>
              </a:rPr>
              <a:t>;</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b) curano l'attuazione dei piani, programmi e direttive generali definite dal Ministro e attribuiscono ai dirigenti gli incarichi e la responsabilità di specifici progetti e gestioni; definiscono gli obiettivi che i dirigenti devono perseguire e attribuiscono le conseguenti risorse umane, finanziarie e materiali;</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c) adottano gli atti relativi all'organizzazione degli uffici di livello dirigenziale non generale;</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d) adottano gli atti e i provvedimenti amministrativi ed esercitano i poteri di spesa e quelli di acquisizione delle entrate rientranti nella competenza dei propri uffici, salvo quelli delegati ai dirigenti;</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d-bis) adottano i provvedimenti previsti dall'</a:t>
            </a:r>
            <a:r>
              <a:rPr kumimoji="0" lang="it-IT" altLang="it-IT" sz="1400" b="0" i="0" u="none" strike="noStrike" cap="none" normalizeH="0" baseline="0" dirty="0">
                <a:ln>
                  <a:noFill/>
                </a:ln>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articolo 17, comma 2, del decreto legislativo 12 aprile 2006, n. 163</a:t>
            </a:r>
            <a:r>
              <a:rPr kumimoji="0" lang="it-IT" altLang="it-IT" sz="1400" b="0" i="0" u="none" strike="noStrike" cap="none" normalizeH="0" baseline="0" dirty="0">
                <a:ln>
                  <a:noFill/>
                </a:ln>
                <a:solidFill>
                  <a:schemeClr val="bg1"/>
                </a:solidFill>
                <a:effectLst/>
                <a:latin typeface="Arial" panose="020B0604020202020204" pitchFamily="34" charset="0"/>
              </a:rPr>
              <a:t>, e successive modificazioni;</a:t>
            </a:r>
            <a:br>
              <a:rPr kumimoji="0" lang="it-IT" altLang="it-IT" sz="1400" b="1"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e) dirigono, coordinano e controllano l'attività dei dirigenti e dei responsabili dei procedimenti amministrativi, anche con potere sostitutivo in caso di inerzia, e propongono l'adozione, nei confronti dei dirigenti, delle misure previste dall'</a:t>
            </a:r>
            <a:r>
              <a:rPr kumimoji="0" lang="it-IT" altLang="it-IT" sz="1400" b="0" i="0" u="none" strike="noStrike" cap="none" normalizeH="0" baseline="0" dirty="0">
                <a:ln>
                  <a:noFill/>
                </a:ln>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articolo 21</a:t>
            </a:r>
            <a:r>
              <a:rPr kumimoji="0" lang="it-IT" altLang="it-IT" sz="1400" b="0" i="0" u="none" strike="noStrike" cap="none" normalizeH="0" baseline="0" dirty="0">
                <a:ln>
                  <a:noFill/>
                </a:ln>
                <a:solidFill>
                  <a:schemeClr val="bg1"/>
                </a:solidFill>
                <a:effectLst/>
                <a:latin typeface="Arial" panose="020B0604020202020204" pitchFamily="34" charset="0"/>
              </a:rPr>
              <a:t>;</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f) promuovono e resistono alle liti ed hanno il potere di conciliare e di transigere, fermo restando quanto disposto dall'articolo 12, comma 1, della legge 3 aprile 1979, n. 103;</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g) richiedono direttamente pareri agli organi consultivi dell'amministrazione e rispondono ai rilievi degli organi di controllo sugli atti di competenza;</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h) svolgono le attività di organizzazione e gestione del personale e di gestione dei rapporti sindacali e di lavoro;</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i) decidono sui ricorsi gerarchici contro gli atti e i provvedimenti amministrativi non definitivi dei dirigenti;</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l) curano i rapporti con gli uffici dell'Unione europea e degli organismi internazionali nelle materie di competenza secondo le specifiche direttive dell'organo di direzione politica, sempreché tali rapporti non siano espressamente affidati ad apposito ufficio o organo;</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l-bis) concorrono alla definizione di misure idonee a prevenire e contrastare i fenomeni di corruzione e a controllarne il rispetto da parte dei dipendenti dell'ufficio cui sono preposti.</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l-ter) forniscono le informazioni richieste dal soggetto competente per l’individuazione delle attività nell’ambito delle quali è più elevato il rischio corruzione e formulano specifiche proposte volte alla prevenzione del rischio medesimo.</a:t>
            </a:r>
            <a:br>
              <a:rPr kumimoji="0" lang="it-IT" altLang="it-IT" sz="1400" b="0" i="0" u="none" strike="noStrike" cap="none" normalizeH="0" baseline="0" dirty="0">
                <a:ln>
                  <a:noFill/>
                </a:ln>
                <a:solidFill>
                  <a:schemeClr val="bg1"/>
                </a:solidFill>
                <a:effectLst/>
                <a:latin typeface="Arial" panose="020B0604020202020204" pitchFamily="34" charset="0"/>
              </a:rPr>
            </a:br>
            <a:r>
              <a:rPr kumimoji="0" lang="it-IT" altLang="it-IT" sz="1400" b="0" i="0" u="none" strike="noStrike" cap="none" normalizeH="0" baseline="0" dirty="0">
                <a:ln>
                  <a:noFill/>
                </a:ln>
                <a:solidFill>
                  <a:schemeClr val="bg1"/>
                </a:solidFill>
                <a:effectLst/>
                <a:latin typeface="Arial" panose="020B0604020202020204" pitchFamily="34" charset="0"/>
              </a:rPr>
              <a:t>l-quater) provvedono al monitoraggio delle attività nell’ambito delle quali è più elevato il rischio corruzione svolte nell’ufficio a cui sono preposti, disponendo, con provvedimento motivato, la rotazione del personale nei casi di avvio di procedimenti penali o disciplinari per condotte di natura corruttiva.</a:t>
            </a:r>
          </a:p>
        </p:txBody>
      </p:sp>
    </p:spTree>
    <p:extLst>
      <p:ext uri="{BB962C8B-B14F-4D97-AF65-F5344CB8AC3E}">
        <p14:creationId xmlns:p14="http://schemas.microsoft.com/office/powerpoint/2010/main" val="28151440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336255"/>
            <a:ext cx="12192000" cy="1507067"/>
          </a:xfrm>
        </p:spPr>
        <p:txBody>
          <a:bodyPr>
            <a:normAutofit/>
          </a:bodyPr>
          <a:lstStyle/>
          <a:p>
            <a:r>
              <a:rPr lang="it-IT" dirty="0">
                <a:solidFill>
                  <a:schemeClr val="bg1"/>
                </a:solidFill>
              </a:rPr>
              <a:t> </a:t>
            </a:r>
            <a:r>
              <a:rPr lang="it-IT" sz="2800" dirty="0">
                <a:solidFill>
                  <a:schemeClr val="bg1"/>
                </a:solidFill>
              </a:rPr>
              <a:t>7-LA DIREZIONE GENERALE biblioteche e diritto d’autore-2</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671691"/>
            <a:ext cx="12192000" cy="6186309"/>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f)  dichiara, ai sensi dell’articolo 48, comma 6, del Codice e ai fini dell’applicazione delle agevolazioni fiscali ivi previste, </a:t>
            </a:r>
            <a:r>
              <a:rPr lang="it-IT" b="1" dirty="0">
                <a:solidFill>
                  <a:schemeClr val="bg1"/>
                </a:solidFill>
              </a:rPr>
              <a:t>il rilevante interesse culturale o scientifico di mostre od esposizioni di beni librari </a:t>
            </a:r>
            <a:r>
              <a:rPr lang="it-IT" dirty="0">
                <a:solidFill>
                  <a:schemeClr val="bg1"/>
                </a:solidFill>
              </a:rPr>
              <a:t>e di ogni altra iniziativa a carattere culturale che abbia a oggetto i beni medesimi, fatte salve, in ogni caso, le prioritarie esigenze della tutela;</a:t>
            </a:r>
            <a:br>
              <a:rPr lang="it-IT" dirty="0">
                <a:solidFill>
                  <a:schemeClr val="bg1"/>
                </a:solidFill>
              </a:rPr>
            </a:br>
            <a:r>
              <a:rPr lang="it-IT" dirty="0">
                <a:solidFill>
                  <a:schemeClr val="bg1"/>
                </a:solidFill>
              </a:rPr>
              <a:t>g)    esprime la volontà dell’Amministrazione nell’ambito delle determinazioni interministeriali concernenti il pagamento di imposte mediante cessione di beni librari; h)    irroga </a:t>
            </a:r>
            <a:r>
              <a:rPr lang="it-IT" b="1" dirty="0">
                <a:solidFill>
                  <a:schemeClr val="bg1"/>
                </a:solidFill>
              </a:rPr>
              <a:t>le sanzioni ripristinatorie e pecuniarie </a:t>
            </a:r>
            <a:r>
              <a:rPr lang="it-IT" dirty="0">
                <a:solidFill>
                  <a:schemeClr val="bg1"/>
                </a:solidFill>
              </a:rPr>
              <a:t>previste dal Codice per la violazione delle disposizioni in materia di beni librari;</a:t>
            </a:r>
            <a:br>
              <a:rPr lang="it-IT" dirty="0">
                <a:solidFill>
                  <a:schemeClr val="bg1"/>
                </a:solidFill>
              </a:rPr>
            </a:br>
            <a:r>
              <a:rPr lang="it-IT" dirty="0">
                <a:solidFill>
                  <a:schemeClr val="bg1"/>
                </a:solidFill>
              </a:rPr>
              <a:t>i)    incentiva l’ideazione, la progettazione e la realizzazione di </a:t>
            </a:r>
            <a:r>
              <a:rPr lang="it-IT" b="1" dirty="0">
                <a:solidFill>
                  <a:schemeClr val="bg1"/>
                </a:solidFill>
              </a:rPr>
              <a:t>programmi editoriali tematici</a:t>
            </a:r>
            <a:r>
              <a:rPr lang="it-IT" dirty="0">
                <a:solidFill>
                  <a:schemeClr val="bg1"/>
                </a:solidFill>
              </a:rPr>
              <a:t>, volti in particolare a valorizzare </a:t>
            </a:r>
            <a:r>
              <a:rPr lang="it-IT" b="1" dirty="0">
                <a:solidFill>
                  <a:schemeClr val="bg1"/>
                </a:solidFill>
              </a:rPr>
              <a:t>le opere di saggistica, di narrativa e di poesia di autori contemporanei</a:t>
            </a:r>
            <a:r>
              <a:rPr lang="it-IT" dirty="0">
                <a:solidFill>
                  <a:schemeClr val="bg1"/>
                </a:solidFill>
              </a:rPr>
              <a:t>, italiani e stranieri;</a:t>
            </a:r>
            <a:br>
              <a:rPr lang="it-IT" dirty="0">
                <a:solidFill>
                  <a:schemeClr val="bg1"/>
                </a:solidFill>
              </a:rPr>
            </a:br>
            <a:r>
              <a:rPr lang="it-IT" dirty="0">
                <a:solidFill>
                  <a:schemeClr val="bg1"/>
                </a:solidFill>
              </a:rPr>
              <a:t>l)    promuove, </a:t>
            </a:r>
            <a:r>
              <a:rPr lang="it-IT" b="1" dirty="0">
                <a:solidFill>
                  <a:schemeClr val="bg1"/>
                </a:solidFill>
              </a:rPr>
              <a:t>presso le scuole</a:t>
            </a:r>
            <a:r>
              <a:rPr lang="it-IT" dirty="0">
                <a:solidFill>
                  <a:schemeClr val="bg1"/>
                </a:solidFill>
              </a:rPr>
              <a:t> di ogni ordine e grado, </a:t>
            </a:r>
            <a:r>
              <a:rPr lang="it-IT" b="1" dirty="0">
                <a:solidFill>
                  <a:schemeClr val="bg1"/>
                </a:solidFill>
              </a:rPr>
              <a:t>la diffusione della letteratura e della saggistica </a:t>
            </a:r>
            <a:r>
              <a:rPr lang="it-IT" dirty="0">
                <a:solidFill>
                  <a:schemeClr val="bg1"/>
                </a:solidFill>
              </a:rPr>
              <a:t>attinenti alle materie insegnate, attraverso programmi concordati con il Ministero dell’istruzione, dell’università e della ricerca;</a:t>
            </a:r>
            <a:br>
              <a:rPr lang="it-IT" dirty="0">
                <a:solidFill>
                  <a:schemeClr val="bg1"/>
                </a:solidFill>
              </a:rPr>
            </a:br>
            <a:r>
              <a:rPr lang="it-IT" dirty="0">
                <a:solidFill>
                  <a:schemeClr val="bg1"/>
                </a:solidFill>
              </a:rPr>
              <a:t>m)    </a:t>
            </a:r>
            <a:r>
              <a:rPr lang="it-IT" b="1" dirty="0">
                <a:solidFill>
                  <a:schemeClr val="bg1"/>
                </a:solidFill>
              </a:rPr>
              <a:t>promuove il libro e la lettura </a:t>
            </a:r>
            <a:r>
              <a:rPr lang="it-IT" dirty="0">
                <a:solidFill>
                  <a:schemeClr val="bg1"/>
                </a:solidFill>
              </a:rPr>
              <a:t>e </a:t>
            </a:r>
            <a:r>
              <a:rPr lang="it-IT" b="1" dirty="0">
                <a:solidFill>
                  <a:schemeClr val="bg1"/>
                </a:solidFill>
              </a:rPr>
              <a:t>la conoscenza delle biblioteche e dei relativi servizi</a:t>
            </a:r>
            <a:r>
              <a:rPr lang="it-IT" dirty="0">
                <a:solidFill>
                  <a:schemeClr val="bg1"/>
                </a:solidFill>
              </a:rPr>
              <a:t>, anche attraverso accordi con le scuole di ogni ordine e grado e con organismi e enti specializzati, avvalendosi della collaborazione del </a:t>
            </a:r>
            <a:r>
              <a:rPr lang="it-IT" b="1" dirty="0">
                <a:solidFill>
                  <a:schemeClr val="bg1"/>
                </a:solidFill>
              </a:rPr>
              <a:t>Centro per il libro e la lettura</a:t>
            </a:r>
            <a:r>
              <a:rPr lang="it-IT" dirty="0">
                <a:solidFill>
                  <a:schemeClr val="bg1"/>
                </a:solidFill>
              </a:rPr>
              <a:t>;</a:t>
            </a:r>
          </a:p>
          <a:p>
            <a:pPr lvl="0" defTabSz="457200">
              <a:defRPr/>
            </a:pPr>
            <a:r>
              <a:rPr lang="it-IT" dirty="0">
                <a:solidFill>
                  <a:schemeClr val="bg1"/>
                </a:solidFill>
              </a:rPr>
              <a:t>n)    adotta i provvedimenti in materia di </a:t>
            </a:r>
            <a:r>
              <a:rPr lang="it-IT" b="1" dirty="0">
                <a:solidFill>
                  <a:schemeClr val="bg1"/>
                </a:solidFill>
              </a:rPr>
              <a:t>acquisizioni coattive di beni librari a titolo di prelazione</a:t>
            </a:r>
            <a:r>
              <a:rPr lang="it-IT" dirty="0">
                <a:solidFill>
                  <a:schemeClr val="bg1"/>
                </a:solidFill>
              </a:rPr>
              <a:t>, di </a:t>
            </a:r>
            <a:r>
              <a:rPr lang="it-IT" b="1" dirty="0">
                <a:solidFill>
                  <a:schemeClr val="bg1"/>
                </a:solidFill>
              </a:rPr>
              <a:t>acquisto all’esportazione e di espropriazione </a:t>
            </a:r>
            <a:r>
              <a:rPr lang="it-IT" dirty="0">
                <a:solidFill>
                  <a:schemeClr val="bg1"/>
                </a:solidFill>
              </a:rPr>
              <a:t>rispettivamente previste agli articoli 60, 70, 95 e 98 del Codice;</a:t>
            </a:r>
            <a:br>
              <a:rPr lang="it-IT" dirty="0">
                <a:solidFill>
                  <a:schemeClr val="bg1"/>
                </a:solidFill>
              </a:rPr>
            </a:br>
            <a:r>
              <a:rPr lang="it-IT" dirty="0">
                <a:solidFill>
                  <a:schemeClr val="bg1"/>
                </a:solidFill>
              </a:rPr>
              <a:t>o)    adotta i provvedimenti in materia di </a:t>
            </a:r>
            <a:r>
              <a:rPr lang="it-IT" b="1" dirty="0">
                <a:solidFill>
                  <a:schemeClr val="bg1"/>
                </a:solidFill>
              </a:rPr>
              <a:t>acquisti a trattativa privata di beni librari</a:t>
            </a:r>
            <a:r>
              <a:rPr lang="it-IT" dirty="0">
                <a:solidFill>
                  <a:schemeClr val="bg1"/>
                </a:solidFill>
              </a:rPr>
              <a:t>, ai sensi dell’articolo 21 del Regio decreto 30 gennaio 1913, n. 363;</a:t>
            </a:r>
            <a:br>
              <a:rPr lang="it-IT" dirty="0">
                <a:solidFill>
                  <a:schemeClr val="bg1"/>
                </a:solidFill>
              </a:rPr>
            </a:br>
            <a:r>
              <a:rPr lang="it-IT" dirty="0">
                <a:solidFill>
                  <a:schemeClr val="bg1"/>
                </a:solidFill>
              </a:rPr>
              <a:t>p)    adotta i provvedimenti di competenza dell’amministrazione centrale in materia di </a:t>
            </a:r>
            <a:r>
              <a:rPr lang="it-IT" b="1" dirty="0">
                <a:solidFill>
                  <a:schemeClr val="bg1"/>
                </a:solidFill>
              </a:rPr>
              <a:t>circolazione</a:t>
            </a:r>
            <a:r>
              <a:rPr lang="it-IT" dirty="0">
                <a:solidFill>
                  <a:schemeClr val="bg1"/>
                </a:solidFill>
              </a:rPr>
              <a:t> di beni librari in ambito internazionale;</a:t>
            </a:r>
          </a:p>
        </p:txBody>
      </p:sp>
    </p:spTree>
    <p:extLst>
      <p:ext uri="{BB962C8B-B14F-4D97-AF65-F5344CB8AC3E}">
        <p14:creationId xmlns:p14="http://schemas.microsoft.com/office/powerpoint/2010/main" val="238322746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336255"/>
            <a:ext cx="12192000" cy="1507067"/>
          </a:xfrm>
        </p:spPr>
        <p:txBody>
          <a:bodyPr>
            <a:normAutofit/>
          </a:bodyPr>
          <a:lstStyle/>
          <a:p>
            <a:r>
              <a:rPr lang="it-IT" dirty="0">
                <a:solidFill>
                  <a:schemeClr val="bg1"/>
                </a:solidFill>
              </a:rPr>
              <a:t> </a:t>
            </a:r>
            <a:r>
              <a:rPr lang="it-IT" sz="2800" dirty="0">
                <a:solidFill>
                  <a:schemeClr val="bg1"/>
                </a:solidFill>
              </a:rPr>
              <a:t>7-LA DIREZIONE GENERALE biblioteche e diritto d’autore-3</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671691"/>
            <a:ext cx="12192000" cy="6186309"/>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q)    decide, per i settori di competenza i ricorsi amministrativi previsti agli articoli 16 e 128 del Codice;</a:t>
            </a:r>
            <a:br>
              <a:rPr lang="it-IT" dirty="0">
                <a:solidFill>
                  <a:schemeClr val="bg1"/>
                </a:solidFill>
              </a:rPr>
            </a:br>
            <a:r>
              <a:rPr lang="it-IT" dirty="0">
                <a:solidFill>
                  <a:schemeClr val="bg1"/>
                </a:solidFill>
              </a:rPr>
              <a:t>r)    svolge funzioni di indirizzo e controllo in materia di valorizzazione dei beni librari, individuando gli strumenti giuridici adeguati ai singoli progetti di valorizzazione e alle realtà territoriali in essi coinvolte; cura  il coordinamento con le Regioni e con gli altri enti pubblici e privati interessati ed offre il necessario sostegno tecnico-amministrativo per l’elaborazione dei criteri di gestione, anche integrata, delle attività di valorizzazione, ai sensi degli articoli 112 e 115 del Codice;</a:t>
            </a:r>
          </a:p>
          <a:p>
            <a:pPr lvl="0" defTabSz="457200">
              <a:defRPr/>
            </a:pPr>
            <a:r>
              <a:rPr lang="it-IT" dirty="0">
                <a:solidFill>
                  <a:schemeClr val="bg1"/>
                </a:solidFill>
              </a:rPr>
              <a:t>s)    cura la predisposizione, anche sulla base della rilevazione delle migliori pratiche, di modelli generali delle intese istituzionali di programma, degli accordi di programma quadro e degli altri strumenti di programmazione negoziata di cui all’articolo 2, comma 203, della legge 23 dicembre 1996, n. 662, nonché degli </a:t>
            </a:r>
            <a:r>
              <a:rPr lang="it-IT" b="1" dirty="0">
                <a:solidFill>
                  <a:schemeClr val="bg1"/>
                </a:solidFill>
              </a:rPr>
              <a:t>accordi di valorizzazione </a:t>
            </a:r>
            <a:r>
              <a:rPr lang="it-IT" dirty="0">
                <a:solidFill>
                  <a:schemeClr val="bg1"/>
                </a:solidFill>
              </a:rPr>
              <a:t>di cui all’articolo 112, commi 4 e 9, del Codice;</a:t>
            </a:r>
            <a:br>
              <a:rPr lang="it-IT" dirty="0">
                <a:solidFill>
                  <a:schemeClr val="bg1"/>
                </a:solidFill>
              </a:rPr>
            </a:br>
            <a:r>
              <a:rPr lang="it-IT" dirty="0">
                <a:solidFill>
                  <a:schemeClr val="bg1"/>
                </a:solidFill>
              </a:rPr>
              <a:t>t)    cura </a:t>
            </a:r>
            <a:r>
              <a:rPr lang="it-IT" b="1" dirty="0">
                <a:solidFill>
                  <a:schemeClr val="bg1"/>
                </a:solidFill>
              </a:rPr>
              <a:t>la promozione</a:t>
            </a:r>
            <a:r>
              <a:rPr lang="it-IT" dirty="0">
                <a:solidFill>
                  <a:schemeClr val="bg1"/>
                </a:solidFill>
              </a:rPr>
              <a:t>, anche su richiesta degli uffici interessati e comunque sentiti gli stessi, </a:t>
            </a:r>
            <a:r>
              <a:rPr lang="it-IT" b="1" dirty="0">
                <a:solidFill>
                  <a:schemeClr val="bg1"/>
                </a:solidFill>
              </a:rPr>
              <a:t>di accordi culturali con istituzioni dotate di adeguato prestigio, italiane   e straniere</a:t>
            </a:r>
            <a:r>
              <a:rPr lang="it-IT" dirty="0">
                <a:solidFill>
                  <a:schemeClr val="bg1"/>
                </a:solidFill>
              </a:rPr>
              <a:t>, finalizzati alla </a:t>
            </a:r>
            <a:r>
              <a:rPr lang="it-IT" b="1" dirty="0">
                <a:solidFill>
                  <a:schemeClr val="bg1"/>
                </a:solidFill>
              </a:rPr>
              <a:t>organizzazione di mostre od esposizioni</a:t>
            </a:r>
            <a:r>
              <a:rPr lang="it-IT" dirty="0">
                <a:solidFill>
                  <a:schemeClr val="bg1"/>
                </a:solidFill>
              </a:rPr>
              <a:t>, ai sensi dell’articolo 67, comma 1, lettera   d), del Codice, e ne assicura l’attuazione, adottando ogni opportuna iniziativa intesa ad agevolare la </a:t>
            </a:r>
            <a:r>
              <a:rPr lang="it-IT" b="1" dirty="0">
                <a:solidFill>
                  <a:schemeClr val="bg1"/>
                </a:solidFill>
              </a:rPr>
              <a:t>circolazione internazionale dei beni librari </a:t>
            </a:r>
            <a:r>
              <a:rPr lang="it-IT" dirty="0">
                <a:solidFill>
                  <a:schemeClr val="bg1"/>
                </a:solidFill>
              </a:rPr>
              <a:t>interessati dalle manifestazioni culturali concordate, ai sensi del capo V del titolo I della parte seconda del Codice; v) svolge le attività amministrative connesse al </a:t>
            </a:r>
            <a:r>
              <a:rPr lang="it-IT" b="1" dirty="0">
                <a:solidFill>
                  <a:schemeClr val="bg1"/>
                </a:solidFill>
              </a:rPr>
              <a:t>riconoscimento delle agevolazioni fiscali </a:t>
            </a:r>
            <a:r>
              <a:rPr lang="it-IT" dirty="0">
                <a:solidFill>
                  <a:schemeClr val="bg1"/>
                </a:solidFill>
              </a:rPr>
              <a:t>nel settore librario, in raccordo con l’Agenzia delle entrate; assicura, tramite il Centro per la promozione del libro e della lettura, il funzionamento del Fondo per la promozione del libro e della lettura;</a:t>
            </a:r>
            <a:br>
              <a:rPr lang="it-IT" dirty="0">
                <a:solidFill>
                  <a:schemeClr val="bg1"/>
                </a:solidFill>
              </a:rPr>
            </a:br>
            <a:r>
              <a:rPr lang="it-IT" dirty="0">
                <a:solidFill>
                  <a:schemeClr val="bg1"/>
                </a:solidFill>
              </a:rPr>
              <a:t>z) esercita le funzioni di  </a:t>
            </a:r>
            <a:r>
              <a:rPr lang="it-IT" b="1" dirty="0">
                <a:solidFill>
                  <a:schemeClr val="bg1"/>
                </a:solidFill>
              </a:rPr>
              <a:t>indirizzo</a:t>
            </a:r>
            <a:r>
              <a:rPr lang="it-IT" dirty="0">
                <a:solidFill>
                  <a:schemeClr val="bg1"/>
                </a:solidFill>
              </a:rPr>
              <a:t> e,  d’intesa con la Direzione generale Bilancio limitatamente ai  profili finanziari e contabili, di </a:t>
            </a:r>
            <a:r>
              <a:rPr lang="it-IT" b="1" dirty="0">
                <a:solidFill>
                  <a:schemeClr val="bg1"/>
                </a:solidFill>
              </a:rPr>
              <a:t>vigilanza</a:t>
            </a:r>
            <a:r>
              <a:rPr lang="it-IT" dirty="0">
                <a:solidFill>
                  <a:schemeClr val="bg1"/>
                </a:solidFill>
              </a:rPr>
              <a:t>, su ogni soggetto giuridico costituito con la partecipazione del Ministero per finalità attinenti agli ambiti di competenza della Direzione generale.</a:t>
            </a:r>
          </a:p>
          <a:p>
            <a:pPr lvl="0" defTabSz="457200">
              <a:defRPr/>
            </a:pPr>
            <a:r>
              <a:rPr lang="it-IT" dirty="0">
                <a:solidFill>
                  <a:schemeClr val="bg1"/>
                </a:solidFill>
              </a:rPr>
              <a:t>N.B. Nel dpcm pubblicato in Gazzetta Ufficiale non compare la lettera u).</a:t>
            </a:r>
          </a:p>
        </p:txBody>
      </p:sp>
    </p:spTree>
    <p:extLst>
      <p:ext uri="{BB962C8B-B14F-4D97-AF65-F5344CB8AC3E}">
        <p14:creationId xmlns:p14="http://schemas.microsoft.com/office/powerpoint/2010/main" val="38730840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336255"/>
            <a:ext cx="12192000" cy="1507067"/>
          </a:xfrm>
        </p:spPr>
        <p:txBody>
          <a:bodyPr>
            <a:normAutofit/>
          </a:bodyPr>
          <a:lstStyle/>
          <a:p>
            <a:r>
              <a:rPr lang="it-IT" dirty="0">
                <a:solidFill>
                  <a:schemeClr val="bg1"/>
                </a:solidFill>
              </a:rPr>
              <a:t> </a:t>
            </a:r>
            <a:r>
              <a:rPr lang="it-IT" sz="2800" dirty="0">
                <a:solidFill>
                  <a:schemeClr val="bg1"/>
                </a:solidFill>
              </a:rPr>
              <a:t>7-LA DIREZIONE GENERALE biblioteche e diritto d’autore - 4</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671691"/>
            <a:ext cx="12192000" cy="6186309"/>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3  La Direzione generale Biblioteche e diritto d’autore, fermo restando quanto previsto dall’articolo 2 del decreto-legge 26 aprile 2005, n. 63, convertito, con modificazioni, dalla legge 25 giugno 2005, n. 109, sentite   le altre direzioni generali competenti, </a:t>
            </a:r>
            <a:r>
              <a:rPr lang="it-IT" b="1" dirty="0">
                <a:solidFill>
                  <a:schemeClr val="bg1"/>
                </a:solidFill>
              </a:rPr>
              <a:t>svolge i compiti in materia di proprietà intellettuale e di diritto d’autore,</a:t>
            </a:r>
            <a:r>
              <a:rPr lang="it-IT" dirty="0">
                <a:solidFill>
                  <a:schemeClr val="bg1"/>
                </a:solidFill>
              </a:rPr>
              <a:t>  ai sensi dell’articolo 10 del decreto legislativo 30 luglio 1999, n. 303, nonché di indirizzo e, d’intesa con la Direzione generale Bilancio, di vigilanza sulla </a:t>
            </a:r>
            <a:r>
              <a:rPr lang="it-IT" b="1" dirty="0">
                <a:solidFill>
                  <a:schemeClr val="bg1"/>
                </a:solidFill>
              </a:rPr>
              <a:t>Società italiana autori ed editori (SIAE) </a:t>
            </a:r>
            <a:r>
              <a:rPr lang="it-IT" dirty="0">
                <a:solidFill>
                  <a:schemeClr val="bg1"/>
                </a:solidFill>
              </a:rPr>
              <a:t>ai sensi dell’articolo 1, comma 3, della legge 9 gennaio 2008, n. 2. </a:t>
            </a:r>
            <a:br>
              <a:rPr lang="it-IT" dirty="0">
                <a:solidFill>
                  <a:schemeClr val="bg1"/>
                </a:solidFill>
              </a:rPr>
            </a:br>
            <a:r>
              <a:rPr lang="it-IT" dirty="0">
                <a:solidFill>
                  <a:schemeClr val="bg1"/>
                </a:solidFill>
              </a:rPr>
              <a:t>6.    La Direzione generale Biblioteche e diritto d’autore </a:t>
            </a:r>
            <a:r>
              <a:rPr lang="it-IT" b="1" dirty="0">
                <a:solidFill>
                  <a:schemeClr val="bg1"/>
                </a:solidFill>
              </a:rPr>
              <a:t>si articola in cinque uffici dirigenziali</a:t>
            </a:r>
            <a:r>
              <a:rPr lang="it-IT" dirty="0">
                <a:solidFill>
                  <a:schemeClr val="bg1"/>
                </a:solidFill>
              </a:rPr>
              <a:t> di livello non generale centrali, compresi la Biblioteca Nazionale Centrale di Roma, la Biblioteca Nazionale Centrale di Firenze e il Centro per il libro e la lettura, </a:t>
            </a:r>
            <a:r>
              <a:rPr lang="it-IT" b="1" dirty="0">
                <a:solidFill>
                  <a:schemeClr val="bg1"/>
                </a:solidFill>
              </a:rPr>
              <a:t>e nelle biblioteche </a:t>
            </a:r>
            <a:r>
              <a:rPr lang="it-IT" dirty="0">
                <a:solidFill>
                  <a:schemeClr val="bg1"/>
                </a:solidFill>
              </a:rPr>
              <a:t>(…)</a:t>
            </a: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a:p>
            <a:pPr lvl="0" defTabSz="457200">
              <a:defRPr/>
            </a:pPr>
            <a:endParaRPr lang="it-IT" dirty="0">
              <a:solidFill>
                <a:schemeClr val="bg1"/>
              </a:solidFill>
            </a:endParaRPr>
          </a:p>
        </p:txBody>
      </p:sp>
      <p:sp>
        <p:nvSpPr>
          <p:cNvPr id="4" name="CasellaDiTesto 3">
            <a:extLst>
              <a:ext uri="{FF2B5EF4-FFF2-40B4-BE49-F238E27FC236}">
                <a16:creationId xmlns:a16="http://schemas.microsoft.com/office/drawing/2014/main" id="{A61E6557-DECC-4631-9593-A248C6B9C71A}"/>
              </a:ext>
            </a:extLst>
          </p:cNvPr>
          <p:cNvSpPr txBox="1"/>
          <p:nvPr/>
        </p:nvSpPr>
        <p:spPr>
          <a:xfrm>
            <a:off x="4265045" y="3429000"/>
            <a:ext cx="3655168" cy="646331"/>
          </a:xfrm>
          <a:prstGeom prst="rect">
            <a:avLst/>
          </a:prstGeom>
          <a:noFill/>
          <a:ln w="12700">
            <a:solidFill>
              <a:schemeClr val="bg1"/>
            </a:solidFill>
          </a:ln>
        </p:spPr>
        <p:txBody>
          <a:bodyPr wrap="none" rtlCol="0">
            <a:spAutoFit/>
          </a:bodyPr>
          <a:lstStyle/>
          <a:p>
            <a:r>
              <a:rPr lang="it-IT" b="1" dirty="0">
                <a:solidFill>
                  <a:schemeClr val="bg1"/>
                </a:solidFill>
              </a:rPr>
              <a:t>Direzione Generale Biblioteche</a:t>
            </a:r>
            <a:br>
              <a:rPr lang="it-IT" b="1" dirty="0">
                <a:solidFill>
                  <a:schemeClr val="bg1"/>
                </a:solidFill>
              </a:rPr>
            </a:br>
            <a:r>
              <a:rPr lang="it-IT" b="1" dirty="0">
                <a:solidFill>
                  <a:schemeClr val="bg1"/>
                </a:solidFill>
              </a:rPr>
              <a:t>e Diritto d’Autore</a:t>
            </a:r>
          </a:p>
        </p:txBody>
      </p:sp>
      <p:cxnSp>
        <p:nvCxnSpPr>
          <p:cNvPr id="6" name="Connettore 2 5">
            <a:extLst>
              <a:ext uri="{FF2B5EF4-FFF2-40B4-BE49-F238E27FC236}">
                <a16:creationId xmlns:a16="http://schemas.microsoft.com/office/drawing/2014/main" id="{19C08A39-D5DE-4499-8FE1-A89873697E8C}"/>
              </a:ext>
            </a:extLst>
          </p:cNvPr>
          <p:cNvCxnSpPr/>
          <p:nvPr/>
        </p:nvCxnSpPr>
        <p:spPr>
          <a:xfrm flipH="1">
            <a:off x="2014214" y="4112606"/>
            <a:ext cx="2250831" cy="970671"/>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CasellaDiTesto 7">
            <a:extLst>
              <a:ext uri="{FF2B5EF4-FFF2-40B4-BE49-F238E27FC236}">
                <a16:creationId xmlns:a16="http://schemas.microsoft.com/office/drawing/2014/main" id="{BD4AC105-1EB2-4518-B671-6CCCC2666DDC}"/>
              </a:ext>
            </a:extLst>
          </p:cNvPr>
          <p:cNvSpPr txBox="1"/>
          <p:nvPr/>
        </p:nvSpPr>
        <p:spPr>
          <a:xfrm>
            <a:off x="253408" y="5134708"/>
            <a:ext cx="2494594" cy="646331"/>
          </a:xfrm>
          <a:prstGeom prst="rect">
            <a:avLst/>
          </a:prstGeom>
          <a:noFill/>
          <a:ln w="12700">
            <a:solidFill>
              <a:schemeClr val="bg1"/>
            </a:solidFill>
          </a:ln>
        </p:spPr>
        <p:txBody>
          <a:bodyPr wrap="none" rtlCol="0">
            <a:spAutoFit/>
          </a:bodyPr>
          <a:lstStyle/>
          <a:p>
            <a:r>
              <a:rPr lang="it-IT" b="1" dirty="0">
                <a:solidFill>
                  <a:schemeClr val="bg1"/>
                </a:solidFill>
              </a:rPr>
              <a:t>Biblioteca Nazionale</a:t>
            </a:r>
            <a:br>
              <a:rPr lang="it-IT" b="1" dirty="0">
                <a:solidFill>
                  <a:schemeClr val="bg1"/>
                </a:solidFill>
              </a:rPr>
            </a:br>
            <a:r>
              <a:rPr lang="it-IT" b="1" dirty="0">
                <a:solidFill>
                  <a:schemeClr val="bg1"/>
                </a:solidFill>
              </a:rPr>
              <a:t>Centrale di Roma</a:t>
            </a:r>
          </a:p>
        </p:txBody>
      </p:sp>
      <p:sp>
        <p:nvSpPr>
          <p:cNvPr id="9" name="CasellaDiTesto 8">
            <a:extLst>
              <a:ext uri="{FF2B5EF4-FFF2-40B4-BE49-F238E27FC236}">
                <a16:creationId xmlns:a16="http://schemas.microsoft.com/office/drawing/2014/main" id="{1D0A0CF7-4D26-40D9-9363-73F4B1248B4F}"/>
              </a:ext>
            </a:extLst>
          </p:cNvPr>
          <p:cNvSpPr txBox="1"/>
          <p:nvPr/>
        </p:nvSpPr>
        <p:spPr>
          <a:xfrm>
            <a:off x="2991731" y="5143500"/>
            <a:ext cx="2494594" cy="646331"/>
          </a:xfrm>
          <a:prstGeom prst="rect">
            <a:avLst/>
          </a:prstGeom>
          <a:noFill/>
          <a:ln w="12700">
            <a:solidFill>
              <a:schemeClr val="bg1"/>
            </a:solidFill>
          </a:ln>
        </p:spPr>
        <p:txBody>
          <a:bodyPr wrap="none" rtlCol="0">
            <a:spAutoFit/>
          </a:bodyPr>
          <a:lstStyle/>
          <a:p>
            <a:r>
              <a:rPr lang="it-IT" b="1" dirty="0">
                <a:solidFill>
                  <a:schemeClr val="bg1"/>
                </a:solidFill>
              </a:rPr>
              <a:t>Biblioteca Nazionale</a:t>
            </a:r>
          </a:p>
          <a:p>
            <a:r>
              <a:rPr lang="it-IT" b="1" dirty="0">
                <a:solidFill>
                  <a:schemeClr val="bg1"/>
                </a:solidFill>
              </a:rPr>
              <a:t>Centrale di Firenze</a:t>
            </a:r>
          </a:p>
        </p:txBody>
      </p:sp>
      <p:sp>
        <p:nvSpPr>
          <p:cNvPr id="10" name="CasellaDiTesto 9">
            <a:extLst>
              <a:ext uri="{FF2B5EF4-FFF2-40B4-BE49-F238E27FC236}">
                <a16:creationId xmlns:a16="http://schemas.microsoft.com/office/drawing/2014/main" id="{CBB2B1A1-EC76-4534-B777-45BCEEF54DCB}"/>
              </a:ext>
            </a:extLst>
          </p:cNvPr>
          <p:cNvSpPr txBox="1"/>
          <p:nvPr/>
        </p:nvSpPr>
        <p:spPr>
          <a:xfrm>
            <a:off x="5631505" y="5143500"/>
            <a:ext cx="2103461" cy="646331"/>
          </a:xfrm>
          <a:prstGeom prst="rect">
            <a:avLst/>
          </a:prstGeom>
          <a:noFill/>
          <a:ln w="12700">
            <a:solidFill>
              <a:schemeClr val="bg1"/>
            </a:solidFill>
          </a:ln>
        </p:spPr>
        <p:txBody>
          <a:bodyPr wrap="none" rtlCol="0">
            <a:spAutoFit/>
          </a:bodyPr>
          <a:lstStyle/>
          <a:p>
            <a:r>
              <a:rPr lang="it-IT" b="1" dirty="0">
                <a:solidFill>
                  <a:schemeClr val="bg1"/>
                </a:solidFill>
              </a:rPr>
              <a:t>Centro per il libro</a:t>
            </a:r>
          </a:p>
          <a:p>
            <a:r>
              <a:rPr lang="it-IT" b="1" dirty="0">
                <a:solidFill>
                  <a:schemeClr val="bg1"/>
                </a:solidFill>
              </a:rPr>
              <a:t> e la lettura</a:t>
            </a:r>
          </a:p>
        </p:txBody>
      </p:sp>
      <p:cxnSp>
        <p:nvCxnSpPr>
          <p:cNvPr id="11" name="Connettore 2 10">
            <a:extLst>
              <a:ext uri="{FF2B5EF4-FFF2-40B4-BE49-F238E27FC236}">
                <a16:creationId xmlns:a16="http://schemas.microsoft.com/office/drawing/2014/main" id="{9D84A077-5761-457A-9852-1B6052DB3FFD}"/>
              </a:ext>
            </a:extLst>
          </p:cNvPr>
          <p:cNvCxnSpPr>
            <a:cxnSpLocks/>
          </p:cNvCxnSpPr>
          <p:nvPr/>
        </p:nvCxnSpPr>
        <p:spPr>
          <a:xfrm flipH="1">
            <a:off x="4628271" y="4154192"/>
            <a:ext cx="133946" cy="989308"/>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a:extLst>
              <a:ext uri="{FF2B5EF4-FFF2-40B4-BE49-F238E27FC236}">
                <a16:creationId xmlns:a16="http://schemas.microsoft.com/office/drawing/2014/main" id="{2AB5972B-DA6C-4A2E-97D0-A4D40CABD8EE}"/>
              </a:ext>
            </a:extLst>
          </p:cNvPr>
          <p:cNvCxnSpPr>
            <a:cxnSpLocks/>
          </p:cNvCxnSpPr>
          <p:nvPr/>
        </p:nvCxnSpPr>
        <p:spPr>
          <a:xfrm flipH="1">
            <a:off x="6682156" y="4112606"/>
            <a:ext cx="1" cy="1053980"/>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ttore 2 15">
            <a:extLst>
              <a:ext uri="{FF2B5EF4-FFF2-40B4-BE49-F238E27FC236}">
                <a16:creationId xmlns:a16="http://schemas.microsoft.com/office/drawing/2014/main" id="{39CC3C86-E978-42DD-ACB6-18957D94F325}"/>
              </a:ext>
            </a:extLst>
          </p:cNvPr>
          <p:cNvCxnSpPr>
            <a:cxnSpLocks/>
          </p:cNvCxnSpPr>
          <p:nvPr/>
        </p:nvCxnSpPr>
        <p:spPr>
          <a:xfrm>
            <a:off x="7469945" y="4075331"/>
            <a:ext cx="795128" cy="1007945"/>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CasellaDiTesto 17">
            <a:extLst>
              <a:ext uri="{FF2B5EF4-FFF2-40B4-BE49-F238E27FC236}">
                <a16:creationId xmlns:a16="http://schemas.microsoft.com/office/drawing/2014/main" id="{B9DEE5AE-FEED-4AAF-AD5A-220C34CF77DF}"/>
              </a:ext>
            </a:extLst>
          </p:cNvPr>
          <p:cNvSpPr txBox="1"/>
          <p:nvPr/>
        </p:nvSpPr>
        <p:spPr>
          <a:xfrm>
            <a:off x="7923882" y="5166586"/>
            <a:ext cx="2831224" cy="646331"/>
          </a:xfrm>
          <a:prstGeom prst="rect">
            <a:avLst/>
          </a:prstGeom>
          <a:noFill/>
          <a:ln w="12700">
            <a:solidFill>
              <a:schemeClr val="bg1"/>
            </a:solidFill>
          </a:ln>
        </p:spPr>
        <p:txBody>
          <a:bodyPr wrap="none" rtlCol="0">
            <a:spAutoFit/>
          </a:bodyPr>
          <a:lstStyle/>
          <a:p>
            <a:r>
              <a:rPr lang="it-IT" b="1" dirty="0">
                <a:solidFill>
                  <a:schemeClr val="bg1"/>
                </a:solidFill>
              </a:rPr>
              <a:t>Servizio I Tutela del</a:t>
            </a:r>
          </a:p>
          <a:p>
            <a:r>
              <a:rPr lang="it-IT" b="1" dirty="0">
                <a:solidFill>
                  <a:schemeClr val="bg1"/>
                </a:solidFill>
              </a:rPr>
              <a:t>Patrimonio Bibliografico</a:t>
            </a:r>
          </a:p>
        </p:txBody>
      </p:sp>
      <p:cxnSp>
        <p:nvCxnSpPr>
          <p:cNvPr id="19" name="Connettore 2 18">
            <a:extLst>
              <a:ext uri="{FF2B5EF4-FFF2-40B4-BE49-F238E27FC236}">
                <a16:creationId xmlns:a16="http://schemas.microsoft.com/office/drawing/2014/main" id="{7C268620-FEA5-4D13-856D-C189E362AC43}"/>
              </a:ext>
            </a:extLst>
          </p:cNvPr>
          <p:cNvCxnSpPr>
            <a:cxnSpLocks/>
          </p:cNvCxnSpPr>
          <p:nvPr/>
        </p:nvCxnSpPr>
        <p:spPr>
          <a:xfrm>
            <a:off x="7920213" y="3756586"/>
            <a:ext cx="2080544" cy="518189"/>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a:extLst>
              <a:ext uri="{FF2B5EF4-FFF2-40B4-BE49-F238E27FC236}">
                <a16:creationId xmlns:a16="http://schemas.microsoft.com/office/drawing/2014/main" id="{A3366B04-05B3-400E-A7CA-46969DBAE089}"/>
              </a:ext>
            </a:extLst>
          </p:cNvPr>
          <p:cNvSpPr txBox="1"/>
          <p:nvPr/>
        </p:nvSpPr>
        <p:spPr>
          <a:xfrm>
            <a:off x="9055627" y="4274775"/>
            <a:ext cx="1890261" cy="646331"/>
          </a:xfrm>
          <a:prstGeom prst="rect">
            <a:avLst/>
          </a:prstGeom>
          <a:noFill/>
          <a:ln w="12700">
            <a:solidFill>
              <a:schemeClr val="bg1"/>
            </a:solidFill>
          </a:ln>
        </p:spPr>
        <p:txBody>
          <a:bodyPr wrap="none" rtlCol="0">
            <a:spAutoFit/>
          </a:bodyPr>
          <a:lstStyle/>
          <a:p>
            <a:r>
              <a:rPr lang="it-IT" b="1" dirty="0">
                <a:solidFill>
                  <a:schemeClr val="bg1"/>
                </a:solidFill>
              </a:rPr>
              <a:t>Servizio II</a:t>
            </a:r>
          </a:p>
          <a:p>
            <a:r>
              <a:rPr lang="it-IT" b="1" dirty="0">
                <a:solidFill>
                  <a:schemeClr val="bg1"/>
                </a:solidFill>
              </a:rPr>
              <a:t>Diritto d’autore </a:t>
            </a:r>
          </a:p>
        </p:txBody>
      </p:sp>
      <p:cxnSp>
        <p:nvCxnSpPr>
          <p:cNvPr id="23" name="Connettore 2 22">
            <a:extLst>
              <a:ext uri="{FF2B5EF4-FFF2-40B4-BE49-F238E27FC236}">
                <a16:creationId xmlns:a16="http://schemas.microsoft.com/office/drawing/2014/main" id="{B7E28CA0-1C14-4745-BA29-BEC405AB348C}"/>
              </a:ext>
            </a:extLst>
          </p:cNvPr>
          <p:cNvCxnSpPr>
            <a:cxnSpLocks/>
          </p:cNvCxnSpPr>
          <p:nvPr/>
        </p:nvCxnSpPr>
        <p:spPr>
          <a:xfrm>
            <a:off x="7927057" y="3536288"/>
            <a:ext cx="2215749" cy="19271"/>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CasellaDiTesto 25">
            <a:extLst>
              <a:ext uri="{FF2B5EF4-FFF2-40B4-BE49-F238E27FC236}">
                <a16:creationId xmlns:a16="http://schemas.microsoft.com/office/drawing/2014/main" id="{C0602681-B605-44A2-88F4-4CD57108E039}"/>
              </a:ext>
            </a:extLst>
          </p:cNvPr>
          <p:cNvSpPr txBox="1"/>
          <p:nvPr/>
        </p:nvSpPr>
        <p:spPr>
          <a:xfrm>
            <a:off x="10142806" y="3268836"/>
            <a:ext cx="1500732" cy="646331"/>
          </a:xfrm>
          <a:prstGeom prst="rect">
            <a:avLst/>
          </a:prstGeom>
          <a:noFill/>
          <a:ln w="12700">
            <a:solidFill>
              <a:schemeClr val="bg1"/>
            </a:solidFill>
          </a:ln>
        </p:spPr>
        <p:txBody>
          <a:bodyPr wrap="none" rtlCol="0">
            <a:spAutoFit/>
          </a:bodyPr>
          <a:lstStyle/>
          <a:p>
            <a:r>
              <a:rPr lang="it-IT" b="1" dirty="0">
                <a:solidFill>
                  <a:schemeClr val="bg1"/>
                </a:solidFill>
              </a:rPr>
              <a:t>Biblioteche </a:t>
            </a:r>
            <a:br>
              <a:rPr lang="it-IT" b="1" dirty="0">
                <a:solidFill>
                  <a:schemeClr val="bg1"/>
                </a:solidFill>
              </a:rPr>
            </a:br>
            <a:r>
              <a:rPr lang="it-IT" b="1" dirty="0">
                <a:solidFill>
                  <a:schemeClr val="bg1"/>
                </a:solidFill>
              </a:rPr>
              <a:t>Statali</a:t>
            </a:r>
          </a:p>
        </p:txBody>
      </p:sp>
    </p:spTree>
    <p:extLst>
      <p:ext uri="{BB962C8B-B14F-4D97-AF65-F5344CB8AC3E}">
        <p14:creationId xmlns:p14="http://schemas.microsoft.com/office/powerpoint/2010/main" val="22615521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23191" y="-350323"/>
            <a:ext cx="12099234" cy="1067775"/>
          </a:xfrm>
        </p:spPr>
        <p:txBody>
          <a:bodyPr>
            <a:normAutofit/>
          </a:bodyPr>
          <a:lstStyle/>
          <a:p>
            <a:r>
              <a:rPr lang="it-IT" sz="2800" dirty="0">
                <a:solidFill>
                  <a:schemeClr val="bg1"/>
                </a:solidFill>
              </a:rPr>
              <a:t>8 </a:t>
            </a:r>
            <a:r>
              <a:rPr lang="it-IT" dirty="0">
                <a:solidFill>
                  <a:schemeClr val="bg1"/>
                </a:solidFill>
              </a:rPr>
              <a:t>-</a:t>
            </a:r>
            <a:r>
              <a:rPr lang="it-IT" sz="3100" dirty="0">
                <a:solidFill>
                  <a:schemeClr val="bg1"/>
                </a:solidFill>
              </a:rPr>
              <a:t>LA DIREZIONE GENERALE CREATIVITA’ CONTEMPORANEA-1</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23191" y="394692"/>
            <a:ext cx="12145618" cy="6463308"/>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Art. 21 DPCM 169/2019 3.La Direzione generale Creatività contemporanea svolge le funzioni e i compiti relativi alla </a:t>
            </a:r>
            <a:r>
              <a:rPr lang="it-IT" b="1" dirty="0">
                <a:solidFill>
                  <a:schemeClr val="bg1"/>
                </a:solidFill>
              </a:rPr>
              <a:t>promozione e  al sostegno dell’arte e dell’architettura contemporanee</a:t>
            </a:r>
            <a:r>
              <a:rPr lang="it-IT" dirty="0">
                <a:solidFill>
                  <a:schemeClr val="bg1"/>
                </a:solidFill>
              </a:rPr>
              <a:t>, ivi inclusa </a:t>
            </a:r>
            <a:r>
              <a:rPr lang="it-IT" b="1" dirty="0">
                <a:solidFill>
                  <a:schemeClr val="bg1"/>
                </a:solidFill>
              </a:rPr>
              <a:t>la fotografia e la video-arte</a:t>
            </a:r>
            <a:r>
              <a:rPr lang="it-IT" dirty="0">
                <a:solidFill>
                  <a:schemeClr val="bg1"/>
                </a:solidFill>
              </a:rPr>
              <a:t>, delle </a:t>
            </a:r>
            <a:r>
              <a:rPr lang="it-IT" b="1" dirty="0">
                <a:solidFill>
                  <a:schemeClr val="bg1"/>
                </a:solidFill>
              </a:rPr>
              <a:t>arti applicate, ivi compresi il design e la moda, e della qualità architettonica ed urbanistica</a:t>
            </a:r>
            <a:r>
              <a:rPr lang="it-IT" dirty="0">
                <a:solidFill>
                  <a:schemeClr val="bg1"/>
                </a:solidFill>
              </a:rPr>
              <a:t>. La Direzione sostiene altresì </a:t>
            </a:r>
            <a:r>
              <a:rPr lang="it-IT" b="1" dirty="0">
                <a:solidFill>
                  <a:schemeClr val="bg1"/>
                </a:solidFill>
              </a:rPr>
              <a:t>le imprese culturali e creative </a:t>
            </a:r>
            <a:r>
              <a:rPr lang="it-IT" dirty="0">
                <a:solidFill>
                  <a:schemeClr val="bg1"/>
                </a:solidFill>
              </a:rPr>
              <a:t>e </a:t>
            </a:r>
            <a:r>
              <a:rPr lang="it-IT" b="1" dirty="0">
                <a:solidFill>
                  <a:schemeClr val="bg1"/>
                </a:solidFill>
              </a:rPr>
              <a:t>promuove interventi di rigenerazione urbana</a:t>
            </a:r>
            <a:r>
              <a:rPr lang="it-IT" dirty="0">
                <a:solidFill>
                  <a:schemeClr val="bg1"/>
                </a:solidFill>
              </a:rPr>
              <a:t>.</a:t>
            </a:r>
            <a:br>
              <a:rPr lang="it-IT" dirty="0">
                <a:solidFill>
                  <a:schemeClr val="bg1"/>
                </a:solidFill>
              </a:rPr>
            </a:br>
            <a:r>
              <a:rPr lang="it-IT" dirty="0">
                <a:solidFill>
                  <a:schemeClr val="bg1"/>
                </a:solidFill>
              </a:rPr>
              <a:t>2.    Il Direttore generale, in particolare:</a:t>
            </a:r>
            <a:br>
              <a:rPr lang="it-IT" dirty="0">
                <a:solidFill>
                  <a:schemeClr val="bg1"/>
                </a:solidFill>
              </a:rPr>
            </a:br>
            <a:r>
              <a:rPr lang="it-IT" dirty="0">
                <a:solidFill>
                  <a:schemeClr val="bg1"/>
                </a:solidFill>
              </a:rPr>
              <a:t>a)    </a:t>
            </a:r>
            <a:r>
              <a:rPr lang="it-IT" b="1" dirty="0">
                <a:solidFill>
                  <a:schemeClr val="bg1"/>
                </a:solidFill>
              </a:rPr>
              <a:t>promuove i valori dell’arte e della cultura architettonica contemporanee </a:t>
            </a:r>
            <a:r>
              <a:rPr lang="it-IT" dirty="0">
                <a:solidFill>
                  <a:schemeClr val="bg1"/>
                </a:solidFill>
              </a:rPr>
              <a:t>e delle </a:t>
            </a:r>
            <a:r>
              <a:rPr lang="it-IT" b="1" dirty="0">
                <a:solidFill>
                  <a:schemeClr val="bg1"/>
                </a:solidFill>
              </a:rPr>
              <a:t>arti applicate</a:t>
            </a:r>
            <a:r>
              <a:rPr lang="it-IT" dirty="0">
                <a:solidFill>
                  <a:schemeClr val="bg1"/>
                </a:solidFill>
              </a:rPr>
              <a:t>;</a:t>
            </a:r>
            <a:br>
              <a:rPr lang="it-IT" dirty="0">
                <a:solidFill>
                  <a:schemeClr val="bg1"/>
                </a:solidFill>
              </a:rPr>
            </a:br>
            <a:r>
              <a:rPr lang="it-IT" dirty="0">
                <a:solidFill>
                  <a:schemeClr val="bg1"/>
                </a:solidFill>
              </a:rPr>
              <a:t>b)    promuove e sostiene </a:t>
            </a:r>
            <a:r>
              <a:rPr lang="it-IT" b="1" dirty="0">
                <a:solidFill>
                  <a:schemeClr val="bg1"/>
                </a:solidFill>
              </a:rPr>
              <a:t>la ricerca, i talenti e le eccellenze italiane </a:t>
            </a:r>
            <a:r>
              <a:rPr lang="it-IT" dirty="0">
                <a:solidFill>
                  <a:schemeClr val="bg1"/>
                </a:solidFill>
              </a:rPr>
              <a:t>nel campo dell’arte e dell’architettura, della fotografia, del design e della moda contemporanee italiane; </a:t>
            </a:r>
          </a:p>
          <a:p>
            <a:pPr lvl="0" defTabSz="457200">
              <a:defRPr/>
            </a:pPr>
            <a:r>
              <a:rPr lang="it-IT" dirty="0">
                <a:solidFill>
                  <a:schemeClr val="bg1"/>
                </a:solidFill>
              </a:rPr>
              <a:t>c)    promuove </a:t>
            </a:r>
            <a:r>
              <a:rPr lang="it-IT" b="1" dirty="0">
                <a:solidFill>
                  <a:schemeClr val="bg1"/>
                </a:solidFill>
              </a:rPr>
              <a:t>la conoscenza dell’arte e della architettura, della fotografia, del design e della moda contemporanee italiane all’estero</a:t>
            </a:r>
            <a:r>
              <a:rPr lang="it-IT" dirty="0">
                <a:solidFill>
                  <a:schemeClr val="bg1"/>
                </a:solidFill>
              </a:rPr>
              <a:t>, fatte salve le competenze del Ministero degli affari esteri e della cooperazione internazionale e d’intesa con il medesimo; </a:t>
            </a:r>
          </a:p>
          <a:p>
            <a:pPr lvl="0" defTabSz="457200">
              <a:defRPr/>
            </a:pPr>
            <a:r>
              <a:rPr lang="it-IT" dirty="0">
                <a:solidFill>
                  <a:schemeClr val="bg1"/>
                </a:solidFill>
              </a:rPr>
              <a:t>d)    promuove </a:t>
            </a:r>
            <a:r>
              <a:rPr lang="it-IT" b="1" dirty="0">
                <a:solidFill>
                  <a:schemeClr val="bg1"/>
                </a:solidFill>
              </a:rPr>
              <a:t>la creatività e la produzione nel settore dell’arte e dell’architettura contemporanea, della fotografia, del design, della moda</a:t>
            </a:r>
            <a:r>
              <a:rPr lang="it-IT" dirty="0">
                <a:solidFill>
                  <a:schemeClr val="bg1"/>
                </a:solidFill>
              </a:rPr>
              <a:t>, e ne diffonde la conoscenza, valorizzando, anche mediante concorsi, le opere di giovani artisti e creativi;</a:t>
            </a:r>
            <a:br>
              <a:rPr lang="it-IT" dirty="0">
                <a:solidFill>
                  <a:schemeClr val="bg1"/>
                </a:solidFill>
              </a:rPr>
            </a:br>
            <a:r>
              <a:rPr lang="it-IT" dirty="0">
                <a:solidFill>
                  <a:schemeClr val="bg1"/>
                </a:solidFill>
              </a:rPr>
              <a:t>e)    attiva e promuove sul territorio nazionale </a:t>
            </a:r>
            <a:r>
              <a:rPr lang="it-IT" b="1" dirty="0">
                <a:solidFill>
                  <a:schemeClr val="bg1"/>
                </a:solidFill>
              </a:rPr>
              <a:t>processi innovativi e partecipati finalizzati alla rigenerazione e allo sviluppo urbano attraverso la cultura</a:t>
            </a:r>
            <a:r>
              <a:rPr lang="it-IT" dirty="0">
                <a:solidFill>
                  <a:schemeClr val="bg1"/>
                </a:solidFill>
              </a:rPr>
              <a:t>, anche tramite accordi e convenzioni con istituzioni pubbliche e private; </a:t>
            </a:r>
          </a:p>
          <a:p>
            <a:pPr lvl="0" defTabSz="457200">
              <a:defRPr/>
            </a:pPr>
            <a:r>
              <a:rPr lang="it-IT" dirty="0">
                <a:solidFill>
                  <a:schemeClr val="bg1"/>
                </a:solidFill>
              </a:rPr>
              <a:t>f)    esprime il parere, per il settore di competenza, sui </a:t>
            </a:r>
            <a:r>
              <a:rPr lang="it-IT" b="1" dirty="0">
                <a:solidFill>
                  <a:schemeClr val="bg1"/>
                </a:solidFill>
              </a:rPr>
              <a:t>programmi annuali e pluriennali </a:t>
            </a:r>
            <a:r>
              <a:rPr lang="it-IT" dirty="0">
                <a:solidFill>
                  <a:schemeClr val="bg1"/>
                </a:solidFill>
              </a:rPr>
              <a:t>di intervento proposti dai titolari degli uffici dirigenziali periferici e dai segretari regionali sulla base dei dati della DG Bilancio;</a:t>
            </a:r>
          </a:p>
          <a:p>
            <a:pPr lvl="0" defTabSz="457200">
              <a:defRPr/>
            </a:pPr>
            <a:r>
              <a:rPr lang="it-IT" dirty="0">
                <a:solidFill>
                  <a:schemeClr val="bg1"/>
                </a:solidFill>
              </a:rPr>
              <a:t>g)    elabora (…)sentita la Direzione generale Educazione, ricerca e  istituti culturali e  raccordandosi con  la Digital Library, i </a:t>
            </a:r>
            <a:r>
              <a:rPr lang="it-IT" b="1" dirty="0">
                <a:solidFill>
                  <a:schemeClr val="bg1"/>
                </a:solidFill>
              </a:rPr>
              <a:t>programmi concernenti studi, ricerche ed iniziative scientifiche in tema di inventariazione e catalogazione delle opere di arte e architettura contemporanee</a:t>
            </a:r>
            <a:r>
              <a:rPr lang="it-IT" dirty="0">
                <a:solidFill>
                  <a:schemeClr val="bg1"/>
                </a:solidFill>
              </a:rPr>
              <a:t>;</a:t>
            </a: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p:txBody>
      </p:sp>
    </p:spTree>
    <p:extLst>
      <p:ext uri="{BB962C8B-B14F-4D97-AF65-F5344CB8AC3E}">
        <p14:creationId xmlns:p14="http://schemas.microsoft.com/office/powerpoint/2010/main" val="402557378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099234" cy="1067775"/>
          </a:xfrm>
        </p:spPr>
        <p:txBody>
          <a:bodyPr>
            <a:normAutofit/>
          </a:bodyPr>
          <a:lstStyle/>
          <a:p>
            <a:r>
              <a:rPr lang="it-IT" sz="2800" dirty="0">
                <a:solidFill>
                  <a:schemeClr val="bg1"/>
                </a:solidFill>
              </a:rPr>
              <a:t>8 -LA DIREZIONE GENERALE CREATIVITA’ CONTEMPORANEA-2</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46382" y="678443"/>
            <a:ext cx="12145618" cy="5632311"/>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h)    cura la predisposizione e l’attuazione del </a:t>
            </a:r>
            <a:r>
              <a:rPr lang="it-IT" b="1" dirty="0">
                <a:solidFill>
                  <a:schemeClr val="bg1"/>
                </a:solidFill>
              </a:rPr>
              <a:t>Piano per l’arte contemporanea </a:t>
            </a:r>
            <a:r>
              <a:rPr lang="it-IT" dirty="0">
                <a:solidFill>
                  <a:schemeClr val="bg1"/>
                </a:solidFill>
              </a:rPr>
              <a:t>di cui alla legge 23</a:t>
            </a:r>
            <a:r>
              <a:rPr lang="it-IT" dirty="0"/>
              <a:t> </a:t>
            </a:r>
            <a:r>
              <a:rPr lang="it-IT" dirty="0">
                <a:solidFill>
                  <a:schemeClr val="bg1"/>
                </a:solidFill>
              </a:rPr>
              <a:t>febbraio 2001, n. 29;</a:t>
            </a:r>
          </a:p>
          <a:p>
            <a:pPr defTabSz="457200">
              <a:defRPr/>
            </a:pPr>
            <a:r>
              <a:rPr lang="it-IT" dirty="0">
                <a:solidFill>
                  <a:schemeClr val="bg1"/>
                </a:solidFill>
              </a:rPr>
              <a:t>i)    promuove la qualità del progetto e dell’opera architettonica e urbanistica; </a:t>
            </a:r>
            <a:r>
              <a:rPr lang="it-IT" b="1" dirty="0">
                <a:solidFill>
                  <a:schemeClr val="bg1"/>
                </a:solidFill>
              </a:rPr>
              <a:t>partecipa all’ideazione di opere pubbliche o fornisce consulenza alla loro progettazione</a:t>
            </a:r>
            <a:r>
              <a:rPr lang="it-IT" dirty="0">
                <a:solidFill>
                  <a:schemeClr val="bg1"/>
                </a:solidFill>
              </a:rPr>
              <a:t>, con particolare riguardo  alle  opere  destinate ad attività culturali o a quelle che incidano in modo particolare sulla qualità del contesto storico-artistico e paesaggistico-ambientale; promuove altresì  iniziative  di rigenerazione urbana, anche tramite apposite convenzioni con enti territoriali ed enti locali, università e altri soggetti pubblici e privati;</a:t>
            </a:r>
            <a:br>
              <a:rPr lang="it-IT" dirty="0">
                <a:solidFill>
                  <a:schemeClr val="bg1"/>
                </a:solidFill>
              </a:rPr>
            </a:br>
            <a:r>
              <a:rPr lang="it-IT" dirty="0">
                <a:solidFill>
                  <a:schemeClr val="bg1"/>
                </a:solidFill>
              </a:rPr>
              <a:t>l</a:t>
            </a:r>
            <a:r>
              <a:rPr lang="it-IT" b="1" dirty="0">
                <a:solidFill>
                  <a:schemeClr val="bg1"/>
                </a:solidFill>
              </a:rPr>
              <a:t>)    dichiara  l’importante  carattere  artistico  delle opere di architettura contemporanea</a:t>
            </a:r>
            <a:r>
              <a:rPr lang="it-IT" dirty="0">
                <a:solidFill>
                  <a:schemeClr val="bg1"/>
                </a:solidFill>
              </a:rPr>
              <a:t>, ai sensi e  per  gli effetti dell’articolo 20 della legge 22 aprile 1941, n. 633, e dell’articolo 37 del Codice;</a:t>
            </a:r>
            <a:br>
              <a:rPr lang="it-IT" dirty="0">
                <a:solidFill>
                  <a:schemeClr val="bg1"/>
                </a:solidFill>
              </a:rPr>
            </a:br>
            <a:r>
              <a:rPr lang="it-IT" dirty="0">
                <a:solidFill>
                  <a:schemeClr val="bg1"/>
                </a:solidFill>
              </a:rPr>
              <a:t>m)    ammette ai </a:t>
            </a:r>
            <a:r>
              <a:rPr lang="it-IT" b="1" dirty="0">
                <a:solidFill>
                  <a:schemeClr val="bg1"/>
                </a:solidFill>
              </a:rPr>
              <a:t>contributi economici le opere architettoniche dichiarate di importante carattere artistico </a:t>
            </a:r>
            <a:r>
              <a:rPr lang="it-IT" dirty="0">
                <a:solidFill>
                  <a:schemeClr val="bg1"/>
                </a:solidFill>
              </a:rPr>
              <a:t>e </a:t>
            </a:r>
            <a:r>
              <a:rPr lang="it-IT" b="1" dirty="0">
                <a:solidFill>
                  <a:schemeClr val="bg1"/>
                </a:solidFill>
              </a:rPr>
              <a:t>gli interventi riconosciuti di particolare qualità architettonica e urbanistica </a:t>
            </a:r>
            <a:r>
              <a:rPr lang="it-IT" dirty="0">
                <a:solidFill>
                  <a:schemeClr val="bg1"/>
                </a:solidFill>
              </a:rPr>
              <a:t>ai sensi dell’articolo 37 del Codice; </a:t>
            </a:r>
          </a:p>
          <a:p>
            <a:pPr defTabSz="457200">
              <a:defRPr/>
            </a:pPr>
            <a:r>
              <a:rPr lang="it-IT" dirty="0">
                <a:solidFill>
                  <a:schemeClr val="bg1"/>
                </a:solidFill>
              </a:rPr>
              <a:t>n)    promuove, sentita la Direzione generale Educazione, ricerca e istituti culturali, la formazione, in collaborazione con le università, le Regioni e gli enti locali, in materia </a:t>
            </a:r>
            <a:r>
              <a:rPr lang="it-IT" b="1" dirty="0">
                <a:solidFill>
                  <a:schemeClr val="bg1"/>
                </a:solidFill>
              </a:rPr>
              <a:t>di conoscenza dell’arte </a:t>
            </a:r>
            <a:r>
              <a:rPr lang="it-IT" b="1" dirty="0" err="1">
                <a:solidFill>
                  <a:schemeClr val="bg1"/>
                </a:solidFill>
              </a:rPr>
              <a:t>contempora</a:t>
            </a:r>
            <a:r>
              <a:rPr lang="it-IT" b="1" dirty="0">
                <a:solidFill>
                  <a:schemeClr val="bg1"/>
                </a:solidFill>
              </a:rPr>
              <a:t>- </a:t>
            </a:r>
            <a:r>
              <a:rPr lang="it-IT" b="1" dirty="0" err="1">
                <a:solidFill>
                  <a:schemeClr val="bg1"/>
                </a:solidFill>
              </a:rPr>
              <a:t>nea</a:t>
            </a:r>
            <a:r>
              <a:rPr lang="it-IT" b="1" dirty="0">
                <a:solidFill>
                  <a:schemeClr val="bg1"/>
                </a:solidFill>
              </a:rPr>
              <a:t> e della cultura architettonica e urbanistica, della fotografia, del design e della moda</a:t>
            </a:r>
            <a:r>
              <a:rPr lang="it-IT" dirty="0">
                <a:solidFill>
                  <a:schemeClr val="bg1"/>
                </a:solidFill>
              </a:rPr>
              <a:t>;</a:t>
            </a:r>
            <a:br>
              <a:rPr lang="it-IT" dirty="0">
                <a:solidFill>
                  <a:schemeClr val="bg1"/>
                </a:solidFill>
              </a:rPr>
            </a:br>
            <a:r>
              <a:rPr lang="it-IT" dirty="0">
                <a:solidFill>
                  <a:schemeClr val="bg1"/>
                </a:solidFill>
              </a:rPr>
              <a:t>o)    promuove, d’intesa con la Direzione generale Archivi e con le altre istituzioni di settore, attività di ricerca, conoscenza e valorizzazione degli </a:t>
            </a:r>
            <a:r>
              <a:rPr lang="it-IT" b="1" dirty="0">
                <a:solidFill>
                  <a:schemeClr val="bg1"/>
                </a:solidFill>
              </a:rPr>
              <a:t>archivi di arte, architettura, fotografia, design e moda</a:t>
            </a:r>
            <a:r>
              <a:rPr lang="it-IT" dirty="0">
                <a:solidFill>
                  <a:schemeClr val="bg1"/>
                </a:solidFill>
              </a:rPr>
              <a:t>;</a:t>
            </a:r>
            <a:br>
              <a:rPr lang="it-IT" dirty="0">
                <a:solidFill>
                  <a:schemeClr val="bg1"/>
                </a:solidFill>
              </a:rPr>
            </a:br>
            <a:r>
              <a:rPr lang="it-IT" dirty="0">
                <a:solidFill>
                  <a:schemeClr val="bg1"/>
                </a:solidFill>
              </a:rPr>
              <a:t>p)    fornisce per le materie di competenza </a:t>
            </a:r>
            <a:r>
              <a:rPr lang="it-IT" b="1" dirty="0">
                <a:solidFill>
                  <a:schemeClr val="bg1"/>
                </a:solidFill>
              </a:rPr>
              <a:t>il supporto e la consulenza tecnico-scientifica </a:t>
            </a:r>
            <a:r>
              <a:rPr lang="it-IT" dirty="0">
                <a:solidFill>
                  <a:schemeClr val="bg1"/>
                </a:solidFill>
              </a:rPr>
              <a:t>agli uffici del Ministero; </a:t>
            </a:r>
          </a:p>
        </p:txBody>
      </p:sp>
    </p:spTree>
    <p:extLst>
      <p:ext uri="{BB962C8B-B14F-4D97-AF65-F5344CB8AC3E}">
        <p14:creationId xmlns:p14="http://schemas.microsoft.com/office/powerpoint/2010/main" val="261774942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099234" cy="1067775"/>
          </a:xfrm>
        </p:spPr>
        <p:txBody>
          <a:bodyPr>
            <a:normAutofit fontScale="90000"/>
          </a:bodyPr>
          <a:lstStyle/>
          <a:p>
            <a:r>
              <a:rPr lang="it-IT" dirty="0">
                <a:solidFill>
                  <a:schemeClr val="bg1"/>
                </a:solidFill>
              </a:rPr>
              <a:t>8 -LA DIREZIONE GENERALE CREATIVITA’ CONTEMPORANEA-3</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46382" y="678443"/>
            <a:ext cx="12145618" cy="6740307"/>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q)    cura e coordina (…), la concertazione con le Regioni e con le autonomie locali, nella prospettiva della </a:t>
            </a:r>
            <a:r>
              <a:rPr lang="it-IT" b="1" dirty="0">
                <a:solidFill>
                  <a:schemeClr val="bg1"/>
                </a:solidFill>
              </a:rPr>
              <a:t>crescita, dell’inclusione sociale e della coesione territoriale</a:t>
            </a:r>
            <a:r>
              <a:rPr lang="it-IT" dirty="0">
                <a:solidFill>
                  <a:schemeClr val="bg1"/>
                </a:solidFill>
              </a:rPr>
              <a:t>, al fine della promozione e della realizzazione di programmi e piani di rigenerazione urbana e di </a:t>
            </a:r>
            <a:r>
              <a:rPr lang="it-IT" b="1" dirty="0">
                <a:solidFill>
                  <a:schemeClr val="bg1"/>
                </a:solidFill>
              </a:rPr>
              <a:t>riqualificazione, anche ambientale, delle periferie urbane</a:t>
            </a:r>
            <a:r>
              <a:rPr lang="it-IT" dirty="0">
                <a:solidFill>
                  <a:schemeClr val="bg1"/>
                </a:solidFill>
              </a:rPr>
              <a:t>, anche nel quadro della programmazione nazionale e regionale dei fondi europei;</a:t>
            </a:r>
          </a:p>
          <a:p>
            <a:pPr defTabSz="457200">
              <a:defRPr/>
            </a:pPr>
            <a:r>
              <a:rPr lang="it-IT" dirty="0">
                <a:solidFill>
                  <a:schemeClr val="bg1"/>
                </a:solidFill>
              </a:rPr>
              <a:t>r)    vigila sulla realizzazione delle opere d’arte negli edifici pubblici ai sensi della legge 29 luglio 1949, n. 717;</a:t>
            </a:r>
            <a:br>
              <a:rPr lang="it-IT" dirty="0">
                <a:solidFill>
                  <a:schemeClr val="bg1"/>
                </a:solidFill>
              </a:rPr>
            </a:br>
            <a:r>
              <a:rPr lang="it-IT" dirty="0">
                <a:solidFill>
                  <a:schemeClr val="bg1"/>
                </a:solidFill>
              </a:rPr>
              <a:t>s)    assicura il coordinamento e l’attuazione delle iniziative in materia di promozione e sostegno delle industrie culturali e creative sul territorio nazionale, in collaborazione sia con le altre direzioni generali, sia con le altre amministrazioni competenti, nazionali ed europee; coordina altresì il Desk in Italia sul </a:t>
            </a:r>
            <a:r>
              <a:rPr lang="it-IT" b="1" dirty="0">
                <a:solidFill>
                  <a:schemeClr val="bg1"/>
                </a:solidFill>
              </a:rPr>
              <a:t>Programma Europa Creativa</a:t>
            </a:r>
            <a:r>
              <a:rPr lang="it-IT" dirty="0">
                <a:solidFill>
                  <a:schemeClr val="bg1"/>
                </a:solidFill>
              </a:rPr>
              <a:t>;</a:t>
            </a:r>
            <a:br>
              <a:rPr lang="it-IT" dirty="0">
                <a:solidFill>
                  <a:schemeClr val="bg1"/>
                </a:solidFill>
              </a:rPr>
            </a:br>
            <a:r>
              <a:rPr lang="it-IT" dirty="0">
                <a:solidFill>
                  <a:schemeClr val="bg1"/>
                </a:solidFill>
              </a:rPr>
              <a:t>t)    esercita le funzioni di indirizzo e, d’intesa con la Direzione generale Bilancio, di vigilanza, su ogni soggetto giuridico costituito con la partecipazione del Ministero per finalità attinenti agli ambiti di competenza della Direzione generale. </a:t>
            </a:r>
          </a:p>
          <a:p>
            <a:pPr defTabSz="457200">
              <a:defRPr/>
            </a:pPr>
            <a:r>
              <a:rPr lang="it-IT" dirty="0">
                <a:solidFill>
                  <a:schemeClr val="bg1"/>
                </a:solidFill>
              </a:rPr>
              <a:t>4. Si articola in 5 istituti dirigenziali </a:t>
            </a:r>
          </a:p>
          <a:p>
            <a:pPr defTabSz="457200">
              <a:defRPr/>
            </a:pPr>
            <a:r>
              <a:rPr lang="it-IT" dirty="0">
                <a:solidFill>
                  <a:schemeClr val="bg1"/>
                </a:solidFill>
              </a:rPr>
              <a:t>non generali centrali:</a:t>
            </a:r>
          </a:p>
          <a:p>
            <a:pPr defTabSz="457200">
              <a:defRPr/>
            </a:pPr>
            <a:endParaRPr lang="it-IT" dirty="0">
              <a:solidFill>
                <a:schemeClr val="bg1"/>
              </a:solidFill>
            </a:endParaRPr>
          </a:p>
          <a:p>
            <a:pPr defTabSz="457200">
              <a:defRPr/>
            </a:pPr>
            <a:endParaRPr lang="it-IT" dirty="0">
              <a:solidFill>
                <a:schemeClr val="bg1"/>
              </a:solidFill>
            </a:endParaRPr>
          </a:p>
          <a:p>
            <a:pPr lvl="0" defTabSz="457200">
              <a:defRPr/>
            </a:pP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p:txBody>
      </p:sp>
      <p:sp>
        <p:nvSpPr>
          <p:cNvPr id="4" name="CasellaDiTesto 3">
            <a:extLst>
              <a:ext uri="{FF2B5EF4-FFF2-40B4-BE49-F238E27FC236}">
                <a16:creationId xmlns:a16="http://schemas.microsoft.com/office/drawing/2014/main" id="{D1560255-FD54-4734-8FBE-81DEEA2FABF0}"/>
              </a:ext>
            </a:extLst>
          </p:cNvPr>
          <p:cNvSpPr txBox="1"/>
          <p:nvPr/>
        </p:nvSpPr>
        <p:spPr>
          <a:xfrm>
            <a:off x="4054030" y="4146452"/>
            <a:ext cx="3488455" cy="646331"/>
          </a:xfrm>
          <a:prstGeom prst="rect">
            <a:avLst/>
          </a:prstGeom>
          <a:noFill/>
          <a:ln w="12700">
            <a:solidFill>
              <a:schemeClr val="bg1"/>
            </a:solidFill>
          </a:ln>
        </p:spPr>
        <p:txBody>
          <a:bodyPr wrap="none" rtlCol="0">
            <a:spAutoFit/>
          </a:bodyPr>
          <a:lstStyle/>
          <a:p>
            <a:r>
              <a:rPr lang="it-IT" b="1" dirty="0">
                <a:solidFill>
                  <a:schemeClr val="bg1"/>
                </a:solidFill>
              </a:rPr>
              <a:t>Direzione Generale Creatività</a:t>
            </a:r>
          </a:p>
          <a:p>
            <a:r>
              <a:rPr lang="it-IT" b="1" dirty="0">
                <a:solidFill>
                  <a:schemeClr val="bg1"/>
                </a:solidFill>
              </a:rPr>
              <a:t>Contemporanea</a:t>
            </a:r>
          </a:p>
        </p:txBody>
      </p:sp>
      <p:sp>
        <p:nvSpPr>
          <p:cNvPr id="6" name="CasellaDiTesto 5">
            <a:extLst>
              <a:ext uri="{FF2B5EF4-FFF2-40B4-BE49-F238E27FC236}">
                <a16:creationId xmlns:a16="http://schemas.microsoft.com/office/drawing/2014/main" id="{AB9A4A9A-CB47-41A6-A1AF-85A4616006AD}"/>
              </a:ext>
            </a:extLst>
          </p:cNvPr>
          <p:cNvSpPr txBox="1"/>
          <p:nvPr/>
        </p:nvSpPr>
        <p:spPr>
          <a:xfrm>
            <a:off x="46382" y="5717892"/>
            <a:ext cx="3268844" cy="923330"/>
          </a:xfrm>
          <a:prstGeom prst="rect">
            <a:avLst/>
          </a:prstGeom>
          <a:noFill/>
          <a:ln w="12700">
            <a:solidFill>
              <a:schemeClr val="bg1"/>
            </a:solidFill>
          </a:ln>
        </p:spPr>
        <p:txBody>
          <a:bodyPr wrap="none" rtlCol="0">
            <a:spAutoFit/>
          </a:bodyPr>
          <a:lstStyle/>
          <a:p>
            <a:r>
              <a:rPr lang="it-IT" b="1" dirty="0">
                <a:solidFill>
                  <a:schemeClr val="bg1"/>
                </a:solidFill>
              </a:rPr>
              <a:t>Servizio I </a:t>
            </a:r>
            <a:br>
              <a:rPr lang="it-IT" b="1" dirty="0">
                <a:solidFill>
                  <a:schemeClr val="bg1"/>
                </a:solidFill>
              </a:rPr>
            </a:br>
            <a:r>
              <a:rPr lang="it-IT" b="1" dirty="0">
                <a:solidFill>
                  <a:schemeClr val="bg1"/>
                </a:solidFill>
              </a:rPr>
              <a:t>Imprese Culturali e creative</a:t>
            </a:r>
          </a:p>
          <a:p>
            <a:r>
              <a:rPr lang="it-IT" b="1" dirty="0">
                <a:solidFill>
                  <a:schemeClr val="bg1"/>
                </a:solidFill>
              </a:rPr>
              <a:t>Moda e design</a:t>
            </a:r>
          </a:p>
        </p:txBody>
      </p:sp>
      <p:sp>
        <p:nvSpPr>
          <p:cNvPr id="7" name="CasellaDiTesto 6">
            <a:extLst>
              <a:ext uri="{FF2B5EF4-FFF2-40B4-BE49-F238E27FC236}">
                <a16:creationId xmlns:a16="http://schemas.microsoft.com/office/drawing/2014/main" id="{38190F29-1079-4350-9721-7BFC2B5AB9A8}"/>
              </a:ext>
            </a:extLst>
          </p:cNvPr>
          <p:cNvSpPr txBox="1"/>
          <p:nvPr/>
        </p:nvSpPr>
        <p:spPr>
          <a:xfrm>
            <a:off x="3361608" y="5717892"/>
            <a:ext cx="2045753" cy="923330"/>
          </a:xfrm>
          <a:prstGeom prst="rect">
            <a:avLst/>
          </a:prstGeom>
          <a:noFill/>
          <a:ln w="12700">
            <a:solidFill>
              <a:schemeClr val="bg1"/>
            </a:solidFill>
          </a:ln>
        </p:spPr>
        <p:txBody>
          <a:bodyPr wrap="none" rtlCol="0">
            <a:spAutoFit/>
          </a:bodyPr>
          <a:lstStyle/>
          <a:p>
            <a:r>
              <a:rPr lang="it-IT" b="1" dirty="0">
                <a:solidFill>
                  <a:schemeClr val="bg1"/>
                </a:solidFill>
              </a:rPr>
              <a:t>Servizio II</a:t>
            </a:r>
            <a:br>
              <a:rPr lang="it-IT" b="1" dirty="0">
                <a:solidFill>
                  <a:schemeClr val="bg1"/>
                </a:solidFill>
              </a:rPr>
            </a:br>
            <a:r>
              <a:rPr lang="it-IT" b="1" dirty="0">
                <a:solidFill>
                  <a:schemeClr val="bg1"/>
                </a:solidFill>
              </a:rPr>
              <a:t>Arte</a:t>
            </a:r>
          </a:p>
          <a:p>
            <a:r>
              <a:rPr lang="it-IT" b="1" dirty="0">
                <a:solidFill>
                  <a:schemeClr val="bg1"/>
                </a:solidFill>
              </a:rPr>
              <a:t>Contemporanea</a:t>
            </a:r>
          </a:p>
        </p:txBody>
      </p:sp>
      <p:sp>
        <p:nvSpPr>
          <p:cNvPr id="8" name="CasellaDiTesto 7">
            <a:extLst>
              <a:ext uri="{FF2B5EF4-FFF2-40B4-BE49-F238E27FC236}">
                <a16:creationId xmlns:a16="http://schemas.microsoft.com/office/drawing/2014/main" id="{10D45E9A-76CF-4410-BCEE-35326A3CBFE9}"/>
              </a:ext>
            </a:extLst>
          </p:cNvPr>
          <p:cNvSpPr txBox="1"/>
          <p:nvPr/>
        </p:nvSpPr>
        <p:spPr>
          <a:xfrm>
            <a:off x="5453743" y="5717892"/>
            <a:ext cx="2045753" cy="923330"/>
          </a:xfrm>
          <a:prstGeom prst="rect">
            <a:avLst/>
          </a:prstGeom>
          <a:noFill/>
          <a:ln w="12700">
            <a:solidFill>
              <a:schemeClr val="bg1"/>
            </a:solidFill>
          </a:ln>
        </p:spPr>
        <p:txBody>
          <a:bodyPr wrap="none" rtlCol="0">
            <a:spAutoFit/>
          </a:bodyPr>
          <a:lstStyle/>
          <a:p>
            <a:r>
              <a:rPr lang="it-IT" b="1" dirty="0">
                <a:solidFill>
                  <a:schemeClr val="bg1"/>
                </a:solidFill>
              </a:rPr>
              <a:t>Servizio III</a:t>
            </a:r>
            <a:br>
              <a:rPr lang="it-IT" b="1" dirty="0">
                <a:solidFill>
                  <a:schemeClr val="bg1"/>
                </a:solidFill>
              </a:rPr>
            </a:br>
            <a:r>
              <a:rPr lang="it-IT" b="1" dirty="0">
                <a:solidFill>
                  <a:schemeClr val="bg1"/>
                </a:solidFill>
              </a:rPr>
              <a:t>Architettura</a:t>
            </a:r>
          </a:p>
          <a:p>
            <a:r>
              <a:rPr lang="it-IT" b="1" dirty="0">
                <a:solidFill>
                  <a:schemeClr val="bg1"/>
                </a:solidFill>
              </a:rPr>
              <a:t>Contemporanea</a:t>
            </a:r>
          </a:p>
        </p:txBody>
      </p:sp>
      <p:sp>
        <p:nvSpPr>
          <p:cNvPr id="9" name="CasellaDiTesto 8">
            <a:extLst>
              <a:ext uri="{FF2B5EF4-FFF2-40B4-BE49-F238E27FC236}">
                <a16:creationId xmlns:a16="http://schemas.microsoft.com/office/drawing/2014/main" id="{C18DF005-FE34-4474-9A76-6F43EBF28A40}"/>
              </a:ext>
            </a:extLst>
          </p:cNvPr>
          <p:cNvSpPr txBox="1"/>
          <p:nvPr/>
        </p:nvSpPr>
        <p:spPr>
          <a:xfrm>
            <a:off x="7499496" y="5628441"/>
            <a:ext cx="1931939" cy="1200329"/>
          </a:xfrm>
          <a:prstGeom prst="rect">
            <a:avLst/>
          </a:prstGeom>
          <a:noFill/>
          <a:ln w="12700">
            <a:solidFill>
              <a:schemeClr val="bg1"/>
            </a:solidFill>
          </a:ln>
        </p:spPr>
        <p:txBody>
          <a:bodyPr wrap="none" rtlCol="0">
            <a:spAutoFit/>
          </a:bodyPr>
          <a:lstStyle/>
          <a:p>
            <a:r>
              <a:rPr lang="it-IT" b="1" dirty="0">
                <a:solidFill>
                  <a:schemeClr val="bg1"/>
                </a:solidFill>
              </a:rPr>
              <a:t>Servizio IV</a:t>
            </a:r>
            <a:br>
              <a:rPr lang="it-IT" b="1" dirty="0">
                <a:solidFill>
                  <a:schemeClr val="bg1"/>
                </a:solidFill>
              </a:rPr>
            </a:br>
            <a:r>
              <a:rPr lang="it-IT" b="1" dirty="0">
                <a:solidFill>
                  <a:schemeClr val="bg1"/>
                </a:solidFill>
              </a:rPr>
              <a:t>Periferie</a:t>
            </a:r>
          </a:p>
          <a:p>
            <a:r>
              <a:rPr lang="it-IT" b="1" dirty="0">
                <a:solidFill>
                  <a:schemeClr val="bg1"/>
                </a:solidFill>
              </a:rPr>
              <a:t>e rigenerazione</a:t>
            </a:r>
          </a:p>
          <a:p>
            <a:r>
              <a:rPr lang="it-IT" b="1" dirty="0">
                <a:solidFill>
                  <a:schemeClr val="bg1"/>
                </a:solidFill>
              </a:rPr>
              <a:t>urbana</a:t>
            </a:r>
          </a:p>
        </p:txBody>
      </p:sp>
      <p:sp>
        <p:nvSpPr>
          <p:cNvPr id="10" name="CasellaDiTesto 9">
            <a:extLst>
              <a:ext uri="{FF2B5EF4-FFF2-40B4-BE49-F238E27FC236}">
                <a16:creationId xmlns:a16="http://schemas.microsoft.com/office/drawing/2014/main" id="{81860F8D-95B3-4EF8-9904-F22952673A2F}"/>
              </a:ext>
            </a:extLst>
          </p:cNvPr>
          <p:cNvSpPr txBox="1"/>
          <p:nvPr/>
        </p:nvSpPr>
        <p:spPr>
          <a:xfrm>
            <a:off x="9545249" y="5711588"/>
            <a:ext cx="1309974" cy="646331"/>
          </a:xfrm>
          <a:prstGeom prst="rect">
            <a:avLst/>
          </a:prstGeom>
          <a:noFill/>
          <a:ln w="12700">
            <a:solidFill>
              <a:schemeClr val="bg1"/>
            </a:solidFill>
          </a:ln>
        </p:spPr>
        <p:txBody>
          <a:bodyPr wrap="none" rtlCol="0">
            <a:spAutoFit/>
          </a:bodyPr>
          <a:lstStyle/>
          <a:p>
            <a:r>
              <a:rPr lang="it-IT" b="1" dirty="0">
                <a:solidFill>
                  <a:schemeClr val="bg1"/>
                </a:solidFill>
              </a:rPr>
              <a:t>Servizio V</a:t>
            </a:r>
            <a:br>
              <a:rPr lang="it-IT" b="1" dirty="0">
                <a:solidFill>
                  <a:schemeClr val="bg1"/>
                </a:solidFill>
              </a:rPr>
            </a:br>
            <a:r>
              <a:rPr lang="it-IT" b="1" dirty="0">
                <a:solidFill>
                  <a:schemeClr val="bg1"/>
                </a:solidFill>
              </a:rPr>
              <a:t>Fotografia</a:t>
            </a:r>
          </a:p>
        </p:txBody>
      </p:sp>
      <p:cxnSp>
        <p:nvCxnSpPr>
          <p:cNvPr id="11" name="Connettore 2 10">
            <a:extLst>
              <a:ext uri="{FF2B5EF4-FFF2-40B4-BE49-F238E27FC236}">
                <a16:creationId xmlns:a16="http://schemas.microsoft.com/office/drawing/2014/main" id="{7FC4DA83-6630-4172-BDC4-F7291C30FC57}"/>
              </a:ext>
            </a:extLst>
          </p:cNvPr>
          <p:cNvCxnSpPr/>
          <p:nvPr/>
        </p:nvCxnSpPr>
        <p:spPr>
          <a:xfrm flipH="1">
            <a:off x="1780008" y="4657770"/>
            <a:ext cx="2250831" cy="970671"/>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a:extLst>
              <a:ext uri="{FF2B5EF4-FFF2-40B4-BE49-F238E27FC236}">
                <a16:creationId xmlns:a16="http://schemas.microsoft.com/office/drawing/2014/main" id="{E0078150-C363-4E65-AB69-8CA6DC57B273}"/>
              </a:ext>
            </a:extLst>
          </p:cNvPr>
          <p:cNvCxnSpPr>
            <a:cxnSpLocks/>
            <a:endCxn id="7" idx="0"/>
          </p:cNvCxnSpPr>
          <p:nvPr/>
        </p:nvCxnSpPr>
        <p:spPr>
          <a:xfrm flipH="1">
            <a:off x="4384485" y="4801476"/>
            <a:ext cx="354446" cy="916416"/>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a:extLst>
              <a:ext uri="{FF2B5EF4-FFF2-40B4-BE49-F238E27FC236}">
                <a16:creationId xmlns:a16="http://schemas.microsoft.com/office/drawing/2014/main" id="{6A348BA4-99F5-495A-BE22-4638F16D7240}"/>
              </a:ext>
            </a:extLst>
          </p:cNvPr>
          <p:cNvCxnSpPr>
            <a:cxnSpLocks/>
          </p:cNvCxnSpPr>
          <p:nvPr/>
        </p:nvCxnSpPr>
        <p:spPr>
          <a:xfrm>
            <a:off x="6049617" y="4864877"/>
            <a:ext cx="146490" cy="916416"/>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ttore 2 15">
            <a:extLst>
              <a:ext uri="{FF2B5EF4-FFF2-40B4-BE49-F238E27FC236}">
                <a16:creationId xmlns:a16="http://schemas.microsoft.com/office/drawing/2014/main" id="{EA288EC9-099A-47B8-A4B2-81D758EEF40B}"/>
              </a:ext>
            </a:extLst>
          </p:cNvPr>
          <p:cNvCxnSpPr>
            <a:cxnSpLocks/>
          </p:cNvCxnSpPr>
          <p:nvPr/>
        </p:nvCxnSpPr>
        <p:spPr>
          <a:xfrm>
            <a:off x="7580150" y="4864877"/>
            <a:ext cx="1024164" cy="672177"/>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a:extLst>
              <a:ext uri="{FF2B5EF4-FFF2-40B4-BE49-F238E27FC236}">
                <a16:creationId xmlns:a16="http://schemas.microsoft.com/office/drawing/2014/main" id="{A24089DA-8AF8-4BC9-A680-DD807EFAFC43}"/>
              </a:ext>
            </a:extLst>
          </p:cNvPr>
          <p:cNvCxnSpPr>
            <a:cxnSpLocks/>
          </p:cNvCxnSpPr>
          <p:nvPr/>
        </p:nvCxnSpPr>
        <p:spPr>
          <a:xfrm>
            <a:off x="7580150" y="4399651"/>
            <a:ext cx="2342450" cy="1311676"/>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43190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46382" y="-111172"/>
            <a:ext cx="12099235" cy="814557"/>
          </a:xfrm>
        </p:spPr>
        <p:txBody>
          <a:bodyPr>
            <a:normAutofit/>
          </a:bodyPr>
          <a:lstStyle/>
          <a:p>
            <a:r>
              <a:rPr lang="it-IT" dirty="0">
                <a:solidFill>
                  <a:schemeClr val="bg1"/>
                </a:solidFill>
              </a:rPr>
              <a:t>9 -LA DIREZIONE GENERALE CINEMA e </a:t>
            </a:r>
            <a:r>
              <a:rPr lang="it-IT" dirty="0" err="1">
                <a:solidFill>
                  <a:schemeClr val="bg1"/>
                </a:solidFill>
              </a:rPr>
              <a:t>AUdiovisiVO</a:t>
            </a:r>
            <a:r>
              <a:rPr lang="it-IT" dirty="0">
                <a:solidFill>
                  <a:schemeClr val="bg1"/>
                </a:solidFill>
              </a:rPr>
              <a:t> -1 </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509630"/>
            <a:ext cx="12099235" cy="4524315"/>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1.    La Direzione generale Cinema e audiovisivo svolge le funzioni e i compiti in materia di attività cinematografiche e di produzioni audiovisive che la legge assegna al Ministero.</a:t>
            </a:r>
            <a:br>
              <a:rPr lang="it-IT" dirty="0">
                <a:solidFill>
                  <a:schemeClr val="bg1"/>
                </a:solidFill>
              </a:rPr>
            </a:br>
            <a:r>
              <a:rPr lang="it-IT" dirty="0">
                <a:solidFill>
                  <a:schemeClr val="bg1"/>
                </a:solidFill>
              </a:rPr>
              <a:t>2.    Il Direttore generale, in particolare:</a:t>
            </a:r>
            <a:br>
              <a:rPr lang="it-IT" dirty="0">
                <a:solidFill>
                  <a:schemeClr val="bg1"/>
                </a:solidFill>
              </a:rPr>
            </a:br>
            <a:r>
              <a:rPr lang="it-IT" dirty="0">
                <a:solidFill>
                  <a:schemeClr val="bg1"/>
                </a:solidFill>
              </a:rPr>
              <a:t>a)    promuove e coordina le iniziative aventi per scopo lo </a:t>
            </a:r>
            <a:r>
              <a:rPr lang="it-IT" b="1" dirty="0">
                <a:solidFill>
                  <a:schemeClr val="bg1"/>
                </a:solidFill>
              </a:rPr>
              <a:t>sviluppo della produzione cinematografica e delle opere audiovisive</a:t>
            </a:r>
            <a:r>
              <a:rPr lang="it-IT" dirty="0">
                <a:solidFill>
                  <a:schemeClr val="bg1"/>
                </a:solidFill>
              </a:rPr>
              <a:t>, lo sviluppo della loro distribuzione e diffusione in Italia e all’estero, anche d’intesa con il Ministero dello sviluppo economico e con il Ministero degli affari esteri e della cooperazione internazionale;</a:t>
            </a:r>
            <a:br>
              <a:rPr lang="it-IT" dirty="0">
                <a:solidFill>
                  <a:schemeClr val="bg1"/>
                </a:solidFill>
              </a:rPr>
            </a:br>
            <a:r>
              <a:rPr lang="it-IT" dirty="0">
                <a:solidFill>
                  <a:schemeClr val="bg1"/>
                </a:solidFill>
              </a:rPr>
              <a:t>b)    ai sensi della Convenzione UNESCO sulla </a:t>
            </a:r>
            <a:r>
              <a:rPr lang="it-IT" b="1" dirty="0">
                <a:solidFill>
                  <a:schemeClr val="bg1"/>
                </a:solidFill>
              </a:rPr>
              <a:t>protezione e la promozione della diversità delle espressioni culturali</a:t>
            </a:r>
            <a:r>
              <a:rPr lang="it-IT" dirty="0">
                <a:solidFill>
                  <a:schemeClr val="bg1"/>
                </a:solidFill>
              </a:rPr>
              <a:t>, propone e attua, con riferimento al settore di competenza, misure finalizzate a fornire alle industrie culturali nazionali autonome un accesso effettivo ai mezzi di produzione, di diffusione e di distribuzione delle attività, dei beni e dei servizi culturali;</a:t>
            </a:r>
            <a:br>
              <a:rPr lang="it-IT" dirty="0">
                <a:solidFill>
                  <a:schemeClr val="bg1"/>
                </a:solidFill>
              </a:rPr>
            </a:br>
            <a:r>
              <a:rPr lang="it-IT" dirty="0">
                <a:solidFill>
                  <a:schemeClr val="bg1"/>
                </a:solidFill>
              </a:rPr>
              <a:t>c)    svolge le attività amministrative connesse al riconoscimento della </a:t>
            </a:r>
            <a:r>
              <a:rPr lang="it-IT" b="1" dirty="0">
                <a:solidFill>
                  <a:schemeClr val="bg1"/>
                </a:solidFill>
              </a:rPr>
              <a:t>nazionalità italiana dei film e delle produzioni audiovisive, della qualifica d’essai dei film</a:t>
            </a:r>
            <a:r>
              <a:rPr lang="it-IT" dirty="0">
                <a:solidFill>
                  <a:schemeClr val="bg1"/>
                </a:solidFill>
              </a:rPr>
              <a:t>, nonché dell’eleggibilità culturale dei film e delle produzioni audiovisive;</a:t>
            </a:r>
            <a:br>
              <a:rPr lang="it-IT" dirty="0">
                <a:solidFill>
                  <a:schemeClr val="bg1"/>
                </a:solidFill>
              </a:rPr>
            </a:br>
            <a:r>
              <a:rPr lang="it-IT" dirty="0">
                <a:solidFill>
                  <a:schemeClr val="bg1"/>
                </a:solidFill>
              </a:rPr>
              <a:t>d)    </a:t>
            </a:r>
            <a:r>
              <a:rPr lang="it-IT" b="1" dirty="0">
                <a:solidFill>
                  <a:schemeClr val="bg1"/>
                </a:solidFill>
              </a:rPr>
              <a:t>dispone interventi finanziari a sostegno delle attività cinematografiche </a:t>
            </a:r>
            <a:r>
              <a:rPr lang="it-IT" dirty="0">
                <a:solidFill>
                  <a:schemeClr val="bg1"/>
                </a:solidFill>
              </a:rPr>
              <a:t>e degli enti e delle iniziative per la diffusione della cultura cinematografica;</a:t>
            </a: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p:txBody>
      </p:sp>
    </p:spTree>
    <p:extLst>
      <p:ext uri="{BB962C8B-B14F-4D97-AF65-F5344CB8AC3E}">
        <p14:creationId xmlns:p14="http://schemas.microsoft.com/office/powerpoint/2010/main" val="12845596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46382" y="-111172"/>
            <a:ext cx="12099235" cy="814557"/>
          </a:xfrm>
        </p:spPr>
        <p:txBody>
          <a:bodyPr>
            <a:normAutofit/>
          </a:bodyPr>
          <a:lstStyle/>
          <a:p>
            <a:r>
              <a:rPr lang="it-IT" dirty="0">
                <a:solidFill>
                  <a:schemeClr val="bg1"/>
                </a:solidFill>
              </a:rPr>
              <a:t>9 -LA DIREZIONE GENERALE CINEMA e AUdiovisiVO-2 </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0" y="509630"/>
            <a:ext cx="12099235" cy="2308324"/>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e)    svolge le attività amministrative connesse al </a:t>
            </a:r>
            <a:r>
              <a:rPr lang="it-IT" b="1" dirty="0">
                <a:solidFill>
                  <a:schemeClr val="bg1"/>
                </a:solidFill>
              </a:rPr>
              <a:t>riconoscimento delle agevolazioni fiscali </a:t>
            </a:r>
            <a:r>
              <a:rPr lang="it-IT" dirty="0">
                <a:solidFill>
                  <a:schemeClr val="bg1"/>
                </a:solidFill>
              </a:rPr>
              <a:t>nel settore cinematografico e nel settore della produzione audiovisiva e svolge le connesse attività di verifica e controllo, in raccordo con l’Agenzia delle entrate;</a:t>
            </a:r>
            <a:br>
              <a:rPr lang="it-IT" dirty="0">
                <a:solidFill>
                  <a:schemeClr val="bg1"/>
                </a:solidFill>
              </a:rPr>
            </a:br>
            <a:r>
              <a:rPr lang="it-IT" dirty="0">
                <a:solidFill>
                  <a:schemeClr val="bg1"/>
                </a:solidFill>
              </a:rPr>
              <a:t>f)    cura, fermo restando il </a:t>
            </a:r>
            <a:r>
              <a:rPr lang="it-IT" b="1" dirty="0">
                <a:solidFill>
                  <a:schemeClr val="bg1"/>
                </a:solidFill>
              </a:rPr>
              <a:t>coordinamento del Segretario generale</a:t>
            </a:r>
            <a:r>
              <a:rPr lang="it-IT" dirty="0">
                <a:solidFill>
                  <a:schemeClr val="bg1"/>
                </a:solidFill>
              </a:rPr>
              <a:t>, </a:t>
            </a:r>
            <a:r>
              <a:rPr lang="it-IT" b="1" dirty="0">
                <a:solidFill>
                  <a:schemeClr val="bg1"/>
                </a:solidFill>
              </a:rPr>
              <a:t>le attività di rilievo internazionale concernenti la produzione cinematografica e audiovisiva</a:t>
            </a:r>
            <a:r>
              <a:rPr lang="it-IT" dirty="0">
                <a:solidFill>
                  <a:schemeClr val="bg1"/>
                </a:solidFill>
              </a:rPr>
              <a:t>, nonché gli adempimenti di competenza del Ministero in materia di accordi internazionali di coproduzione cinematografica e audiovisiva;</a:t>
            </a:r>
          </a:p>
          <a:p>
            <a:pPr lvl="0" defTabSz="457200">
              <a:defRPr/>
            </a:pPr>
            <a:r>
              <a:rPr lang="it-IT" dirty="0">
                <a:solidFill>
                  <a:schemeClr val="bg1"/>
                </a:solidFill>
              </a:rPr>
              <a:t>g)    svolge </a:t>
            </a:r>
            <a:r>
              <a:rPr lang="it-IT" b="1" dirty="0">
                <a:solidFill>
                  <a:schemeClr val="bg1"/>
                </a:solidFill>
              </a:rPr>
              <a:t>le attività amministrative connesse alla verifica della classificazione delle opere cinematografiche </a:t>
            </a:r>
            <a:r>
              <a:rPr lang="it-IT" dirty="0">
                <a:solidFill>
                  <a:schemeClr val="bg1"/>
                </a:solidFill>
              </a:rPr>
              <a:t>ai sensi del decreto legislativo 7 dicembre 2017, n. 203;</a:t>
            </a: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p:txBody>
      </p:sp>
    </p:spTree>
    <p:extLst>
      <p:ext uri="{BB962C8B-B14F-4D97-AF65-F5344CB8AC3E}">
        <p14:creationId xmlns:p14="http://schemas.microsoft.com/office/powerpoint/2010/main" val="24375347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2" y="-111172"/>
            <a:ext cx="10353015" cy="1507067"/>
          </a:xfrm>
        </p:spPr>
        <p:txBody>
          <a:bodyPr>
            <a:normAutofit/>
          </a:bodyPr>
          <a:lstStyle/>
          <a:p>
            <a:r>
              <a:rPr lang="it-IT" dirty="0">
                <a:solidFill>
                  <a:schemeClr val="bg1"/>
                </a:solidFill>
              </a:rPr>
              <a:t>10 -LA DIREZIONE GENERALE spettacolo -1 </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1395895"/>
            <a:ext cx="12006469" cy="4801314"/>
          </a:xfrm>
          <a:prstGeom prst="rect">
            <a:avLst/>
          </a:prstGeom>
          <a:solidFill>
            <a:schemeClr val="tx2">
              <a:lumMod val="40000"/>
              <a:lumOff val="60000"/>
            </a:schemeClr>
          </a:solidFill>
        </p:spPr>
        <p:txBody>
          <a:bodyPr wrap="square" rtlCol="0">
            <a:spAutoFit/>
          </a:bodyPr>
          <a:lstStyle/>
          <a:p>
            <a:r>
              <a:rPr lang="it-IT" dirty="0">
                <a:solidFill>
                  <a:schemeClr val="bg1"/>
                </a:solidFill>
              </a:rPr>
              <a:t>1.    La Direzione generale Spettacolo svolge funzioni e compiti in materia di </a:t>
            </a:r>
            <a:r>
              <a:rPr lang="it-IT" b="1" dirty="0">
                <a:solidFill>
                  <a:schemeClr val="bg1"/>
                </a:solidFill>
              </a:rPr>
              <a:t>arti performative, di spettacolo dal vivo con riferimento alla musica, alla danza, al teatro, ai circhi, allo spettacolo viaggiante ed ai festival teatrali e  di promozione delle diversità delle espressioni culturali.</a:t>
            </a:r>
            <a:br>
              <a:rPr lang="it-IT" b="1" dirty="0">
                <a:solidFill>
                  <a:schemeClr val="bg1"/>
                </a:solidFill>
              </a:rPr>
            </a:br>
            <a:r>
              <a:rPr lang="it-IT" dirty="0">
                <a:solidFill>
                  <a:schemeClr val="bg1"/>
                </a:solidFill>
              </a:rPr>
              <a:t>2.    Il Direttore generale, in particolare:</a:t>
            </a:r>
            <a:br>
              <a:rPr lang="it-IT" dirty="0">
                <a:solidFill>
                  <a:schemeClr val="bg1"/>
                </a:solidFill>
              </a:rPr>
            </a:br>
            <a:r>
              <a:rPr lang="it-IT" dirty="0">
                <a:solidFill>
                  <a:schemeClr val="bg1"/>
                </a:solidFill>
              </a:rPr>
              <a:t>a)    dispone interventi finanziari a sostegno delle attività dello spettacolo;</a:t>
            </a:r>
            <a:br>
              <a:rPr lang="it-IT" dirty="0">
                <a:solidFill>
                  <a:schemeClr val="bg1"/>
                </a:solidFill>
              </a:rPr>
            </a:br>
            <a:r>
              <a:rPr lang="it-IT" dirty="0">
                <a:solidFill>
                  <a:schemeClr val="bg1"/>
                </a:solidFill>
              </a:rPr>
              <a:t>b)    svolge verifiche amministrative e contabili, ispezioni e controlli sugli enti sottoposti a vigilanza e sui soggetti beneficiari di contributi da parte del Ministero;</a:t>
            </a:r>
            <a:br>
              <a:rPr lang="it-IT" dirty="0">
                <a:solidFill>
                  <a:schemeClr val="bg1"/>
                </a:solidFill>
              </a:rPr>
            </a:br>
            <a:r>
              <a:rPr lang="it-IT" dirty="0">
                <a:solidFill>
                  <a:schemeClr val="bg1"/>
                </a:solidFill>
              </a:rPr>
              <a:t>c)    svolge le attività amministrative connesse al </a:t>
            </a:r>
            <a:r>
              <a:rPr lang="it-IT" b="1" dirty="0">
                <a:solidFill>
                  <a:schemeClr val="bg1"/>
                </a:solidFill>
              </a:rPr>
              <a:t>riconoscimento delle agevolazioni fiscali nel settore  della produzione musicale </a:t>
            </a:r>
            <a:r>
              <a:rPr lang="it-IT" dirty="0">
                <a:solidFill>
                  <a:schemeClr val="bg1"/>
                </a:solidFill>
              </a:rPr>
              <a:t>e svolge le connesse attività   di verifica e controllo, in raccordo con l’Agenzia delle entrate;</a:t>
            </a:r>
            <a:br>
              <a:rPr lang="it-IT" dirty="0">
                <a:solidFill>
                  <a:schemeClr val="bg1"/>
                </a:solidFill>
              </a:rPr>
            </a:br>
            <a:r>
              <a:rPr lang="it-IT" dirty="0">
                <a:solidFill>
                  <a:schemeClr val="bg1"/>
                </a:solidFill>
              </a:rPr>
              <a:t>d)    esercita le funzioni di indirizzo e, d’intesa con la Direzione generale Bilancio limitatamente ai profili contabili e finanziari, di vigilanza, sulle </a:t>
            </a:r>
            <a:r>
              <a:rPr lang="it-IT" b="1" dirty="0">
                <a:solidFill>
                  <a:schemeClr val="bg1"/>
                </a:solidFill>
              </a:rPr>
              <a:t>fondazioni lirico-sinfoniche</a:t>
            </a:r>
            <a:r>
              <a:rPr lang="it-IT" dirty="0">
                <a:solidFill>
                  <a:schemeClr val="bg1"/>
                </a:solidFill>
              </a:rPr>
              <a:t>, nonché su ogni soggetto giuridico costituito con la partecipazione del Ministero per finalità attinenti agli ambiti di competenza della Direzione generale;</a:t>
            </a:r>
            <a:br>
              <a:rPr lang="it-IT" dirty="0">
                <a:solidFill>
                  <a:schemeClr val="bg1"/>
                </a:solidFill>
              </a:rPr>
            </a:br>
            <a:r>
              <a:rPr lang="it-IT" dirty="0">
                <a:solidFill>
                  <a:schemeClr val="bg1"/>
                </a:solidFill>
              </a:rPr>
              <a:t>e)    esprime alla Direzione generale Biblioteche e di- ritto d’autore le valutazioni di competenza ai fini dello svolgimento dei compiti in materia di proprietà intellettuale e diritto d’autore e di vigilanza sulla </a:t>
            </a:r>
            <a:r>
              <a:rPr lang="it-IT" b="1" dirty="0">
                <a:solidFill>
                  <a:schemeClr val="bg1"/>
                </a:solidFill>
              </a:rPr>
              <a:t>Società italiana autori ed editori (SIAE).</a:t>
            </a:r>
          </a:p>
        </p:txBody>
      </p:sp>
    </p:spTree>
    <p:extLst>
      <p:ext uri="{BB962C8B-B14F-4D97-AF65-F5344CB8AC3E}">
        <p14:creationId xmlns:p14="http://schemas.microsoft.com/office/powerpoint/2010/main" val="32180050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2" y="-111172"/>
            <a:ext cx="10353015" cy="1507067"/>
          </a:xfrm>
        </p:spPr>
        <p:txBody>
          <a:bodyPr>
            <a:normAutofit/>
          </a:bodyPr>
          <a:lstStyle/>
          <a:p>
            <a:r>
              <a:rPr lang="it-IT" dirty="0">
                <a:solidFill>
                  <a:schemeClr val="bg1"/>
                </a:solidFill>
              </a:rPr>
              <a:t>10 -LA DIREZIONE GENERALE spettacolo -2 </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1395895"/>
            <a:ext cx="12006469" cy="5355312"/>
          </a:xfrm>
          <a:prstGeom prst="rect">
            <a:avLst/>
          </a:prstGeom>
          <a:solidFill>
            <a:schemeClr val="tx2">
              <a:lumMod val="40000"/>
              <a:lumOff val="60000"/>
            </a:schemeClr>
          </a:solidFill>
        </p:spPr>
        <p:txBody>
          <a:bodyPr wrap="square" rtlCol="0">
            <a:spAutoFit/>
          </a:bodyPr>
          <a:lstStyle/>
          <a:p>
            <a:r>
              <a:rPr lang="it-IT" dirty="0">
                <a:solidFill>
                  <a:schemeClr val="bg1"/>
                </a:solidFill>
              </a:rPr>
              <a:t>3.    Il Direttore generale partecipa alle commissioni in materia di spettacolo dal vivo secondo le disposizioni della normativa di settore, nonché alle riunioni </a:t>
            </a:r>
            <a:r>
              <a:rPr lang="it-IT" b="1" dirty="0">
                <a:solidFill>
                  <a:schemeClr val="bg1"/>
                </a:solidFill>
              </a:rPr>
              <a:t>Consiglio superiore dello spettacolo e delle relative sezioni.</a:t>
            </a:r>
            <a:endParaRPr lang="it-IT" dirty="0">
              <a:solidFill>
                <a:schemeClr val="bg1"/>
              </a:solidFill>
            </a:endParaRPr>
          </a:p>
          <a:p>
            <a:r>
              <a:rPr lang="it-IT" dirty="0">
                <a:solidFill>
                  <a:schemeClr val="bg1"/>
                </a:solidFill>
              </a:rPr>
              <a:t>5.    La Direzione generale Spettacolo </a:t>
            </a:r>
            <a:r>
              <a:rPr lang="it-IT" b="1" dirty="0">
                <a:solidFill>
                  <a:schemeClr val="bg1"/>
                </a:solidFill>
              </a:rPr>
              <a:t>si articola in due uffici dirigenziali</a:t>
            </a:r>
            <a:r>
              <a:rPr lang="it-IT" dirty="0">
                <a:solidFill>
                  <a:schemeClr val="bg1"/>
                </a:solidFill>
              </a:rPr>
              <a:t> di livello non generale centrali.</a:t>
            </a: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p:txBody>
      </p:sp>
      <p:sp>
        <p:nvSpPr>
          <p:cNvPr id="16" name="CasellaDiTesto 15">
            <a:extLst>
              <a:ext uri="{FF2B5EF4-FFF2-40B4-BE49-F238E27FC236}">
                <a16:creationId xmlns:a16="http://schemas.microsoft.com/office/drawing/2014/main" id="{A2096EA6-6BB1-4A79-8F6A-94123E2A1E9F}"/>
              </a:ext>
            </a:extLst>
          </p:cNvPr>
          <p:cNvSpPr txBox="1"/>
          <p:nvPr/>
        </p:nvSpPr>
        <p:spPr>
          <a:xfrm>
            <a:off x="4124369" y="3104054"/>
            <a:ext cx="2339102" cy="646331"/>
          </a:xfrm>
          <a:prstGeom prst="rect">
            <a:avLst/>
          </a:prstGeom>
          <a:noFill/>
          <a:ln w="12700">
            <a:solidFill>
              <a:schemeClr val="bg1"/>
            </a:solidFill>
          </a:ln>
        </p:spPr>
        <p:txBody>
          <a:bodyPr wrap="none" rtlCol="0">
            <a:spAutoFit/>
          </a:bodyPr>
          <a:lstStyle/>
          <a:p>
            <a:r>
              <a:rPr lang="it-IT" b="1" dirty="0">
                <a:solidFill>
                  <a:schemeClr val="bg1"/>
                </a:solidFill>
              </a:rPr>
              <a:t>Direzione Generale</a:t>
            </a:r>
          </a:p>
          <a:p>
            <a:r>
              <a:rPr lang="it-IT" b="1" dirty="0">
                <a:solidFill>
                  <a:schemeClr val="bg1"/>
                </a:solidFill>
              </a:rPr>
              <a:t> Spettacolo</a:t>
            </a:r>
          </a:p>
        </p:txBody>
      </p:sp>
      <p:cxnSp>
        <p:nvCxnSpPr>
          <p:cNvPr id="17" name="Connettore 2 16">
            <a:extLst>
              <a:ext uri="{FF2B5EF4-FFF2-40B4-BE49-F238E27FC236}">
                <a16:creationId xmlns:a16="http://schemas.microsoft.com/office/drawing/2014/main" id="{DF4F0D06-3EBB-4C2B-9474-4F7A67D588D5}"/>
              </a:ext>
            </a:extLst>
          </p:cNvPr>
          <p:cNvCxnSpPr/>
          <p:nvPr/>
        </p:nvCxnSpPr>
        <p:spPr>
          <a:xfrm flipH="1">
            <a:off x="1873538" y="3794789"/>
            <a:ext cx="2250831" cy="970671"/>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CasellaDiTesto 17">
            <a:extLst>
              <a:ext uri="{FF2B5EF4-FFF2-40B4-BE49-F238E27FC236}">
                <a16:creationId xmlns:a16="http://schemas.microsoft.com/office/drawing/2014/main" id="{75F792B6-60C2-4161-8BCA-2BC565EC1395}"/>
              </a:ext>
            </a:extLst>
          </p:cNvPr>
          <p:cNvSpPr txBox="1"/>
          <p:nvPr/>
        </p:nvSpPr>
        <p:spPr>
          <a:xfrm>
            <a:off x="1617975" y="4815774"/>
            <a:ext cx="3719288" cy="646331"/>
          </a:xfrm>
          <a:prstGeom prst="rect">
            <a:avLst/>
          </a:prstGeom>
          <a:noFill/>
          <a:ln w="12700">
            <a:solidFill>
              <a:schemeClr val="bg1"/>
            </a:solidFill>
          </a:ln>
        </p:spPr>
        <p:txBody>
          <a:bodyPr wrap="none" rtlCol="0">
            <a:spAutoFit/>
          </a:bodyPr>
          <a:lstStyle/>
          <a:p>
            <a:r>
              <a:rPr lang="it-IT" b="1" dirty="0">
                <a:solidFill>
                  <a:schemeClr val="bg1"/>
                </a:solidFill>
              </a:rPr>
              <a:t>Servizio I - Teatro danza circhi e</a:t>
            </a:r>
          </a:p>
          <a:p>
            <a:r>
              <a:rPr lang="it-IT" b="1" dirty="0">
                <a:solidFill>
                  <a:schemeClr val="bg1"/>
                </a:solidFill>
              </a:rPr>
              <a:t>Spettacolo viaggiante </a:t>
            </a:r>
          </a:p>
        </p:txBody>
      </p:sp>
      <p:sp>
        <p:nvSpPr>
          <p:cNvPr id="19" name="CasellaDiTesto 18">
            <a:extLst>
              <a:ext uri="{FF2B5EF4-FFF2-40B4-BE49-F238E27FC236}">
                <a16:creationId xmlns:a16="http://schemas.microsoft.com/office/drawing/2014/main" id="{E79BCF05-361D-4DC0-9CB0-6718FDA1E346}"/>
              </a:ext>
            </a:extLst>
          </p:cNvPr>
          <p:cNvSpPr txBox="1"/>
          <p:nvPr/>
        </p:nvSpPr>
        <p:spPr>
          <a:xfrm>
            <a:off x="5905142" y="4802769"/>
            <a:ext cx="1457450" cy="646331"/>
          </a:xfrm>
          <a:prstGeom prst="rect">
            <a:avLst/>
          </a:prstGeom>
          <a:noFill/>
          <a:ln w="12700">
            <a:solidFill>
              <a:schemeClr val="bg1"/>
            </a:solidFill>
          </a:ln>
        </p:spPr>
        <p:txBody>
          <a:bodyPr wrap="none" rtlCol="0">
            <a:spAutoFit/>
          </a:bodyPr>
          <a:lstStyle/>
          <a:p>
            <a:r>
              <a:rPr lang="it-IT" b="1" dirty="0">
                <a:solidFill>
                  <a:schemeClr val="bg1"/>
                </a:solidFill>
              </a:rPr>
              <a:t>Servizio II – </a:t>
            </a:r>
          </a:p>
          <a:p>
            <a:r>
              <a:rPr lang="it-IT" b="1" dirty="0">
                <a:solidFill>
                  <a:schemeClr val="bg1"/>
                </a:solidFill>
              </a:rPr>
              <a:t>Musica</a:t>
            </a:r>
          </a:p>
        </p:txBody>
      </p:sp>
      <p:cxnSp>
        <p:nvCxnSpPr>
          <p:cNvPr id="20" name="Connettore 2 19">
            <a:extLst>
              <a:ext uri="{FF2B5EF4-FFF2-40B4-BE49-F238E27FC236}">
                <a16:creationId xmlns:a16="http://schemas.microsoft.com/office/drawing/2014/main" id="{2E01B6DD-66F0-4A4F-A758-0451ED8E0837}"/>
              </a:ext>
            </a:extLst>
          </p:cNvPr>
          <p:cNvCxnSpPr>
            <a:cxnSpLocks/>
          </p:cNvCxnSpPr>
          <p:nvPr/>
        </p:nvCxnSpPr>
        <p:spPr>
          <a:xfrm>
            <a:off x="5598942" y="3916103"/>
            <a:ext cx="583999" cy="852312"/>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2825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9888" y="0"/>
            <a:ext cx="12172224" cy="604911"/>
          </a:xfrm>
        </p:spPr>
        <p:txBody>
          <a:bodyPr>
            <a:normAutofit/>
          </a:bodyPr>
          <a:lstStyle/>
          <a:p>
            <a:r>
              <a:rPr lang="it-IT" sz="2800" dirty="0">
                <a:solidFill>
                  <a:schemeClr val="bg1"/>
                </a:solidFill>
              </a:rPr>
              <a:t>Funzioni DIRIGENTI (art. 17 d.lgs. 165/2001)</a:t>
            </a:r>
          </a:p>
        </p:txBody>
      </p:sp>
      <p:sp>
        <p:nvSpPr>
          <p:cNvPr id="3" name="Rectangle 1">
            <a:extLst>
              <a:ext uri="{FF2B5EF4-FFF2-40B4-BE49-F238E27FC236}">
                <a16:creationId xmlns:a16="http://schemas.microsoft.com/office/drawing/2014/main" id="{5B158194-09E5-4B6B-B2A5-270CC01B47D8}"/>
              </a:ext>
            </a:extLst>
          </p:cNvPr>
          <p:cNvSpPr>
            <a:spLocks noChangeArrowheads="1"/>
          </p:cNvSpPr>
          <p:nvPr/>
        </p:nvSpPr>
        <p:spPr bwMode="auto">
          <a:xfrm>
            <a:off x="0" y="604911"/>
            <a:ext cx="12017827" cy="5909310"/>
          </a:xfrm>
          <a:prstGeom prst="rect">
            <a:avLst/>
          </a:prstGeom>
          <a:solidFill>
            <a:schemeClr val="tx2">
              <a:lumMod val="40000"/>
              <a:lumOff val="60000"/>
            </a:schemeClr>
          </a:solid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it-IT" altLang="it-IT" b="1" dirty="0">
                <a:solidFill>
                  <a:srgbClr val="000000"/>
                </a:solidFill>
                <a:latin typeface="+mj-lt"/>
                <a:cs typeface="Tahoma" panose="020B0604030504040204" pitchFamily="34" charset="0"/>
              </a:rPr>
              <a:t>A</a:t>
            </a:r>
            <a:r>
              <a:rPr lang="it-IT" altLang="it-IT" b="1" dirty="0" bmk="">
                <a:solidFill>
                  <a:srgbClr val="000000"/>
                </a:solidFill>
                <a:latin typeface="+mj-lt"/>
                <a:cs typeface="Tahoma" panose="020B0604030504040204" pitchFamily="34" charset="0"/>
              </a:rPr>
              <a:t>rt. 17. Funzioni dei dirigenti</a:t>
            </a:r>
            <a:r>
              <a:rPr lang="it-IT" altLang="it-IT" dirty="0">
                <a:solidFill>
                  <a:srgbClr val="000000"/>
                </a:solidFill>
                <a:latin typeface="+mj-lt"/>
                <a:cs typeface="Tahoma" panose="020B0604030504040204" pitchFamily="34" charset="0"/>
              </a:rPr>
              <a:t>.</a:t>
            </a:r>
            <a:endParaRPr lang="it-IT" altLang="it-IT" dirty="0">
              <a:latin typeface="+mj-lt"/>
            </a:endParaRPr>
          </a:p>
          <a:p>
            <a:pPr lvl="0"/>
            <a:r>
              <a:rPr lang="it-IT" altLang="it-IT" dirty="0">
                <a:solidFill>
                  <a:srgbClr val="000000"/>
                </a:solidFill>
                <a:latin typeface="+mj-lt"/>
                <a:cs typeface="Tahoma" panose="020B0604030504040204" pitchFamily="34" charset="0"/>
              </a:rPr>
              <a:t>1</a:t>
            </a:r>
            <a:r>
              <a:rPr lang="it-IT" altLang="it-IT" dirty="0">
                <a:solidFill>
                  <a:schemeClr val="bg1"/>
                </a:solidFill>
                <a:latin typeface="+mj-lt"/>
                <a:cs typeface="Tahoma" panose="020B0604030504040204" pitchFamily="34" charset="0"/>
              </a:rPr>
              <a:t>. I dirigenti, nell'ambito di quanto stabilito dall'articolo 4, esercitano, fra gli altri, i seguenti compiti e poteri:</a:t>
            </a:r>
            <a:endParaRPr lang="it-IT" altLang="it-IT" dirty="0">
              <a:solidFill>
                <a:schemeClr val="bg1"/>
              </a:solidFill>
              <a:latin typeface="+mj-lt"/>
            </a:endParaRPr>
          </a:p>
          <a:p>
            <a:pPr lvl="0"/>
            <a:r>
              <a:rPr lang="it-IT" altLang="it-IT" dirty="0">
                <a:solidFill>
                  <a:schemeClr val="bg1"/>
                </a:solidFill>
                <a:latin typeface="+mj-lt"/>
              </a:rPr>
              <a:t>a) formulano proposte ed esprimono pareri ai dirigenti degli uffici dirigenziali generali;</a:t>
            </a:r>
            <a:br>
              <a:rPr lang="it-IT" altLang="it-IT" dirty="0">
                <a:solidFill>
                  <a:schemeClr val="bg1"/>
                </a:solidFill>
                <a:latin typeface="+mj-lt"/>
              </a:rPr>
            </a:br>
            <a:r>
              <a:rPr lang="it-IT" altLang="it-IT" dirty="0">
                <a:solidFill>
                  <a:schemeClr val="bg1"/>
                </a:solidFill>
                <a:latin typeface="+mj-lt"/>
              </a:rPr>
              <a:t>b) curano l'attuazione dei progetti e delle gestioni ad essi assegnati dai dirigenti degli uffici dirigenziali generali, adottando i relativi atti è provvedimenti amministrativi ed esercitando i poteri di spesa e di acquisizione delle entrate;</a:t>
            </a:r>
            <a:br>
              <a:rPr lang="it-IT" altLang="it-IT" dirty="0">
                <a:solidFill>
                  <a:schemeClr val="bg1"/>
                </a:solidFill>
                <a:latin typeface="+mj-lt"/>
              </a:rPr>
            </a:br>
            <a:r>
              <a:rPr lang="it-IT" altLang="it-IT" dirty="0">
                <a:solidFill>
                  <a:schemeClr val="bg1"/>
                </a:solidFill>
                <a:latin typeface="+mj-lt"/>
              </a:rPr>
              <a:t>c) svolgono tutti gli altri compiti ad essi delegati dai dirigenti degli uffici dirigenziali generali;</a:t>
            </a:r>
            <a:br>
              <a:rPr lang="it-IT" altLang="it-IT" dirty="0">
                <a:solidFill>
                  <a:schemeClr val="bg1"/>
                </a:solidFill>
                <a:latin typeface="+mj-lt"/>
              </a:rPr>
            </a:br>
            <a:r>
              <a:rPr lang="it-IT" altLang="it-IT" dirty="0">
                <a:solidFill>
                  <a:schemeClr val="bg1"/>
                </a:solidFill>
                <a:latin typeface="+mj-lt"/>
              </a:rPr>
              <a:t>d) dirigono, coordinano e controllano l'attività degli uffici che da essi dipendono e dei responsabili dei procedimenti amministrativi, anche con poteri sostitutivi in caso di inerzia;</a:t>
            </a:r>
            <a:br>
              <a:rPr lang="it-IT" altLang="it-IT" dirty="0">
                <a:solidFill>
                  <a:schemeClr val="bg1"/>
                </a:solidFill>
                <a:latin typeface="+mj-lt"/>
              </a:rPr>
            </a:br>
            <a:r>
              <a:rPr lang="it-IT" altLang="it-IT" dirty="0">
                <a:solidFill>
                  <a:schemeClr val="bg1"/>
                </a:solidFill>
                <a:latin typeface="+mj-lt"/>
              </a:rPr>
              <a:t>d-bis) concorrono all'individuazione delle risorse e dei profili professionali necessari allo svolgimento dei compiti dell'ufficio cui sono preposti anche al fine dell'elaborazione del documento di programmazione triennale del fabbisogno di personale di cui all'articolo 6, comma 4;</a:t>
            </a:r>
            <a:br>
              <a:rPr lang="it-IT" altLang="it-IT" dirty="0">
                <a:solidFill>
                  <a:schemeClr val="bg1"/>
                </a:solidFill>
                <a:latin typeface="+mj-lt"/>
              </a:rPr>
            </a:br>
            <a:r>
              <a:rPr lang="it-IT" altLang="it-IT" dirty="0">
                <a:solidFill>
                  <a:schemeClr val="bg1"/>
                </a:solidFill>
                <a:latin typeface="+mj-lt"/>
              </a:rPr>
              <a:t>e) provvedono alla gestione del personale e delle risorse finanziarie e strumentali assegnate ai propri uffici, anche ai sensi di quanto previsto all'articolo 16, comma 1, lettera l-bis;</a:t>
            </a:r>
            <a:br>
              <a:rPr lang="it-IT" altLang="it-IT" dirty="0">
                <a:solidFill>
                  <a:schemeClr val="bg1"/>
                </a:solidFill>
                <a:latin typeface="+mj-lt"/>
              </a:rPr>
            </a:br>
            <a:r>
              <a:rPr lang="it-IT" altLang="it-IT" dirty="0">
                <a:solidFill>
                  <a:schemeClr val="bg1"/>
                </a:solidFill>
                <a:latin typeface="+mj-lt"/>
              </a:rPr>
              <a:t>e-bis) effettuano la valutazione del personale assegnato ai propri uffici, nel rispetto del principio del merito, ai fini della progressione economica e tra le aree, nonché della corresponsione di indennità e premi incentivanti.</a:t>
            </a:r>
          </a:p>
          <a:p>
            <a:pPr lvl="0"/>
            <a:r>
              <a:rPr lang="it-IT" altLang="it-IT" dirty="0">
                <a:solidFill>
                  <a:schemeClr val="bg1"/>
                </a:solidFill>
                <a:latin typeface="+mj-lt"/>
                <a:cs typeface="Tahoma" panose="020B0604030504040204" pitchFamily="34" charset="0"/>
              </a:rPr>
              <a:t>1-bis. I dirigenti, per specifiche e comprovate ragioni di servizio, possono delegare per un periodo di tempo determinato, con atto scritto e motivato, alcune delle competenze comprese nelle funzioni di cui alle lettere b), d) ed e) del comma 1 a dipendenti che ricoprano le posizioni funzionali più elevate nell'ambito degli uffici ad essi affidati. Non si applica in ogni caso l'articolo 2103 del codice civile.</a:t>
            </a:r>
            <a:endParaRPr lang="it-IT" altLang="it-IT" dirty="0">
              <a:solidFill>
                <a:schemeClr val="bg1"/>
              </a:solidFill>
              <a:latin typeface="+mj-lt"/>
            </a:endParaRPr>
          </a:p>
        </p:txBody>
      </p:sp>
    </p:spTree>
    <p:extLst>
      <p:ext uri="{BB962C8B-B14F-4D97-AF65-F5344CB8AC3E}">
        <p14:creationId xmlns:p14="http://schemas.microsoft.com/office/powerpoint/2010/main" val="6212989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2" y="-111172"/>
            <a:ext cx="10353015" cy="1507067"/>
          </a:xfrm>
        </p:spPr>
        <p:txBody>
          <a:bodyPr>
            <a:normAutofit/>
          </a:bodyPr>
          <a:lstStyle/>
          <a:p>
            <a:r>
              <a:rPr lang="it-IT" dirty="0">
                <a:solidFill>
                  <a:schemeClr val="bg1"/>
                </a:solidFill>
              </a:rPr>
              <a:t>11 -LA DIREZIONE GENERALE sicurezza patrimonio culturale -1 </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1395895"/>
            <a:ext cx="12006469" cy="5355312"/>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1.    La Direzione generale Sicurezza del patrimonio culturale assicura, nel rispetto degli indirizzi e delle direttive del Segretario  generale,  l’ideazione,  la  programmazione, il coordinamento, l’attuazione e il monitoraggio di tutte le iniziative in materia di prevenzione dei rischi e sicurezza del patrimonio culturale e di coordinamento degli interventi conseguenti ad emergenze nazionali ed internazionali, anche in collaborazione con le altre amministrazioni competenti. La Direzione generale assicura altresì il buon andamento e la necessaria unitarietà della gestione degli interventi operativi emergenziali di messa in sicurezza del patrimonio culturale mobile e immobile, delle azioni di recupero e della ricostruzione nelle aree colpite dagli eventi calamitosi, nonché degli interventi finalizzati alla prevenzione e alla sicurezza antiincendio negli istituti e nei luoghi della cultura di appartenenza statale. A tali fini, la Direzione generale coordina tutte le iniziative avvalendosi delle strutture periferiche del Ministero, anche secondo modelli organizzativi appositamente previsti per le fasi emergenziali.</a:t>
            </a:r>
            <a:br>
              <a:rPr lang="it-IT" dirty="0">
                <a:solidFill>
                  <a:schemeClr val="bg1"/>
                </a:solidFill>
              </a:rPr>
            </a:br>
            <a:r>
              <a:rPr lang="it-IT" dirty="0">
                <a:solidFill>
                  <a:schemeClr val="bg1"/>
                </a:solidFill>
              </a:rPr>
              <a:t>2.    Il Direttore generale, in particolare:</a:t>
            </a:r>
            <a:br>
              <a:rPr lang="it-IT" dirty="0">
                <a:solidFill>
                  <a:schemeClr val="bg1"/>
                </a:solidFill>
              </a:rPr>
            </a:br>
            <a:r>
              <a:rPr lang="it-IT" dirty="0">
                <a:solidFill>
                  <a:schemeClr val="bg1"/>
                </a:solidFill>
              </a:rPr>
              <a:t>a)    svolge, sul territorio nazionale, tutte le funzioni, anche temporanee, attribuite al Ministero nelle procedure comunque attinenti a interventi di messa in sicurezza in fase emergenziale e di ricostruzione, in coordinamento con le attività del Dipartimento della Protezione Civile e delle altre amministrazioni coinvolte nei medesimi interventi;</a:t>
            </a:r>
            <a:br>
              <a:rPr lang="it-IT" dirty="0">
                <a:solidFill>
                  <a:schemeClr val="bg1"/>
                </a:solidFill>
              </a:rPr>
            </a:br>
            <a:r>
              <a:rPr lang="it-IT" dirty="0">
                <a:solidFill>
                  <a:schemeClr val="bg1"/>
                </a:solidFill>
              </a:rPr>
              <a:t>b)    può adottare ogni provvedimento di competenza del Ministero con riguardo ai beni culturali mobili e immobili e beni paesaggistici coinvolti negli interventi di ricostruzione a séguito di eventi calamitosi, ivi inclusi, ove necessario, i provvedimenti elencati all’articolo 47;</a:t>
            </a: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p:txBody>
      </p:sp>
    </p:spTree>
    <p:extLst>
      <p:ext uri="{BB962C8B-B14F-4D97-AF65-F5344CB8AC3E}">
        <p14:creationId xmlns:p14="http://schemas.microsoft.com/office/powerpoint/2010/main" val="13100409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2" y="-111172"/>
            <a:ext cx="10353015" cy="1507067"/>
          </a:xfrm>
        </p:spPr>
        <p:txBody>
          <a:bodyPr>
            <a:normAutofit/>
          </a:bodyPr>
          <a:lstStyle/>
          <a:p>
            <a:r>
              <a:rPr lang="it-IT" dirty="0">
                <a:solidFill>
                  <a:schemeClr val="bg1"/>
                </a:solidFill>
              </a:rPr>
              <a:t>11 -LA DIREZIONE GENERALE sicurezza patrimonio culturale -2 </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1395895"/>
            <a:ext cx="12006469" cy="5355312"/>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c)    coadiuva la Direzione generale Archeologia, belle arti e paesaggio nella predisposizione degli indirizzi alle strutture periferiche per la elaborazione di piani di conservazione programmata del patrimonio culturale;</a:t>
            </a:r>
            <a:br>
              <a:rPr lang="it-IT" dirty="0">
                <a:solidFill>
                  <a:schemeClr val="bg1"/>
                </a:solidFill>
              </a:rPr>
            </a:br>
            <a:r>
              <a:rPr lang="it-IT" dirty="0">
                <a:solidFill>
                  <a:schemeClr val="bg1"/>
                </a:solidFill>
              </a:rPr>
              <a:t>d)    adotta linee guida in materia di sicurezza del patrimonio culturale rispetto ai rischi antropici, raccordandosi con il Comando Carabinieri per la tutela del patrimonio culturale;</a:t>
            </a:r>
            <a:br>
              <a:rPr lang="it-IT" dirty="0">
                <a:solidFill>
                  <a:schemeClr val="bg1"/>
                </a:solidFill>
              </a:rPr>
            </a:br>
            <a:r>
              <a:rPr lang="it-IT" dirty="0">
                <a:solidFill>
                  <a:schemeClr val="bg1"/>
                </a:solidFill>
              </a:rPr>
              <a:t>e)    adotta linee guida, nel rispetto dei più elevati standard internazionali, per la sicurezza del patrimonio e la prevenzione dai rischi di calamità naturali e incendio: a tal fine, si raccorda con le altre direzioni generali e con le amministrazioni competenti.</a:t>
            </a:r>
          </a:p>
          <a:p>
            <a:pPr lvl="0" defTabSz="457200">
              <a:defRPr/>
            </a:pPr>
            <a:r>
              <a:rPr lang="it-IT" dirty="0">
                <a:solidFill>
                  <a:schemeClr val="bg1"/>
                </a:solidFill>
              </a:rPr>
              <a:t>4.    La Direzione generale Sicurezza del patrimonio culturale </a:t>
            </a:r>
            <a:r>
              <a:rPr lang="it-IT" b="1" dirty="0">
                <a:solidFill>
                  <a:schemeClr val="bg1"/>
                </a:solidFill>
              </a:rPr>
              <a:t>si articola in due uffici dirigenziali</a:t>
            </a:r>
            <a:r>
              <a:rPr lang="it-IT" dirty="0">
                <a:solidFill>
                  <a:schemeClr val="bg1"/>
                </a:solidFill>
              </a:rPr>
              <a:t> di livello non generale centrali.</a:t>
            </a:r>
          </a:p>
          <a:p>
            <a:pPr lvl="0" defTabSz="457200">
              <a:defRPr/>
            </a:pP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a:p>
            <a:pPr lvl="0" defTabSz="457200">
              <a:defRPr/>
            </a:pPr>
            <a:endParaRPr lang="it-IT" dirty="0">
              <a:solidFill>
                <a:schemeClr val="bg1"/>
              </a:solidFill>
              <a:latin typeface="Century Gothic" panose="020B0502020202020204"/>
            </a:endParaRPr>
          </a:p>
          <a:p>
            <a:pPr lvl="0" defTabSz="457200">
              <a:defRPr/>
            </a:pP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p:txBody>
      </p:sp>
      <p:sp>
        <p:nvSpPr>
          <p:cNvPr id="4" name="CasellaDiTesto 3">
            <a:extLst>
              <a:ext uri="{FF2B5EF4-FFF2-40B4-BE49-F238E27FC236}">
                <a16:creationId xmlns:a16="http://schemas.microsoft.com/office/drawing/2014/main" id="{15C3B3CB-20F1-448C-8E38-F9B64D7C609F}"/>
              </a:ext>
            </a:extLst>
          </p:cNvPr>
          <p:cNvSpPr txBox="1"/>
          <p:nvPr/>
        </p:nvSpPr>
        <p:spPr>
          <a:xfrm>
            <a:off x="4154372" y="4286193"/>
            <a:ext cx="2339102" cy="646331"/>
          </a:xfrm>
          <a:prstGeom prst="rect">
            <a:avLst/>
          </a:prstGeom>
          <a:noFill/>
          <a:ln w="12700">
            <a:solidFill>
              <a:schemeClr val="bg1"/>
            </a:solidFill>
          </a:ln>
        </p:spPr>
        <p:txBody>
          <a:bodyPr wrap="none" rtlCol="0">
            <a:spAutoFit/>
          </a:bodyPr>
          <a:lstStyle/>
          <a:p>
            <a:r>
              <a:rPr lang="it-IT" b="1" dirty="0">
                <a:solidFill>
                  <a:schemeClr val="bg1"/>
                </a:solidFill>
              </a:rPr>
              <a:t>Direzione Generale</a:t>
            </a:r>
          </a:p>
          <a:p>
            <a:r>
              <a:rPr lang="it-IT" b="1" dirty="0">
                <a:solidFill>
                  <a:schemeClr val="bg1"/>
                </a:solidFill>
              </a:rPr>
              <a:t> Sicurezza</a:t>
            </a:r>
          </a:p>
        </p:txBody>
      </p:sp>
      <p:sp>
        <p:nvSpPr>
          <p:cNvPr id="6" name="CasellaDiTesto 5">
            <a:extLst>
              <a:ext uri="{FF2B5EF4-FFF2-40B4-BE49-F238E27FC236}">
                <a16:creationId xmlns:a16="http://schemas.microsoft.com/office/drawing/2014/main" id="{37C93DDF-CD01-4868-BC4D-5553EE63ECBE}"/>
              </a:ext>
            </a:extLst>
          </p:cNvPr>
          <p:cNvSpPr txBox="1"/>
          <p:nvPr/>
        </p:nvSpPr>
        <p:spPr>
          <a:xfrm>
            <a:off x="1718983" y="5903195"/>
            <a:ext cx="3754554" cy="646331"/>
          </a:xfrm>
          <a:prstGeom prst="rect">
            <a:avLst/>
          </a:prstGeom>
          <a:noFill/>
          <a:ln w="12700">
            <a:solidFill>
              <a:schemeClr val="bg1"/>
            </a:solidFill>
          </a:ln>
        </p:spPr>
        <p:txBody>
          <a:bodyPr wrap="none" rtlCol="0">
            <a:spAutoFit/>
          </a:bodyPr>
          <a:lstStyle/>
          <a:p>
            <a:r>
              <a:rPr lang="it-IT" b="1" dirty="0">
                <a:solidFill>
                  <a:schemeClr val="bg1"/>
                </a:solidFill>
              </a:rPr>
              <a:t>Servizio I –Sicurezza degli Istituti </a:t>
            </a:r>
          </a:p>
          <a:p>
            <a:r>
              <a:rPr lang="it-IT" b="1" dirty="0">
                <a:solidFill>
                  <a:schemeClr val="bg1"/>
                </a:solidFill>
              </a:rPr>
              <a:t>e dei luoghi di cultura</a:t>
            </a:r>
          </a:p>
        </p:txBody>
      </p:sp>
      <p:cxnSp>
        <p:nvCxnSpPr>
          <p:cNvPr id="7" name="Connettore 2 6">
            <a:extLst>
              <a:ext uri="{FF2B5EF4-FFF2-40B4-BE49-F238E27FC236}">
                <a16:creationId xmlns:a16="http://schemas.microsoft.com/office/drawing/2014/main" id="{0DEBEA6B-0A4A-41C1-8604-2EF9D0CABA3A}"/>
              </a:ext>
            </a:extLst>
          </p:cNvPr>
          <p:cNvCxnSpPr/>
          <p:nvPr/>
        </p:nvCxnSpPr>
        <p:spPr>
          <a:xfrm flipH="1">
            <a:off x="1903541" y="4932524"/>
            <a:ext cx="2250831" cy="970671"/>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 name="Connettore 2 7">
            <a:extLst>
              <a:ext uri="{FF2B5EF4-FFF2-40B4-BE49-F238E27FC236}">
                <a16:creationId xmlns:a16="http://schemas.microsoft.com/office/drawing/2014/main" id="{8F73AC03-D0D2-4F0F-B5FF-A5652D1A5A88}"/>
              </a:ext>
            </a:extLst>
          </p:cNvPr>
          <p:cNvCxnSpPr>
            <a:cxnSpLocks/>
          </p:cNvCxnSpPr>
          <p:nvPr/>
        </p:nvCxnSpPr>
        <p:spPr>
          <a:xfrm>
            <a:off x="6248591" y="4871194"/>
            <a:ext cx="1789039" cy="1216667"/>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CasellaDiTesto 8">
            <a:extLst>
              <a:ext uri="{FF2B5EF4-FFF2-40B4-BE49-F238E27FC236}">
                <a16:creationId xmlns:a16="http://schemas.microsoft.com/office/drawing/2014/main" id="{5A1DF55B-7EE7-408C-ACF8-8B231E1DCC66}"/>
              </a:ext>
            </a:extLst>
          </p:cNvPr>
          <p:cNvSpPr txBox="1"/>
          <p:nvPr/>
        </p:nvSpPr>
        <p:spPr>
          <a:xfrm>
            <a:off x="7526595" y="6113383"/>
            <a:ext cx="2686954" cy="646331"/>
          </a:xfrm>
          <a:prstGeom prst="rect">
            <a:avLst/>
          </a:prstGeom>
          <a:noFill/>
          <a:ln w="12700">
            <a:solidFill>
              <a:schemeClr val="bg1"/>
            </a:solidFill>
          </a:ln>
        </p:spPr>
        <p:txBody>
          <a:bodyPr wrap="none" rtlCol="0">
            <a:spAutoFit/>
          </a:bodyPr>
          <a:lstStyle/>
          <a:p>
            <a:r>
              <a:rPr lang="it-IT" b="1" dirty="0">
                <a:solidFill>
                  <a:schemeClr val="bg1"/>
                </a:solidFill>
              </a:rPr>
              <a:t>Servizio II – Emergenze</a:t>
            </a:r>
          </a:p>
          <a:p>
            <a:r>
              <a:rPr lang="it-IT" b="1" dirty="0">
                <a:solidFill>
                  <a:schemeClr val="bg1"/>
                </a:solidFill>
              </a:rPr>
              <a:t>e ricostruzioni</a:t>
            </a:r>
          </a:p>
        </p:txBody>
      </p:sp>
    </p:spTree>
    <p:extLst>
      <p:ext uri="{BB962C8B-B14F-4D97-AF65-F5344CB8AC3E}">
        <p14:creationId xmlns:p14="http://schemas.microsoft.com/office/powerpoint/2010/main" val="15362384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2" y="-111172"/>
            <a:ext cx="10353015" cy="1507067"/>
          </a:xfrm>
        </p:spPr>
        <p:txBody>
          <a:bodyPr>
            <a:normAutofit/>
          </a:bodyPr>
          <a:lstStyle/>
          <a:p>
            <a:r>
              <a:rPr lang="it-IT" dirty="0">
                <a:solidFill>
                  <a:schemeClr val="bg1"/>
                </a:solidFill>
              </a:rPr>
              <a:t>12 - LA DIREZIONE GENERALE turismo -1</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1395895"/>
            <a:ext cx="12006469" cy="5355312"/>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La Direzione generale Turismo svolge funzioni e compiti in materia di turismo e, a tal fine, cura la </a:t>
            </a:r>
            <a:r>
              <a:rPr lang="it-IT" b="1" dirty="0">
                <a:solidFill>
                  <a:schemeClr val="bg1"/>
                </a:solidFill>
              </a:rPr>
              <a:t>programmazione, il coordinamento e la promozione delle politiche turistiche nazionali</a:t>
            </a:r>
            <a:r>
              <a:rPr lang="it-IT" dirty="0">
                <a:solidFill>
                  <a:schemeClr val="bg1"/>
                </a:solidFill>
              </a:rPr>
              <a:t>, i rapporti con le Regioni e i progetti di sviluppo del settore turistico, le relazioni con l’Unione europea e internazionali in materia di turismo e i rapporti con le associazioni di categoria e le imprese turistiche.</a:t>
            </a:r>
            <a:br>
              <a:rPr lang="it-IT" dirty="0">
                <a:solidFill>
                  <a:schemeClr val="bg1"/>
                </a:solidFill>
              </a:rPr>
            </a:br>
            <a:r>
              <a:rPr lang="it-IT" dirty="0">
                <a:solidFill>
                  <a:schemeClr val="bg1"/>
                </a:solidFill>
              </a:rPr>
              <a:t>2.    Il Direttore generale, in particolare:</a:t>
            </a:r>
            <a:br>
              <a:rPr lang="it-IT" dirty="0">
                <a:solidFill>
                  <a:schemeClr val="bg1"/>
                </a:solidFill>
              </a:rPr>
            </a:br>
            <a:r>
              <a:rPr lang="it-IT" dirty="0">
                <a:solidFill>
                  <a:schemeClr val="bg1"/>
                </a:solidFill>
              </a:rPr>
              <a:t>a)    elabora e sottopone all’approvazione del Ministro i piani di sviluppo e integrazione delle politiche turistiche nazionali, nonché di quelle europee e internazionali e ne cura l’attuazione;</a:t>
            </a:r>
            <a:br>
              <a:rPr lang="it-IT" dirty="0">
                <a:solidFill>
                  <a:schemeClr val="bg1"/>
                </a:solidFill>
              </a:rPr>
            </a:br>
            <a:r>
              <a:rPr lang="it-IT" dirty="0">
                <a:solidFill>
                  <a:schemeClr val="bg1"/>
                </a:solidFill>
              </a:rPr>
              <a:t>b)    definisce le strategie per rilanciare la competitività dell’Italia sullo scenario internazionale e per la promozione del </a:t>
            </a:r>
            <a:r>
              <a:rPr lang="it-IT" b="1" dirty="0">
                <a:solidFill>
                  <a:schemeClr val="bg1"/>
                </a:solidFill>
              </a:rPr>
              <a:t>Made in </a:t>
            </a:r>
            <a:r>
              <a:rPr lang="it-IT" b="1" dirty="0" err="1">
                <a:solidFill>
                  <a:schemeClr val="bg1"/>
                </a:solidFill>
              </a:rPr>
              <a:t>Italy</a:t>
            </a:r>
            <a:r>
              <a:rPr lang="it-IT" dirty="0">
                <a:solidFill>
                  <a:schemeClr val="bg1"/>
                </a:solidFill>
              </a:rPr>
              <a:t>; a tal fine si raccorda con il Segretariato generale e con le direzioni generali competenti per materia, nonché con gli altri Ministeri competenti;</a:t>
            </a:r>
            <a:br>
              <a:rPr lang="it-IT" dirty="0">
                <a:solidFill>
                  <a:schemeClr val="bg1"/>
                </a:solidFill>
              </a:rPr>
            </a:br>
            <a:r>
              <a:rPr lang="it-IT" dirty="0">
                <a:solidFill>
                  <a:schemeClr val="bg1"/>
                </a:solidFill>
              </a:rPr>
              <a:t>c)    promuove iniziative, raccordandosi con le altre direzioni generali e con </a:t>
            </a:r>
            <a:r>
              <a:rPr lang="it-IT" b="1" dirty="0">
                <a:solidFill>
                  <a:schemeClr val="bg1"/>
                </a:solidFill>
              </a:rPr>
              <a:t>l’Agenzia nazionale del turismo (ENIT)</a:t>
            </a:r>
            <a:r>
              <a:rPr lang="it-IT" dirty="0">
                <a:solidFill>
                  <a:schemeClr val="bg1"/>
                </a:solidFill>
              </a:rPr>
              <a:t>, per il sostegno alla realizzazione di progetti strategici per la qualità e lo sviluppo dell’offerta turistica e per il miglioramento della qualità dei servizi turistici e per una migliore offerta turistica dei territori;</a:t>
            </a:r>
            <a:br>
              <a:rPr lang="it-IT" dirty="0">
                <a:solidFill>
                  <a:schemeClr val="bg1"/>
                </a:solidFill>
              </a:rPr>
            </a:br>
            <a:r>
              <a:rPr lang="it-IT" dirty="0">
                <a:solidFill>
                  <a:schemeClr val="bg1"/>
                </a:solidFill>
              </a:rPr>
              <a:t>d)    promuove, in raccordo con l’ENIT, azioni dirette alla valorizzazione della </a:t>
            </a:r>
            <a:r>
              <a:rPr lang="it-IT" b="1" dirty="0">
                <a:solidFill>
                  <a:schemeClr val="bg1"/>
                </a:solidFill>
              </a:rPr>
              <a:t>ricchezza e della varietà delle destinazioni turistiche italiane</a:t>
            </a:r>
            <a:r>
              <a:rPr lang="it-IT" dirty="0">
                <a:solidFill>
                  <a:schemeClr val="bg1"/>
                </a:solidFill>
              </a:rPr>
              <a:t>, attraverso l’attuazione di interventi in favore del settore turistico, sia su fondi nazionali sia in riferimento a programmi cofinanziati dall’Unione europea;</a:t>
            </a:r>
            <a:br>
              <a:rPr lang="it-IT" dirty="0">
                <a:solidFill>
                  <a:schemeClr val="bg1"/>
                </a:solidFill>
              </a:rPr>
            </a:br>
            <a:r>
              <a:rPr lang="it-IT" dirty="0">
                <a:solidFill>
                  <a:schemeClr val="bg1"/>
                </a:solidFill>
              </a:rPr>
              <a:t>e)    cura, fermo restando il coordinamento del Segretario generale, le attività di rilievo internazionale concernenti il settore del turismo;</a:t>
            </a:r>
            <a:br>
              <a:rPr lang="it-IT" dirty="0">
                <a:solidFill>
                  <a:schemeClr val="bg1"/>
                </a:solidFill>
              </a:rPr>
            </a:br>
            <a:endParaRPr kumimoji="0" lang="it-IT" sz="1800" b="0" i="0" u="none" strike="noStrike" kern="1200" cap="none" spc="0" normalizeH="0" baseline="0" noProof="0" dirty="0">
              <a:ln>
                <a:noFill/>
              </a:ln>
              <a:solidFill>
                <a:schemeClr val="bg1"/>
              </a:solidFill>
              <a:effectLst/>
              <a:uLnTx/>
              <a:uFillTx/>
              <a:latin typeface="Century Gothic" panose="020B0502020202020204"/>
            </a:endParaRPr>
          </a:p>
        </p:txBody>
      </p:sp>
    </p:spTree>
    <p:extLst>
      <p:ext uri="{BB962C8B-B14F-4D97-AF65-F5344CB8AC3E}">
        <p14:creationId xmlns:p14="http://schemas.microsoft.com/office/powerpoint/2010/main" val="29540360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2" y="-111172"/>
            <a:ext cx="10353015" cy="1507067"/>
          </a:xfrm>
        </p:spPr>
        <p:txBody>
          <a:bodyPr>
            <a:normAutofit/>
          </a:bodyPr>
          <a:lstStyle/>
          <a:p>
            <a:r>
              <a:rPr lang="it-IT" dirty="0">
                <a:solidFill>
                  <a:schemeClr val="bg1"/>
                </a:solidFill>
              </a:rPr>
              <a:t>12 - LA DIREZIONE GENERALE turismo -2</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1395895"/>
            <a:ext cx="12006469" cy="5355312"/>
          </a:xfrm>
          <a:prstGeom prst="rect">
            <a:avLst/>
          </a:prstGeom>
          <a:solidFill>
            <a:schemeClr val="tx2">
              <a:lumMod val="40000"/>
              <a:lumOff val="60000"/>
            </a:schemeClr>
          </a:solidFill>
        </p:spPr>
        <p:txBody>
          <a:bodyPr wrap="square" rtlCol="0">
            <a:spAutoFit/>
          </a:bodyPr>
          <a:lstStyle/>
          <a:p>
            <a:pPr lvl="0" defTabSz="457200">
              <a:defRPr/>
            </a:pPr>
            <a:r>
              <a:rPr lang="it-IT" dirty="0">
                <a:solidFill>
                  <a:schemeClr val="bg1"/>
                </a:solidFill>
              </a:rPr>
              <a:t>f)    elabora, in raccordo con l’ENIT, programmi e promuove iniziative, in raccordo con le direzioni generali competenti e i Segretariati regionali, finalizzate </a:t>
            </a:r>
            <a:r>
              <a:rPr lang="it-IT" b="1" dirty="0">
                <a:solidFill>
                  <a:schemeClr val="bg1"/>
                </a:solidFill>
              </a:rPr>
              <a:t>all’incremento dell’offerta turistica</a:t>
            </a:r>
            <a:r>
              <a:rPr lang="it-IT" dirty="0">
                <a:solidFill>
                  <a:schemeClr val="bg1"/>
                </a:solidFill>
              </a:rPr>
              <a:t> destinata alla fruizione del patrimonio culturale, con particolare riferimento ai siti e agli elementi dichiarati dall’UNESCO patrimonio culturale materiale o immateriale dell’umanità;</a:t>
            </a:r>
            <a:br>
              <a:rPr lang="it-IT" dirty="0">
                <a:solidFill>
                  <a:schemeClr val="bg1"/>
                </a:solidFill>
              </a:rPr>
            </a:br>
            <a:r>
              <a:rPr lang="it-IT" dirty="0">
                <a:solidFill>
                  <a:schemeClr val="bg1"/>
                </a:solidFill>
              </a:rPr>
              <a:t>g)    attiva, in raccordo con i </a:t>
            </a:r>
            <a:r>
              <a:rPr lang="it-IT" b="1" dirty="0">
                <a:solidFill>
                  <a:schemeClr val="bg1"/>
                </a:solidFill>
              </a:rPr>
              <a:t>Segretariati regionali </a:t>
            </a:r>
            <a:r>
              <a:rPr lang="it-IT" dirty="0">
                <a:solidFill>
                  <a:schemeClr val="bg1"/>
                </a:solidFill>
              </a:rPr>
              <a:t>e con gli enti territoriali, </a:t>
            </a:r>
            <a:r>
              <a:rPr lang="it-IT" b="1" dirty="0">
                <a:solidFill>
                  <a:schemeClr val="bg1"/>
                </a:solidFill>
              </a:rPr>
              <a:t>reti e percorsi di valorizzazione </a:t>
            </a:r>
            <a:r>
              <a:rPr lang="it-IT" dirty="0">
                <a:solidFill>
                  <a:schemeClr val="bg1"/>
                </a:solidFill>
              </a:rPr>
              <a:t>del patrimonio culturale e cura la definizione, in raccordo con la Direzione generale Archeologia, belle arti e paesaggio e la Direzione generale Musei, degli indirizzi strategici dei progetti relativi alla promozione turistica degli itinerari culturali e di eccellenza paesaggistica e delle iniziative di promozione turistica finalizzate a valorizzare le identità territoriali e le radici culturali delle comunità locali;</a:t>
            </a:r>
            <a:br>
              <a:rPr lang="it-IT" dirty="0">
                <a:solidFill>
                  <a:schemeClr val="bg1"/>
                </a:solidFill>
              </a:rPr>
            </a:br>
            <a:r>
              <a:rPr lang="it-IT" dirty="0">
                <a:solidFill>
                  <a:schemeClr val="bg1"/>
                </a:solidFill>
              </a:rPr>
              <a:t>h)    elabora programmi e promuove iniziative finalizzati a </a:t>
            </a:r>
            <a:r>
              <a:rPr lang="it-IT" b="1" dirty="0">
                <a:solidFill>
                  <a:schemeClr val="bg1"/>
                </a:solidFill>
              </a:rPr>
              <a:t>sensibilizzare le giovani generazioni al turismo sostenibile e rispettoso del patrimonio culturale, dell’ambiente e dell’ecosistema</a:t>
            </a:r>
            <a:r>
              <a:rPr lang="it-IT" dirty="0">
                <a:solidFill>
                  <a:schemeClr val="bg1"/>
                </a:solidFill>
              </a:rPr>
              <a:t>;</a:t>
            </a:r>
            <a:br>
              <a:rPr lang="it-IT" dirty="0">
                <a:solidFill>
                  <a:schemeClr val="bg1"/>
                </a:solidFill>
              </a:rPr>
            </a:br>
            <a:r>
              <a:rPr lang="it-IT" dirty="0">
                <a:solidFill>
                  <a:schemeClr val="bg1"/>
                </a:solidFill>
              </a:rPr>
              <a:t>i)    provvede alla diffusione del </a:t>
            </a:r>
            <a:r>
              <a:rPr lang="it-IT" b="1" dirty="0">
                <a:solidFill>
                  <a:schemeClr val="bg1"/>
                </a:solidFill>
              </a:rPr>
              <a:t>Codice di Etica del Turismo</a:t>
            </a:r>
            <a:r>
              <a:rPr lang="it-IT" dirty="0">
                <a:solidFill>
                  <a:schemeClr val="bg1"/>
                </a:solidFill>
              </a:rPr>
              <a:t>;</a:t>
            </a:r>
          </a:p>
          <a:p>
            <a:pPr defTabSz="457200">
              <a:defRPr/>
            </a:pPr>
            <a:r>
              <a:rPr lang="it-IT" dirty="0">
                <a:solidFill>
                  <a:schemeClr val="bg1"/>
                </a:solidFill>
              </a:rPr>
              <a:t>l)    attua iniziative di assistenza e tutela dei turisti, garantendo </a:t>
            </a:r>
            <a:r>
              <a:rPr lang="it-IT" b="1" dirty="0">
                <a:solidFill>
                  <a:schemeClr val="bg1"/>
                </a:solidFill>
              </a:rPr>
              <a:t>il consumatore di pacchetto turistico</a:t>
            </a:r>
            <a:r>
              <a:rPr lang="it-IT" dirty="0">
                <a:solidFill>
                  <a:schemeClr val="bg1"/>
                </a:solidFill>
              </a:rPr>
              <a:t>;</a:t>
            </a:r>
            <a:br>
              <a:rPr lang="it-IT" dirty="0">
                <a:solidFill>
                  <a:schemeClr val="bg1"/>
                </a:solidFill>
              </a:rPr>
            </a:br>
            <a:r>
              <a:rPr lang="it-IT" dirty="0">
                <a:solidFill>
                  <a:schemeClr val="bg1"/>
                </a:solidFill>
              </a:rPr>
              <a:t>m)    esercita le funzioni di indirizzo e, d’intesa con la Direzione generale Bilancio, di vigilanza, su ogni soggetto giuridico costituito con la partecipazione del Ministero per finalità attinenti agli ambiti di competenza della Direzione generale, ivi inclusi </a:t>
            </a:r>
            <a:r>
              <a:rPr lang="it-IT" b="1" dirty="0">
                <a:solidFill>
                  <a:schemeClr val="bg1"/>
                </a:solidFill>
              </a:rPr>
              <a:t>l’ENIT e il Club Alpino Italiano (CAI</a:t>
            </a:r>
            <a:r>
              <a:rPr lang="it-IT" dirty="0">
                <a:solidFill>
                  <a:schemeClr val="bg1"/>
                </a:solidFill>
              </a:rPr>
              <a:t>);</a:t>
            </a:r>
            <a:br>
              <a:rPr lang="it-IT" dirty="0">
                <a:solidFill>
                  <a:schemeClr val="bg1"/>
                </a:solidFill>
              </a:rPr>
            </a:br>
            <a:r>
              <a:rPr lang="it-IT" dirty="0">
                <a:solidFill>
                  <a:schemeClr val="bg1"/>
                </a:solidFill>
              </a:rPr>
              <a:t>n)    cura le attività di </a:t>
            </a:r>
            <a:r>
              <a:rPr lang="it-IT" b="1" dirty="0">
                <a:solidFill>
                  <a:schemeClr val="bg1"/>
                </a:solidFill>
              </a:rPr>
              <a:t>regolazione delle imprese turistiche e di interazione con il sistema delle autonomie locali e le realtà imprenditoriali</a:t>
            </a:r>
            <a:r>
              <a:rPr lang="it-IT" dirty="0">
                <a:solidFill>
                  <a:schemeClr val="bg1"/>
                </a:solidFill>
              </a:rPr>
              <a:t>;</a:t>
            </a:r>
            <a:br>
              <a:rPr lang="it-IT" dirty="0">
                <a:solidFill>
                  <a:schemeClr val="bg1"/>
                </a:solidFill>
              </a:rPr>
            </a:br>
            <a:endParaRPr lang="it-IT" dirty="0">
              <a:solidFill>
                <a:schemeClr val="bg1"/>
              </a:solidFill>
            </a:endParaRPr>
          </a:p>
        </p:txBody>
      </p:sp>
    </p:spTree>
    <p:extLst>
      <p:ext uri="{BB962C8B-B14F-4D97-AF65-F5344CB8AC3E}">
        <p14:creationId xmlns:p14="http://schemas.microsoft.com/office/powerpoint/2010/main" val="318706442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2" y="-111172"/>
            <a:ext cx="10353015" cy="1507067"/>
          </a:xfrm>
        </p:spPr>
        <p:txBody>
          <a:bodyPr>
            <a:normAutofit/>
          </a:bodyPr>
          <a:lstStyle/>
          <a:p>
            <a:r>
              <a:rPr lang="it-IT" dirty="0">
                <a:solidFill>
                  <a:schemeClr val="bg1"/>
                </a:solidFill>
              </a:rPr>
              <a:t>12 - LA DIREZIONE GENERALE turismo - 3</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5" y="1395895"/>
            <a:ext cx="12006469" cy="5078313"/>
          </a:xfrm>
          <a:prstGeom prst="rect">
            <a:avLst/>
          </a:prstGeom>
          <a:solidFill>
            <a:schemeClr val="tx2">
              <a:lumMod val="40000"/>
              <a:lumOff val="60000"/>
            </a:schemeClr>
          </a:solidFill>
        </p:spPr>
        <p:txBody>
          <a:bodyPr wrap="square" rtlCol="0">
            <a:spAutoFit/>
          </a:bodyPr>
          <a:lstStyle/>
          <a:p>
            <a:pPr defTabSz="457200">
              <a:defRPr/>
            </a:pPr>
            <a:r>
              <a:rPr lang="it-IT" dirty="0">
                <a:solidFill>
                  <a:schemeClr val="bg1"/>
                </a:solidFill>
              </a:rPr>
              <a:t>o)    provvede alla </a:t>
            </a:r>
            <a:r>
              <a:rPr lang="it-IT" b="1" dirty="0">
                <a:solidFill>
                  <a:schemeClr val="bg1"/>
                </a:solidFill>
              </a:rPr>
              <a:t>programmazione e gestione  di fondi strutturali </a:t>
            </a:r>
            <a:r>
              <a:rPr lang="it-IT" dirty="0">
                <a:solidFill>
                  <a:schemeClr val="bg1"/>
                </a:solidFill>
              </a:rPr>
              <a:t>e promuove gli investimenti di competenza all’estero e in Italia;</a:t>
            </a:r>
            <a:br>
              <a:rPr lang="it-IT" dirty="0">
                <a:solidFill>
                  <a:schemeClr val="bg1"/>
                </a:solidFill>
              </a:rPr>
            </a:br>
            <a:r>
              <a:rPr lang="it-IT" dirty="0">
                <a:solidFill>
                  <a:schemeClr val="bg1"/>
                </a:solidFill>
              </a:rPr>
              <a:t>p)    predispone gli atti necessari all’attuazione delle </a:t>
            </a:r>
            <a:r>
              <a:rPr lang="it-IT" b="1" dirty="0">
                <a:solidFill>
                  <a:schemeClr val="bg1"/>
                </a:solidFill>
              </a:rPr>
              <a:t>misure a sostegno delle imprese di settore</a:t>
            </a:r>
            <a:r>
              <a:rPr lang="it-IT" dirty="0">
                <a:solidFill>
                  <a:schemeClr val="bg1"/>
                </a:solidFill>
              </a:rPr>
              <a:t>, ivi compresa la concessione di crediti di imposta;</a:t>
            </a:r>
            <a:br>
              <a:rPr lang="it-IT" dirty="0">
                <a:solidFill>
                  <a:schemeClr val="bg1"/>
                </a:solidFill>
              </a:rPr>
            </a:br>
            <a:r>
              <a:rPr lang="it-IT" dirty="0">
                <a:solidFill>
                  <a:schemeClr val="bg1"/>
                </a:solidFill>
              </a:rPr>
              <a:t>q)    predispone gli atti necessari al monitoraggio dell’applicazione e alla revisione periodica degli standard minimi e uniformi su tutto il territorio nazionale dei servizi e delle dotazioni per la classificazione delle strutture ricettive e delle imprese turistiche, tenendo conto delle specifiche esigenze connesse alle capacità ricettiva e di fruizione dei contesti territoriali, e dei </a:t>
            </a:r>
            <a:r>
              <a:rPr lang="it-IT" b="1" dirty="0">
                <a:solidFill>
                  <a:schemeClr val="bg1"/>
                </a:solidFill>
              </a:rPr>
              <a:t>sistemi di classificazione alberghiera </a:t>
            </a:r>
            <a:r>
              <a:rPr lang="it-IT" dirty="0">
                <a:solidFill>
                  <a:schemeClr val="bg1"/>
                </a:solidFill>
              </a:rPr>
              <a:t>adottati a livello europeo ed internazionale;</a:t>
            </a:r>
            <a:br>
              <a:rPr lang="it-IT" dirty="0">
                <a:solidFill>
                  <a:schemeClr val="bg1"/>
                </a:solidFill>
              </a:rPr>
            </a:br>
            <a:r>
              <a:rPr lang="it-IT" dirty="0">
                <a:solidFill>
                  <a:schemeClr val="bg1"/>
                </a:solidFill>
              </a:rPr>
              <a:t>r)    convoca, in qualità di amministrazione procedente, apposite </a:t>
            </a:r>
            <a:r>
              <a:rPr lang="it-IT" b="1" dirty="0">
                <a:solidFill>
                  <a:schemeClr val="bg1"/>
                </a:solidFill>
              </a:rPr>
              <a:t>conferenze di servizi </a:t>
            </a:r>
            <a:r>
              <a:rPr lang="it-IT" dirty="0">
                <a:solidFill>
                  <a:schemeClr val="bg1"/>
                </a:solidFill>
              </a:rPr>
              <a:t>ai sensi degli articoli 14 e seguenti della legge 7 agosto 1990, n. 241, al fine di promuovere la realizzazione di circuiti nazionali di eccellenza  a sostegno dell’offerta turistica e del sistema Italia e accelerare il rilascio da parte delle amministrazioni competenti dei relativi permessi, nulla osta, autorizzazioni, licenze e atti di assenso comunque denominati;</a:t>
            </a:r>
            <a:br>
              <a:rPr lang="it-IT" dirty="0">
                <a:solidFill>
                  <a:schemeClr val="bg1"/>
                </a:solidFill>
              </a:rPr>
            </a:br>
            <a:r>
              <a:rPr lang="it-IT" dirty="0">
                <a:solidFill>
                  <a:schemeClr val="bg1"/>
                </a:solidFill>
              </a:rPr>
              <a:t>s)    promuove la realizzazione di </a:t>
            </a:r>
            <a:r>
              <a:rPr lang="it-IT" b="1" dirty="0">
                <a:solidFill>
                  <a:schemeClr val="bg1"/>
                </a:solidFill>
              </a:rPr>
              <a:t>progetti di valorizzazione del paesaggio</a:t>
            </a:r>
            <a:r>
              <a:rPr lang="it-IT" dirty="0">
                <a:solidFill>
                  <a:schemeClr val="bg1"/>
                </a:solidFill>
              </a:rPr>
              <a:t>, anche tramite l’ideazione e la realizzazione di </a:t>
            </a:r>
            <a:r>
              <a:rPr lang="it-IT" b="1" dirty="0">
                <a:solidFill>
                  <a:schemeClr val="bg1"/>
                </a:solidFill>
              </a:rPr>
              <a:t>itinerari turistico-culturali </a:t>
            </a:r>
            <a:r>
              <a:rPr lang="it-IT" dirty="0">
                <a:solidFill>
                  <a:schemeClr val="bg1"/>
                </a:solidFill>
              </a:rPr>
              <a:t>dedicati, nell’ambito del Piano Strategico Nazionale per lo sviluppo del turismo in Italia, predisposti a cura delle Regioni e degli enti locali, singoli o associati;</a:t>
            </a:r>
            <a:br>
              <a:rPr lang="it-IT" dirty="0">
                <a:solidFill>
                  <a:schemeClr val="bg1"/>
                </a:solidFill>
              </a:rPr>
            </a:br>
            <a:r>
              <a:rPr lang="it-IT" dirty="0">
                <a:solidFill>
                  <a:schemeClr val="bg1"/>
                </a:solidFill>
              </a:rPr>
              <a:t>t)    cura le attività inerenti all’esercizio di ogni altra competenza statale in materia di turismo.</a:t>
            </a:r>
          </a:p>
        </p:txBody>
      </p:sp>
    </p:spTree>
    <p:extLst>
      <p:ext uri="{BB962C8B-B14F-4D97-AF65-F5344CB8AC3E}">
        <p14:creationId xmlns:p14="http://schemas.microsoft.com/office/powerpoint/2010/main" val="287729445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816732" y="-111172"/>
            <a:ext cx="10353015" cy="1507067"/>
          </a:xfrm>
        </p:spPr>
        <p:txBody>
          <a:bodyPr>
            <a:normAutofit/>
          </a:bodyPr>
          <a:lstStyle/>
          <a:p>
            <a:r>
              <a:rPr lang="it-IT" dirty="0">
                <a:solidFill>
                  <a:schemeClr val="bg1"/>
                </a:solidFill>
              </a:rPr>
              <a:t>12 - LA DIREZIONE GENERALE turismo - 4</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92766" y="1395895"/>
            <a:ext cx="11822570" cy="5355312"/>
          </a:xfrm>
          <a:prstGeom prst="rect">
            <a:avLst/>
          </a:prstGeom>
          <a:solidFill>
            <a:schemeClr val="tx2">
              <a:lumMod val="40000"/>
              <a:lumOff val="60000"/>
            </a:schemeClr>
          </a:solidFill>
        </p:spPr>
        <p:txBody>
          <a:bodyPr wrap="square" rtlCol="0">
            <a:spAutoFit/>
          </a:bodyPr>
          <a:lstStyle/>
          <a:p>
            <a:r>
              <a:rPr lang="it-IT" dirty="0">
                <a:solidFill>
                  <a:schemeClr val="bg1"/>
                </a:solidFill>
              </a:rPr>
              <a:t>3.    Presso la Direzione generale Turismo, che ne supporta le attività, hanno sede e operano il Centro per la promozione del Codice mondiale di etica del turismo, costituito nell’ambito dell’Organizzazione Mondiale del Turismo, Agenzia specializzata dell’ONU, e il Comitato permanente di promozione del turismo in Italia di cui all’articolo 31.</a:t>
            </a: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endParaRPr lang="it-IT" dirty="0">
              <a:solidFill>
                <a:schemeClr val="bg1"/>
              </a:solidFill>
            </a:endParaRPr>
          </a:p>
          <a:p>
            <a:br>
              <a:rPr lang="it-IT" dirty="0">
                <a:solidFill>
                  <a:schemeClr val="bg1"/>
                </a:solidFill>
              </a:rPr>
            </a:br>
            <a:endParaRPr lang="it-IT" dirty="0">
              <a:solidFill>
                <a:schemeClr val="bg1"/>
              </a:solidFill>
            </a:endParaRPr>
          </a:p>
        </p:txBody>
      </p:sp>
      <p:sp>
        <p:nvSpPr>
          <p:cNvPr id="4" name="CasellaDiTesto 3">
            <a:extLst>
              <a:ext uri="{FF2B5EF4-FFF2-40B4-BE49-F238E27FC236}">
                <a16:creationId xmlns:a16="http://schemas.microsoft.com/office/drawing/2014/main" id="{0975FA53-1BE6-4A2D-A6CB-45E315B3DA6B}"/>
              </a:ext>
            </a:extLst>
          </p:cNvPr>
          <p:cNvSpPr txBox="1"/>
          <p:nvPr/>
        </p:nvSpPr>
        <p:spPr>
          <a:xfrm>
            <a:off x="4323184" y="2256631"/>
            <a:ext cx="2339102" cy="646331"/>
          </a:xfrm>
          <a:prstGeom prst="rect">
            <a:avLst/>
          </a:prstGeom>
          <a:noFill/>
          <a:ln w="12700">
            <a:solidFill>
              <a:schemeClr val="bg1"/>
            </a:solidFill>
          </a:ln>
        </p:spPr>
        <p:txBody>
          <a:bodyPr wrap="none" rtlCol="0">
            <a:spAutoFit/>
          </a:bodyPr>
          <a:lstStyle/>
          <a:p>
            <a:r>
              <a:rPr lang="it-IT" b="1" dirty="0">
                <a:solidFill>
                  <a:schemeClr val="bg1"/>
                </a:solidFill>
              </a:rPr>
              <a:t>Direzione Generale</a:t>
            </a:r>
          </a:p>
          <a:p>
            <a:r>
              <a:rPr lang="it-IT" b="1" dirty="0">
                <a:solidFill>
                  <a:schemeClr val="bg1"/>
                </a:solidFill>
              </a:rPr>
              <a:t> Turismo</a:t>
            </a:r>
          </a:p>
        </p:txBody>
      </p:sp>
      <p:sp>
        <p:nvSpPr>
          <p:cNvPr id="6" name="CasellaDiTesto 5">
            <a:extLst>
              <a:ext uri="{FF2B5EF4-FFF2-40B4-BE49-F238E27FC236}">
                <a16:creationId xmlns:a16="http://schemas.microsoft.com/office/drawing/2014/main" id="{B47DF654-8194-42DC-84EF-F7A7BB40365E}"/>
              </a:ext>
            </a:extLst>
          </p:cNvPr>
          <p:cNvSpPr txBox="1"/>
          <p:nvPr/>
        </p:nvSpPr>
        <p:spPr>
          <a:xfrm>
            <a:off x="1647978" y="3829868"/>
            <a:ext cx="2933816" cy="923330"/>
          </a:xfrm>
          <a:prstGeom prst="rect">
            <a:avLst/>
          </a:prstGeom>
          <a:noFill/>
          <a:ln w="12700">
            <a:solidFill>
              <a:schemeClr val="bg1"/>
            </a:solidFill>
          </a:ln>
        </p:spPr>
        <p:txBody>
          <a:bodyPr wrap="none" rtlCol="0">
            <a:spAutoFit/>
          </a:bodyPr>
          <a:lstStyle/>
          <a:p>
            <a:r>
              <a:rPr lang="it-IT" b="1" dirty="0">
                <a:solidFill>
                  <a:schemeClr val="bg1"/>
                </a:solidFill>
              </a:rPr>
              <a:t>Servizio I</a:t>
            </a:r>
          </a:p>
          <a:p>
            <a:r>
              <a:rPr lang="it-IT" b="1" dirty="0">
                <a:solidFill>
                  <a:schemeClr val="bg1"/>
                </a:solidFill>
              </a:rPr>
              <a:t>Organizzazione</a:t>
            </a:r>
          </a:p>
          <a:p>
            <a:r>
              <a:rPr lang="it-IT" b="1" dirty="0">
                <a:solidFill>
                  <a:schemeClr val="bg1"/>
                </a:solidFill>
              </a:rPr>
              <a:t>e rapporti con le Regioni</a:t>
            </a:r>
          </a:p>
        </p:txBody>
      </p:sp>
      <p:sp>
        <p:nvSpPr>
          <p:cNvPr id="7" name="CasellaDiTesto 6">
            <a:extLst>
              <a:ext uri="{FF2B5EF4-FFF2-40B4-BE49-F238E27FC236}">
                <a16:creationId xmlns:a16="http://schemas.microsoft.com/office/drawing/2014/main" id="{F3C506A2-2479-4DED-9E0C-4938409FB5C7}"/>
              </a:ext>
            </a:extLst>
          </p:cNvPr>
          <p:cNvSpPr txBox="1"/>
          <p:nvPr/>
        </p:nvSpPr>
        <p:spPr>
          <a:xfrm>
            <a:off x="5711196" y="3756243"/>
            <a:ext cx="2993127" cy="923330"/>
          </a:xfrm>
          <a:prstGeom prst="rect">
            <a:avLst/>
          </a:prstGeom>
          <a:noFill/>
          <a:ln w="12700">
            <a:solidFill>
              <a:schemeClr val="bg1"/>
            </a:solidFill>
          </a:ln>
        </p:spPr>
        <p:txBody>
          <a:bodyPr wrap="none" rtlCol="0">
            <a:spAutoFit/>
          </a:bodyPr>
          <a:lstStyle/>
          <a:p>
            <a:r>
              <a:rPr lang="it-IT" b="1" dirty="0">
                <a:solidFill>
                  <a:schemeClr val="bg1"/>
                </a:solidFill>
              </a:rPr>
              <a:t>Servizio II</a:t>
            </a:r>
          </a:p>
          <a:p>
            <a:r>
              <a:rPr lang="it-IT" b="1" dirty="0">
                <a:solidFill>
                  <a:schemeClr val="bg1"/>
                </a:solidFill>
              </a:rPr>
              <a:t>Attuazione del </a:t>
            </a:r>
          </a:p>
          <a:p>
            <a:r>
              <a:rPr lang="it-IT" b="1" dirty="0">
                <a:solidFill>
                  <a:schemeClr val="bg1"/>
                </a:solidFill>
              </a:rPr>
              <a:t>Piano strategico (v. nota)</a:t>
            </a:r>
          </a:p>
        </p:txBody>
      </p:sp>
      <p:sp>
        <p:nvSpPr>
          <p:cNvPr id="8" name="CasellaDiTesto 7">
            <a:extLst>
              <a:ext uri="{FF2B5EF4-FFF2-40B4-BE49-F238E27FC236}">
                <a16:creationId xmlns:a16="http://schemas.microsoft.com/office/drawing/2014/main" id="{4B8537CC-56CC-4A18-85D1-B494423A9656}"/>
              </a:ext>
            </a:extLst>
          </p:cNvPr>
          <p:cNvSpPr txBox="1"/>
          <p:nvPr/>
        </p:nvSpPr>
        <p:spPr>
          <a:xfrm>
            <a:off x="8848753" y="3829868"/>
            <a:ext cx="2420856" cy="646331"/>
          </a:xfrm>
          <a:prstGeom prst="rect">
            <a:avLst/>
          </a:prstGeom>
          <a:noFill/>
          <a:ln w="12700">
            <a:solidFill>
              <a:schemeClr val="bg1"/>
            </a:solidFill>
          </a:ln>
        </p:spPr>
        <p:txBody>
          <a:bodyPr wrap="none" rtlCol="0">
            <a:spAutoFit/>
          </a:bodyPr>
          <a:lstStyle/>
          <a:p>
            <a:r>
              <a:rPr lang="it-IT" b="1" dirty="0">
                <a:solidFill>
                  <a:schemeClr val="bg1"/>
                </a:solidFill>
              </a:rPr>
              <a:t>Servizio III</a:t>
            </a:r>
          </a:p>
          <a:p>
            <a:r>
              <a:rPr lang="it-IT" b="1" dirty="0">
                <a:solidFill>
                  <a:schemeClr val="bg1"/>
                </a:solidFill>
              </a:rPr>
              <a:t>Promozione turistica</a:t>
            </a:r>
          </a:p>
        </p:txBody>
      </p:sp>
      <p:cxnSp>
        <p:nvCxnSpPr>
          <p:cNvPr id="9" name="Connettore 2 8">
            <a:extLst>
              <a:ext uri="{FF2B5EF4-FFF2-40B4-BE49-F238E27FC236}">
                <a16:creationId xmlns:a16="http://schemas.microsoft.com/office/drawing/2014/main" id="{AAA174F8-462A-4168-A787-5C981C2773F1}"/>
              </a:ext>
            </a:extLst>
          </p:cNvPr>
          <p:cNvCxnSpPr/>
          <p:nvPr/>
        </p:nvCxnSpPr>
        <p:spPr>
          <a:xfrm>
            <a:off x="6096000" y="2902962"/>
            <a:ext cx="867508" cy="853281"/>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ttore 2 10">
            <a:extLst>
              <a:ext uri="{FF2B5EF4-FFF2-40B4-BE49-F238E27FC236}">
                <a16:creationId xmlns:a16="http://schemas.microsoft.com/office/drawing/2014/main" id="{491FECCE-3063-4FAA-A978-BBE01A47BA4D}"/>
              </a:ext>
            </a:extLst>
          </p:cNvPr>
          <p:cNvCxnSpPr/>
          <p:nvPr/>
        </p:nvCxnSpPr>
        <p:spPr>
          <a:xfrm>
            <a:off x="6662286" y="2658794"/>
            <a:ext cx="2847474" cy="1097449"/>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ttore 2 12">
            <a:extLst>
              <a:ext uri="{FF2B5EF4-FFF2-40B4-BE49-F238E27FC236}">
                <a16:creationId xmlns:a16="http://schemas.microsoft.com/office/drawing/2014/main" id="{F0C243B1-8597-4830-BF30-00EFF6118424}"/>
              </a:ext>
            </a:extLst>
          </p:cNvPr>
          <p:cNvCxnSpPr/>
          <p:nvPr/>
        </p:nvCxnSpPr>
        <p:spPr>
          <a:xfrm flipH="1">
            <a:off x="3756074" y="2902962"/>
            <a:ext cx="956603" cy="926906"/>
          </a:xfrm>
          <a:prstGeom prst="straightConnector1">
            <a:avLst/>
          </a:prstGeom>
          <a:ln>
            <a:solidFill>
              <a:schemeClr val="bg1">
                <a:alpha val="6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4111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1197577"/>
          </a:xfrm>
        </p:spPr>
        <p:txBody>
          <a:bodyPr>
            <a:normAutofit/>
          </a:bodyPr>
          <a:lstStyle/>
          <a:p>
            <a:r>
              <a:rPr lang="it-IT" dirty="0">
                <a:solidFill>
                  <a:schemeClr val="bg1"/>
                </a:solidFill>
              </a:rPr>
              <a:t>1- LA DIREZIONE GENERALE ARCHEOLOGIA BELLE ARTI E PAESAGGIO – parte I</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9776" y="1086405"/>
            <a:ext cx="11695961" cy="5355312"/>
          </a:xfrm>
          <a:prstGeom prst="rect">
            <a:avLst/>
          </a:prstGeom>
          <a:solidFill>
            <a:schemeClr val="tx2">
              <a:lumMod val="40000"/>
              <a:lumOff val="60000"/>
            </a:schemeClr>
          </a:solidFill>
        </p:spPr>
        <p:txBody>
          <a:bodyPr wrap="square" rtlCol="0">
            <a:spAutoFit/>
          </a:bodyPr>
          <a:lstStyle/>
          <a:p>
            <a:pPr lvl="0" defTabSz="457200"/>
            <a:r>
              <a:rPr lang="it-IT" dirty="0"/>
              <a:t>(</a:t>
            </a:r>
            <a:r>
              <a:rPr lang="it-IT" u="sng" dirty="0">
                <a:solidFill>
                  <a:schemeClr val="bg1"/>
                </a:solidFill>
                <a:hlinkClick r:id="rId2">
                  <a:extLst>
                    <a:ext uri="{A12FA001-AC4F-418D-AE19-62706E023703}">
                      <ahyp:hlinkClr xmlns:ahyp="http://schemas.microsoft.com/office/drawing/2018/hyperlinkcolor" val="tx"/>
                    </a:ext>
                  </a:extLst>
                </a:hlinkClick>
              </a:rPr>
              <a:t>Art. 16 DPCM 2 dicembre 2019 n.169</a:t>
            </a:r>
            <a:endParaRPr lang="it-IT" u="sng" dirty="0">
              <a:solidFill>
                <a:schemeClr val="bg1"/>
              </a:solidFill>
            </a:endParaRPr>
          </a:p>
          <a:p>
            <a:pPr lvl="0" defTabSz="457200"/>
            <a:r>
              <a:rPr lang="it-IT" dirty="0">
                <a:solidFill>
                  <a:schemeClr val="bg1"/>
                </a:solidFill>
              </a:rPr>
              <a:t>1.    La Direzione generale Archeologia, belle arti e paesaggio svolge le funzioni e i compiti relativi alla </a:t>
            </a:r>
            <a:r>
              <a:rPr lang="it-IT" b="1" dirty="0">
                <a:solidFill>
                  <a:schemeClr val="bg1"/>
                </a:solidFill>
              </a:rPr>
              <a:t>tutela dei beni di interesse archeologico, anche subacquei, dei beni storici, artistici e </a:t>
            </a:r>
            <a:r>
              <a:rPr lang="it-IT" b="1" dirty="0" err="1">
                <a:solidFill>
                  <a:schemeClr val="bg1"/>
                </a:solidFill>
              </a:rPr>
              <a:t>demoetnoantropologici</a:t>
            </a:r>
            <a:r>
              <a:rPr lang="it-IT" dirty="0">
                <a:solidFill>
                  <a:schemeClr val="bg1"/>
                </a:solidFill>
              </a:rPr>
              <a:t>, ivi compresi </a:t>
            </a:r>
            <a:r>
              <a:rPr lang="it-IT" b="1" dirty="0">
                <a:solidFill>
                  <a:schemeClr val="bg1"/>
                </a:solidFill>
              </a:rPr>
              <a:t>i dipinti murali e gli apparati decorativi</a:t>
            </a:r>
            <a:r>
              <a:rPr lang="it-IT" dirty="0">
                <a:solidFill>
                  <a:schemeClr val="bg1"/>
                </a:solidFill>
              </a:rPr>
              <a:t>, nonché alla </a:t>
            </a:r>
            <a:r>
              <a:rPr lang="it-IT" b="1" dirty="0">
                <a:solidFill>
                  <a:schemeClr val="bg1"/>
                </a:solidFill>
              </a:rPr>
              <a:t>tutela dei beni architettonici e alla qualità e alla tutela del paesaggio</a:t>
            </a:r>
            <a:r>
              <a:rPr lang="it-IT" dirty="0">
                <a:solidFill>
                  <a:schemeClr val="bg1"/>
                </a:solidFill>
              </a:rPr>
              <a:t>. Con riferimento alle attività esercitate dalle Soprintendenze Archeologia, belle arti e paesaggio, la Direzione generale esercita i poteri di </a:t>
            </a:r>
            <a:r>
              <a:rPr lang="it-IT" b="1" dirty="0">
                <a:solidFill>
                  <a:schemeClr val="bg1"/>
                </a:solidFill>
              </a:rPr>
              <a:t>direzione, indirizzo, coordinamento, controllo</a:t>
            </a:r>
            <a:r>
              <a:rPr lang="it-IT" dirty="0">
                <a:solidFill>
                  <a:schemeClr val="bg1"/>
                </a:solidFill>
              </a:rPr>
              <a:t> e, in caso di necessità, informato il Segretario generale, </a:t>
            </a:r>
            <a:r>
              <a:rPr lang="it-IT" b="1" dirty="0">
                <a:solidFill>
                  <a:schemeClr val="bg1"/>
                </a:solidFill>
              </a:rPr>
              <a:t>avocazione e sostituzione</a:t>
            </a:r>
            <a:r>
              <a:rPr lang="it-IT" dirty="0">
                <a:solidFill>
                  <a:schemeClr val="bg1"/>
                </a:solidFill>
              </a:rPr>
              <a:t>, anche su proposta del Segretario regionale.</a:t>
            </a:r>
            <a:br>
              <a:rPr lang="it-IT" dirty="0">
                <a:solidFill>
                  <a:schemeClr val="bg1"/>
                </a:solidFill>
              </a:rPr>
            </a:br>
            <a:r>
              <a:rPr lang="it-IT" dirty="0">
                <a:solidFill>
                  <a:schemeClr val="bg1"/>
                </a:solidFill>
              </a:rPr>
              <a:t>2.    Il Direttore generale, in particolare:</a:t>
            </a:r>
            <a:br>
              <a:rPr lang="it-IT" dirty="0">
                <a:solidFill>
                  <a:schemeClr val="bg1"/>
                </a:solidFill>
              </a:rPr>
            </a:br>
            <a:r>
              <a:rPr lang="it-IT" dirty="0">
                <a:solidFill>
                  <a:schemeClr val="bg1"/>
                </a:solidFill>
              </a:rPr>
              <a:t>a)    esprime il parere, per i settori di competenza, sui </a:t>
            </a:r>
            <a:r>
              <a:rPr lang="it-IT" b="1" dirty="0">
                <a:solidFill>
                  <a:schemeClr val="bg1"/>
                </a:solidFill>
              </a:rPr>
              <a:t>programmi annuali e pluriennali di intervento </a:t>
            </a:r>
            <a:r>
              <a:rPr lang="it-IT" dirty="0">
                <a:solidFill>
                  <a:schemeClr val="bg1"/>
                </a:solidFill>
              </a:rPr>
              <a:t>proposti dai titolari degli uffici dirigenziali periferici e dai segretari regionali, sulla base dei dati del monitoraggio dei flussi finanziari forniti dalla Direzione generale Organizzazione e dalla Direzione generale Bilancio;</a:t>
            </a:r>
            <a:br>
              <a:rPr lang="it-IT" dirty="0">
                <a:solidFill>
                  <a:schemeClr val="bg1"/>
                </a:solidFill>
              </a:rPr>
            </a:br>
            <a:r>
              <a:rPr lang="it-IT" dirty="0">
                <a:solidFill>
                  <a:schemeClr val="bg1"/>
                </a:solidFill>
              </a:rPr>
              <a:t>b)    elabora, anche su proposta dei titolari degli uffici dirigenziali periferici, sentita  la  Direzione  generale Educazione, ricerca e istituti culturali, i </a:t>
            </a:r>
            <a:r>
              <a:rPr lang="it-IT" b="1" dirty="0">
                <a:solidFill>
                  <a:schemeClr val="bg1"/>
                </a:solidFill>
              </a:rPr>
              <a:t>programmi concernenti studi, ricerche ed iniziative scientifiche in tema di inventariazione e catalogazione dei beni archeologici, architettonici, paesaggistici, storici, artistici e </a:t>
            </a:r>
            <a:r>
              <a:rPr lang="it-IT" b="1" dirty="0" err="1">
                <a:solidFill>
                  <a:schemeClr val="bg1"/>
                </a:solidFill>
              </a:rPr>
              <a:t>demoetnoantropologici</a:t>
            </a:r>
            <a:r>
              <a:rPr lang="it-IT" dirty="0">
                <a:solidFill>
                  <a:schemeClr val="bg1"/>
                </a:solidFill>
              </a:rPr>
              <a:t>; predispone altresì, raccordandosi con la </a:t>
            </a:r>
            <a:r>
              <a:rPr lang="it-IT" b="1" dirty="0">
                <a:solidFill>
                  <a:schemeClr val="bg1"/>
                </a:solidFill>
              </a:rPr>
              <a:t>Direzione generale Sicurezza del patrimonio culturale</a:t>
            </a:r>
            <a:r>
              <a:rPr lang="it-IT" dirty="0">
                <a:solidFill>
                  <a:schemeClr val="bg1"/>
                </a:solidFill>
              </a:rPr>
              <a:t>, indirizzi alle strutture periferiche per la elaborazione di </a:t>
            </a:r>
            <a:r>
              <a:rPr lang="it-IT" b="1" dirty="0">
                <a:solidFill>
                  <a:schemeClr val="bg1"/>
                </a:solidFill>
              </a:rPr>
              <a:t>piani di conservazione programmata del patrimonio culturale</a:t>
            </a:r>
            <a:r>
              <a:rPr lang="it-IT" dirty="0">
                <a:solidFill>
                  <a:schemeClr val="bg1"/>
                </a:solidFill>
              </a:rPr>
              <a:t>;</a:t>
            </a:r>
            <a:endParaRPr lang="it-IT" u="sng" dirty="0"/>
          </a:p>
        </p:txBody>
      </p:sp>
    </p:spTree>
    <p:extLst>
      <p:ext uri="{BB962C8B-B14F-4D97-AF65-F5344CB8AC3E}">
        <p14:creationId xmlns:p14="http://schemas.microsoft.com/office/powerpoint/2010/main" val="4282318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1197577"/>
          </a:xfrm>
        </p:spPr>
        <p:txBody>
          <a:bodyPr>
            <a:normAutofit/>
          </a:bodyPr>
          <a:lstStyle/>
          <a:p>
            <a:r>
              <a:rPr lang="it-IT" dirty="0">
                <a:solidFill>
                  <a:schemeClr val="bg1"/>
                </a:solidFill>
              </a:rPr>
              <a:t>1- LA DIREZIONE GENERALE ARCHEOLOGIA BELLE ARTI E PAESAGGIO – parte II</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9776" y="1086405"/>
            <a:ext cx="12172224" cy="5909310"/>
          </a:xfrm>
          <a:prstGeom prst="rect">
            <a:avLst/>
          </a:prstGeom>
          <a:solidFill>
            <a:schemeClr val="tx2">
              <a:lumMod val="40000"/>
              <a:lumOff val="60000"/>
            </a:schemeClr>
          </a:solidFill>
        </p:spPr>
        <p:txBody>
          <a:bodyPr wrap="square" rtlCol="0">
            <a:spAutoFit/>
          </a:bodyPr>
          <a:lstStyle/>
          <a:p>
            <a:pPr lvl="0" defTabSz="457200"/>
            <a:r>
              <a:rPr lang="it-IT" dirty="0"/>
              <a:t>(</a:t>
            </a:r>
            <a:r>
              <a:rPr lang="it-IT" dirty="0">
                <a:solidFill>
                  <a:schemeClr val="bg1"/>
                </a:solidFill>
              </a:rPr>
              <a:t>c)    esprime la volontà dell’amministrazione nell’ambito  delle  determinazioni  interministeriali  concernenti </a:t>
            </a:r>
            <a:r>
              <a:rPr lang="it-IT" b="1" dirty="0">
                <a:solidFill>
                  <a:schemeClr val="bg1"/>
                </a:solidFill>
              </a:rPr>
              <a:t>il pagamento di imposte </a:t>
            </a:r>
            <a:r>
              <a:rPr lang="it-IT" dirty="0">
                <a:solidFill>
                  <a:schemeClr val="bg1"/>
                </a:solidFill>
              </a:rPr>
              <a:t>mediante </a:t>
            </a:r>
            <a:r>
              <a:rPr lang="it-IT" b="1" dirty="0">
                <a:solidFill>
                  <a:schemeClr val="bg1"/>
                </a:solidFill>
              </a:rPr>
              <a:t>cessione di beni di interesse archeologico, architettonico, storico, artistico e </a:t>
            </a:r>
            <a:r>
              <a:rPr lang="it-IT" b="1" dirty="0" err="1">
                <a:solidFill>
                  <a:schemeClr val="bg1"/>
                </a:solidFill>
              </a:rPr>
              <a:t>demoetnoantropologico</a:t>
            </a:r>
            <a:r>
              <a:rPr lang="it-IT" dirty="0">
                <a:solidFill>
                  <a:schemeClr val="bg1"/>
                </a:solidFill>
              </a:rPr>
              <a:t>;</a:t>
            </a:r>
          </a:p>
          <a:p>
            <a:pPr defTabSz="457200"/>
            <a:r>
              <a:rPr lang="it-IT" dirty="0">
                <a:solidFill>
                  <a:schemeClr val="bg1"/>
                </a:solidFill>
              </a:rPr>
              <a:t>d)    autorizza, fatte salve le ipotesi di cui agli articoli 19, comma 2, lettera d), 20, comma 2, lettera d), 42, comma 2, lettera l), e 43, comma 4, lettera h), </a:t>
            </a:r>
            <a:r>
              <a:rPr lang="it-IT" b="1" dirty="0">
                <a:solidFill>
                  <a:schemeClr val="bg1"/>
                </a:solidFill>
              </a:rPr>
              <a:t>il prestito di beni culturali per mostre o esposizioni </a:t>
            </a:r>
            <a:r>
              <a:rPr lang="it-IT" dirty="0">
                <a:solidFill>
                  <a:schemeClr val="bg1"/>
                </a:solidFill>
              </a:rPr>
              <a:t>ai sensi dell’articolo 48, comma 1, del Codice e </a:t>
            </a:r>
            <a:r>
              <a:rPr lang="it-IT" b="1" dirty="0">
                <a:solidFill>
                  <a:schemeClr val="bg1"/>
                </a:solidFill>
              </a:rPr>
              <a:t>l’uscita temporanea per manifestazioni, mostre o esposizioni d’arte di alto interesse culturale </a:t>
            </a:r>
            <a:r>
              <a:rPr lang="it-IT" dirty="0">
                <a:solidFill>
                  <a:schemeClr val="bg1"/>
                </a:solidFill>
              </a:rPr>
              <a:t>ai sensi dell’articolo 66 del Codice; può altresì proporre alla Direzione generale Musei di dichiarare, ai sensi dell’articolo 48, comma 6, del Codice, ed ai fini dell’applicazione delle </a:t>
            </a:r>
            <a:r>
              <a:rPr lang="it-IT" b="1" dirty="0">
                <a:solidFill>
                  <a:schemeClr val="bg1"/>
                </a:solidFill>
              </a:rPr>
              <a:t>agevolazioni fiscali </a:t>
            </a:r>
            <a:r>
              <a:rPr lang="it-IT" dirty="0">
                <a:solidFill>
                  <a:schemeClr val="bg1"/>
                </a:solidFill>
              </a:rPr>
              <a:t>ivi previste, </a:t>
            </a:r>
            <a:r>
              <a:rPr lang="it-IT" b="1" dirty="0">
                <a:solidFill>
                  <a:schemeClr val="bg1"/>
                </a:solidFill>
              </a:rPr>
              <a:t>il rilevante interesse culturale o scientifico di mostre o esposizioni di beni archeologici, storici, artistici e </a:t>
            </a:r>
            <a:r>
              <a:rPr lang="it-IT" b="1" dirty="0" err="1">
                <a:solidFill>
                  <a:schemeClr val="bg1"/>
                </a:solidFill>
              </a:rPr>
              <a:t>demoetnoantropologici</a:t>
            </a:r>
            <a:r>
              <a:rPr lang="it-IT" b="1" dirty="0">
                <a:solidFill>
                  <a:schemeClr val="bg1"/>
                </a:solidFill>
              </a:rPr>
              <a:t> </a:t>
            </a:r>
            <a:r>
              <a:rPr lang="it-IT" dirty="0">
                <a:solidFill>
                  <a:schemeClr val="bg1"/>
                </a:solidFill>
              </a:rPr>
              <a:t>e di ogni altra iniziativa a carattere culturale che abbia ad oggetto i beni medesimi; in ogni caso, svolge le attività di cui alla presente lettera nel rispetto degli accordi di cui all’articolo 67 del Codice e delle linee guida adottate dalla Direzione generale Musei in materia di </a:t>
            </a:r>
            <a:r>
              <a:rPr lang="it-IT" b="1" dirty="0">
                <a:solidFill>
                  <a:schemeClr val="bg1"/>
                </a:solidFill>
              </a:rPr>
              <a:t>attività di valorizzazione, e fatte salve, in ogni caso, le prioritarie esigenze della tutela;</a:t>
            </a:r>
            <a:br>
              <a:rPr lang="it-IT" dirty="0">
                <a:solidFill>
                  <a:schemeClr val="bg1"/>
                </a:solidFill>
              </a:rPr>
            </a:br>
            <a:r>
              <a:rPr lang="it-IT" dirty="0">
                <a:solidFill>
                  <a:schemeClr val="bg1"/>
                </a:solidFill>
              </a:rPr>
              <a:t>e)    </a:t>
            </a:r>
            <a:r>
              <a:rPr lang="it-IT" b="1" dirty="0">
                <a:solidFill>
                  <a:schemeClr val="bg1"/>
                </a:solidFill>
              </a:rPr>
              <a:t>affida in concessione a soggetti pubblici o privati l’esecuzione di ricerche archeologiche </a:t>
            </a:r>
            <a:r>
              <a:rPr lang="it-IT" dirty="0">
                <a:solidFill>
                  <a:schemeClr val="bg1"/>
                </a:solidFill>
              </a:rPr>
              <a:t>o di opere dirette al </a:t>
            </a:r>
            <a:r>
              <a:rPr lang="it-IT" b="1" dirty="0">
                <a:solidFill>
                  <a:schemeClr val="bg1"/>
                </a:solidFill>
              </a:rPr>
              <a:t>ritrovamento di beni culturali</a:t>
            </a:r>
            <a:r>
              <a:rPr lang="it-IT" dirty="0">
                <a:solidFill>
                  <a:schemeClr val="bg1"/>
                </a:solidFill>
              </a:rPr>
              <a:t>, ai sensi dell’articolo 89 del Codice;</a:t>
            </a:r>
            <a:br>
              <a:rPr lang="it-IT" dirty="0">
                <a:solidFill>
                  <a:schemeClr val="bg1"/>
                </a:solidFill>
              </a:rPr>
            </a:br>
            <a:r>
              <a:rPr lang="it-IT" dirty="0">
                <a:solidFill>
                  <a:schemeClr val="bg1"/>
                </a:solidFill>
              </a:rPr>
              <a:t>f)    adotta i provvedimenti in materia di </a:t>
            </a:r>
            <a:r>
              <a:rPr lang="it-IT" b="1" dirty="0">
                <a:solidFill>
                  <a:schemeClr val="bg1"/>
                </a:solidFill>
              </a:rPr>
              <a:t>premi di rinvenimento </a:t>
            </a:r>
            <a:r>
              <a:rPr lang="it-IT" dirty="0">
                <a:solidFill>
                  <a:schemeClr val="bg1"/>
                </a:solidFill>
              </a:rPr>
              <a:t>nei casi previsti dall’articolo 92 del Codice;</a:t>
            </a:r>
            <a:br>
              <a:rPr lang="it-IT" dirty="0">
                <a:solidFill>
                  <a:schemeClr val="bg1"/>
                </a:solidFill>
              </a:rPr>
            </a:br>
            <a:r>
              <a:rPr lang="it-IT" dirty="0">
                <a:solidFill>
                  <a:schemeClr val="bg1"/>
                </a:solidFill>
              </a:rPr>
              <a:t>g)    irroga </a:t>
            </a:r>
            <a:r>
              <a:rPr lang="it-IT" b="1" dirty="0">
                <a:solidFill>
                  <a:schemeClr val="bg1"/>
                </a:solidFill>
              </a:rPr>
              <a:t>le sanzioni </a:t>
            </a:r>
            <a:r>
              <a:rPr lang="it-IT" dirty="0">
                <a:solidFill>
                  <a:schemeClr val="bg1"/>
                </a:solidFill>
              </a:rPr>
              <a:t>ripristinatorie e pecuniarie previste dal Codice, secondo le modalità ivi definite, per la violazione delle disposizioni in materia di beni archeologici, architettonici, paesaggistici, storici, artistici e </a:t>
            </a:r>
            <a:r>
              <a:rPr lang="it-IT" dirty="0" err="1">
                <a:solidFill>
                  <a:schemeClr val="bg1"/>
                </a:solidFill>
              </a:rPr>
              <a:t>demoetnoantropologici</a:t>
            </a:r>
            <a:r>
              <a:rPr lang="it-IT" dirty="0">
                <a:solidFill>
                  <a:schemeClr val="bg1"/>
                </a:solidFill>
              </a:rPr>
              <a:t>, e cura il recupero delle somme dovute ai sensi degli articoli 34, comma 3, e 160, commi 3 e 4, del Codice;</a:t>
            </a:r>
            <a:br>
              <a:rPr lang="it-IT" dirty="0">
                <a:solidFill>
                  <a:schemeClr val="bg1"/>
                </a:solidFill>
              </a:rPr>
            </a:br>
            <a:endParaRPr lang="it-IT" u="sng" dirty="0">
              <a:solidFill>
                <a:schemeClr val="bg1"/>
              </a:solidFill>
            </a:endParaRPr>
          </a:p>
        </p:txBody>
      </p:sp>
    </p:spTree>
    <p:extLst>
      <p:ext uri="{BB962C8B-B14F-4D97-AF65-F5344CB8AC3E}">
        <p14:creationId xmlns:p14="http://schemas.microsoft.com/office/powerpoint/2010/main" val="2169411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1197577"/>
          </a:xfrm>
        </p:spPr>
        <p:txBody>
          <a:bodyPr>
            <a:normAutofit/>
          </a:bodyPr>
          <a:lstStyle/>
          <a:p>
            <a:r>
              <a:rPr lang="it-IT" dirty="0">
                <a:solidFill>
                  <a:schemeClr val="bg1"/>
                </a:solidFill>
              </a:rPr>
              <a:t>1- LA DIREZIONE GENERALE ARCHEOLOGIA BELLE ARTI E PAESAGGIO – parte III</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9776" y="1086405"/>
            <a:ext cx="12172224" cy="5632311"/>
          </a:xfrm>
          <a:prstGeom prst="rect">
            <a:avLst/>
          </a:prstGeom>
          <a:solidFill>
            <a:schemeClr val="tx2">
              <a:lumMod val="40000"/>
              <a:lumOff val="60000"/>
            </a:schemeClr>
          </a:solidFill>
        </p:spPr>
        <p:txBody>
          <a:bodyPr wrap="square" rtlCol="0">
            <a:spAutoFit/>
          </a:bodyPr>
          <a:lstStyle/>
          <a:p>
            <a:pPr lvl="0" defTabSz="457200"/>
            <a:r>
              <a:rPr lang="it-IT" dirty="0">
                <a:solidFill>
                  <a:schemeClr val="bg1"/>
                </a:solidFill>
              </a:rPr>
              <a:t>h)    adotta i provvedimenti in materia di </a:t>
            </a:r>
            <a:r>
              <a:rPr lang="it-IT" b="1" dirty="0">
                <a:solidFill>
                  <a:schemeClr val="bg1"/>
                </a:solidFill>
              </a:rPr>
              <a:t>acquisizioni coattive </a:t>
            </a:r>
            <a:r>
              <a:rPr lang="it-IT" dirty="0">
                <a:solidFill>
                  <a:schemeClr val="bg1"/>
                </a:solidFill>
              </a:rPr>
              <a:t>di beni culturali nei settori di competenza a </a:t>
            </a:r>
            <a:r>
              <a:rPr lang="it-IT" b="1" dirty="0">
                <a:solidFill>
                  <a:schemeClr val="bg1"/>
                </a:solidFill>
              </a:rPr>
              <a:t>titolo di prelazione</a:t>
            </a:r>
            <a:r>
              <a:rPr lang="it-IT" dirty="0">
                <a:solidFill>
                  <a:schemeClr val="bg1"/>
                </a:solidFill>
              </a:rPr>
              <a:t>, di acquisto all’esportazione o di espropriazione, ai sensi degli articoli 60, 70, 95, 96 e 98 del Codice;</a:t>
            </a:r>
            <a:br>
              <a:rPr lang="it-IT" dirty="0">
                <a:solidFill>
                  <a:schemeClr val="bg1"/>
                </a:solidFill>
              </a:rPr>
            </a:br>
            <a:r>
              <a:rPr lang="it-IT" dirty="0">
                <a:solidFill>
                  <a:schemeClr val="bg1"/>
                </a:solidFill>
              </a:rPr>
              <a:t>i)    adotta i provvedimenti di competenza dell’amministrazione centrale in materia di </a:t>
            </a:r>
            <a:r>
              <a:rPr lang="it-IT" b="1" dirty="0">
                <a:solidFill>
                  <a:schemeClr val="bg1"/>
                </a:solidFill>
              </a:rPr>
              <a:t>circolazione di cose e beni culturali in ambito internazionale</a:t>
            </a:r>
            <a:r>
              <a:rPr lang="it-IT" dirty="0">
                <a:solidFill>
                  <a:schemeClr val="bg1"/>
                </a:solidFill>
              </a:rPr>
              <a:t>, tra i quali quelli di cui agli articoli 65, comma 2, lettera b), 68, comma 4, 71, comma 4, 76, comma 2, lettera e), e 82, del Codice; predispone e aggiorna, sentiti i competenti organi consultivi, gli indirizzi a cui si attengono </a:t>
            </a:r>
            <a:r>
              <a:rPr lang="it-IT" b="1" dirty="0">
                <a:solidFill>
                  <a:schemeClr val="bg1"/>
                </a:solidFill>
              </a:rPr>
              <a:t>gli uffici di esportazione </a:t>
            </a:r>
            <a:r>
              <a:rPr lang="it-IT" dirty="0">
                <a:solidFill>
                  <a:schemeClr val="bg1"/>
                </a:solidFill>
              </a:rPr>
              <a:t>nella valutazione circa il rilascio o il rifiuto dell’attestato di libera circolazione, ai sensi dell’articolo 68 del Codice;</a:t>
            </a:r>
            <a:br>
              <a:rPr lang="it-IT" dirty="0">
                <a:solidFill>
                  <a:schemeClr val="bg1"/>
                </a:solidFill>
              </a:rPr>
            </a:br>
            <a:r>
              <a:rPr lang="it-IT" dirty="0">
                <a:solidFill>
                  <a:schemeClr val="bg1"/>
                </a:solidFill>
              </a:rPr>
              <a:t>l)    esprime le determinazioni dell’amministrazione in sede di </a:t>
            </a:r>
            <a:r>
              <a:rPr lang="it-IT" b="1" dirty="0">
                <a:solidFill>
                  <a:schemeClr val="bg1"/>
                </a:solidFill>
              </a:rPr>
              <a:t>conferenza di servizi </a:t>
            </a:r>
            <a:r>
              <a:rPr lang="it-IT" dirty="0">
                <a:solidFill>
                  <a:schemeClr val="bg1"/>
                </a:solidFill>
              </a:rPr>
              <a:t>o </a:t>
            </a:r>
            <a:r>
              <a:rPr lang="it-IT" b="1" dirty="0">
                <a:solidFill>
                  <a:schemeClr val="bg1"/>
                </a:solidFill>
              </a:rPr>
              <a:t>nei procedimenti di valutazione di impatto ambientale</a:t>
            </a:r>
            <a:r>
              <a:rPr lang="it-IT" dirty="0">
                <a:solidFill>
                  <a:schemeClr val="bg1"/>
                </a:solidFill>
              </a:rPr>
              <a:t> e di valutazione ambientale strategica per interventi di carattere intersettoriale, di dimensione sovraregionale;</a:t>
            </a:r>
            <a:br>
              <a:rPr lang="it-IT" dirty="0">
                <a:solidFill>
                  <a:schemeClr val="bg1"/>
                </a:solidFill>
              </a:rPr>
            </a:br>
            <a:r>
              <a:rPr lang="it-IT" dirty="0">
                <a:solidFill>
                  <a:schemeClr val="bg1"/>
                </a:solidFill>
              </a:rPr>
              <a:t>m)    istruisce i procedimenti di </a:t>
            </a:r>
            <a:r>
              <a:rPr lang="it-IT" b="1" dirty="0">
                <a:solidFill>
                  <a:schemeClr val="bg1"/>
                </a:solidFill>
              </a:rPr>
              <a:t>valutazione di impatto ambientale </a:t>
            </a:r>
            <a:r>
              <a:rPr lang="it-IT" dirty="0">
                <a:solidFill>
                  <a:schemeClr val="bg1"/>
                </a:solidFill>
              </a:rPr>
              <a:t>e di </a:t>
            </a:r>
            <a:r>
              <a:rPr lang="it-IT" b="1" dirty="0">
                <a:solidFill>
                  <a:schemeClr val="bg1"/>
                </a:solidFill>
              </a:rPr>
              <a:t>valutazione ambientale strategica </a:t>
            </a:r>
            <a:r>
              <a:rPr lang="it-IT" dirty="0">
                <a:solidFill>
                  <a:schemeClr val="bg1"/>
                </a:solidFill>
              </a:rPr>
              <a:t>ed esprime il parere per le successive determinazioni del Ministro;</a:t>
            </a:r>
            <a:br>
              <a:rPr lang="it-IT" dirty="0">
                <a:solidFill>
                  <a:schemeClr val="bg1"/>
                </a:solidFill>
              </a:rPr>
            </a:br>
            <a:r>
              <a:rPr lang="it-IT" dirty="0">
                <a:solidFill>
                  <a:schemeClr val="bg1"/>
                </a:solidFill>
              </a:rPr>
              <a:t>n)    esprime il parere </a:t>
            </a:r>
            <a:r>
              <a:rPr lang="it-IT" b="1" dirty="0">
                <a:solidFill>
                  <a:schemeClr val="bg1"/>
                </a:solidFill>
              </a:rPr>
              <a:t>sulla proposta della Commissione regionale per il patrimonio culturale</a:t>
            </a:r>
            <a:r>
              <a:rPr lang="it-IT" dirty="0">
                <a:solidFill>
                  <a:schemeClr val="bg1"/>
                </a:solidFill>
              </a:rPr>
              <a:t> competente, ai fini della stipula, da parte del Ministro, </a:t>
            </a:r>
            <a:r>
              <a:rPr lang="it-IT" b="1" dirty="0">
                <a:solidFill>
                  <a:schemeClr val="bg1"/>
                </a:solidFill>
              </a:rPr>
              <a:t>delle intese </a:t>
            </a:r>
            <a:r>
              <a:rPr lang="it-IT" dirty="0">
                <a:solidFill>
                  <a:schemeClr val="bg1"/>
                </a:solidFill>
              </a:rPr>
              <a:t>di cui all’articolo 143, comma 2, e di cui all’articolo 156, comma 3, del Codice;</a:t>
            </a:r>
            <a:br>
              <a:rPr lang="it-IT" dirty="0">
                <a:solidFill>
                  <a:schemeClr val="bg1"/>
                </a:solidFill>
              </a:rPr>
            </a:br>
            <a:r>
              <a:rPr lang="it-IT" dirty="0">
                <a:solidFill>
                  <a:schemeClr val="bg1"/>
                </a:solidFill>
              </a:rPr>
              <a:t>o)    predispone, su proposta del Segretario regionale competente, la proposta per l’approvazione in via sostitutiva, da parte del Ministro, del </a:t>
            </a:r>
            <a:r>
              <a:rPr lang="it-IT" b="1" dirty="0">
                <a:solidFill>
                  <a:schemeClr val="bg1"/>
                </a:solidFill>
              </a:rPr>
              <a:t>piano paesaggistico limitatamente ai beni paesaggistic</a:t>
            </a:r>
            <a:r>
              <a:rPr lang="it-IT" dirty="0">
                <a:solidFill>
                  <a:schemeClr val="bg1"/>
                </a:solidFill>
              </a:rPr>
              <a:t>i di cui all’articolo 143, comma 1, lettere b), c) e d), del Codice;</a:t>
            </a:r>
            <a:br>
              <a:rPr lang="it-IT" dirty="0">
                <a:solidFill>
                  <a:schemeClr val="bg1"/>
                </a:solidFill>
              </a:rPr>
            </a:br>
            <a:endParaRPr lang="it-IT" u="sng" dirty="0">
              <a:solidFill>
                <a:schemeClr val="bg1"/>
              </a:solidFill>
            </a:endParaRPr>
          </a:p>
        </p:txBody>
      </p:sp>
    </p:spTree>
    <p:extLst>
      <p:ext uri="{BB962C8B-B14F-4D97-AF65-F5344CB8AC3E}">
        <p14:creationId xmlns:p14="http://schemas.microsoft.com/office/powerpoint/2010/main" val="3760579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9B3DC20-2D93-47E0-A975-CC0B1895EB0C}"/>
              </a:ext>
            </a:extLst>
          </p:cNvPr>
          <p:cNvSpPr>
            <a:spLocks noGrp="1"/>
          </p:cNvSpPr>
          <p:nvPr>
            <p:ph type="title"/>
          </p:nvPr>
        </p:nvSpPr>
        <p:spPr>
          <a:xfrm>
            <a:off x="0" y="-111172"/>
            <a:ext cx="12192000" cy="1197577"/>
          </a:xfrm>
        </p:spPr>
        <p:txBody>
          <a:bodyPr>
            <a:normAutofit/>
          </a:bodyPr>
          <a:lstStyle/>
          <a:p>
            <a:r>
              <a:rPr lang="it-IT" dirty="0">
                <a:solidFill>
                  <a:schemeClr val="bg1"/>
                </a:solidFill>
              </a:rPr>
              <a:t>1- LA DIREZIONE GENERALE ARCHEOLOGIA BELLE ARTI E PAESAGGIO – parte IV</a:t>
            </a:r>
          </a:p>
        </p:txBody>
      </p:sp>
      <p:sp>
        <p:nvSpPr>
          <p:cNvPr id="5" name="CasellaDiTesto 4">
            <a:extLst>
              <a:ext uri="{FF2B5EF4-FFF2-40B4-BE49-F238E27FC236}">
                <a16:creationId xmlns:a16="http://schemas.microsoft.com/office/drawing/2014/main" id="{74249346-A075-42C1-91AD-1E2B198F8240}"/>
              </a:ext>
            </a:extLst>
          </p:cNvPr>
          <p:cNvSpPr txBox="1"/>
          <p:nvPr/>
        </p:nvSpPr>
        <p:spPr>
          <a:xfrm>
            <a:off x="19776" y="1086405"/>
            <a:ext cx="12172224" cy="5355312"/>
          </a:xfrm>
          <a:prstGeom prst="rect">
            <a:avLst/>
          </a:prstGeom>
          <a:solidFill>
            <a:schemeClr val="tx2">
              <a:lumMod val="40000"/>
              <a:lumOff val="60000"/>
            </a:schemeClr>
          </a:solidFill>
        </p:spPr>
        <p:txBody>
          <a:bodyPr wrap="square" rtlCol="0">
            <a:spAutoFit/>
          </a:bodyPr>
          <a:lstStyle/>
          <a:p>
            <a:pPr lvl="0" defTabSz="457200"/>
            <a:r>
              <a:rPr lang="it-IT" dirty="0">
                <a:solidFill>
                  <a:schemeClr val="bg1"/>
                </a:solidFill>
              </a:rPr>
              <a:t>p)    ai sensi dell’articolo 141 del Codice </a:t>
            </a:r>
            <a:r>
              <a:rPr lang="it-IT" b="1" dirty="0">
                <a:solidFill>
                  <a:schemeClr val="bg1"/>
                </a:solidFill>
              </a:rPr>
              <a:t>adotta, sentite le Commissioni regionali per il patrimonio culturale competenti, la dichiarazione di notevole interesse pubblico relativamente ai beni paesaggistici </a:t>
            </a:r>
            <a:r>
              <a:rPr lang="it-IT" dirty="0">
                <a:solidFill>
                  <a:schemeClr val="bg1"/>
                </a:solidFill>
              </a:rPr>
              <a:t>che insistano su un territorio appartenente a </a:t>
            </a:r>
            <a:r>
              <a:rPr lang="it-IT" b="1" dirty="0">
                <a:solidFill>
                  <a:schemeClr val="bg1"/>
                </a:solidFill>
              </a:rPr>
              <a:t>più regioni</a:t>
            </a:r>
            <a:r>
              <a:rPr lang="it-IT" dirty="0">
                <a:solidFill>
                  <a:schemeClr val="bg1"/>
                </a:solidFill>
              </a:rPr>
              <a:t>;</a:t>
            </a:r>
          </a:p>
          <a:p>
            <a:pPr lvl="0" defTabSz="457200"/>
            <a:r>
              <a:rPr lang="it-IT" dirty="0">
                <a:solidFill>
                  <a:schemeClr val="bg1"/>
                </a:solidFill>
              </a:rPr>
              <a:t>q)    promuove la stipula di </a:t>
            </a:r>
            <a:r>
              <a:rPr lang="it-IT" b="1" dirty="0">
                <a:solidFill>
                  <a:schemeClr val="bg1"/>
                </a:solidFill>
              </a:rPr>
              <a:t>convenzioni tra il Ministero, gli enti territoriali e locali </a:t>
            </a:r>
            <a:r>
              <a:rPr lang="it-IT" dirty="0">
                <a:solidFill>
                  <a:schemeClr val="bg1"/>
                </a:solidFill>
              </a:rPr>
              <a:t>e </a:t>
            </a:r>
            <a:r>
              <a:rPr lang="it-IT" b="1" dirty="0">
                <a:solidFill>
                  <a:schemeClr val="bg1"/>
                </a:solidFill>
              </a:rPr>
              <a:t>cooperative</a:t>
            </a:r>
            <a:r>
              <a:rPr lang="it-IT" dirty="0">
                <a:solidFill>
                  <a:schemeClr val="bg1"/>
                </a:solidFill>
              </a:rPr>
              <a:t> di giovani storici dell’arte, archeologi, archivisti e bibliotecari, per accrescere la sensibilità culturale e l’educazione al patrimonio culturale;</a:t>
            </a:r>
            <a:br>
              <a:rPr lang="it-IT" dirty="0">
                <a:solidFill>
                  <a:schemeClr val="bg1"/>
                </a:solidFill>
              </a:rPr>
            </a:br>
            <a:r>
              <a:rPr lang="it-IT" dirty="0">
                <a:solidFill>
                  <a:schemeClr val="bg1"/>
                </a:solidFill>
              </a:rPr>
              <a:t>r)    promuove la </a:t>
            </a:r>
            <a:r>
              <a:rPr lang="it-IT" b="1" dirty="0">
                <a:solidFill>
                  <a:schemeClr val="bg1"/>
                </a:solidFill>
              </a:rPr>
              <a:t>valorizzazione del paesaggio</a:t>
            </a:r>
            <a:r>
              <a:rPr lang="it-IT" dirty="0">
                <a:solidFill>
                  <a:schemeClr val="bg1"/>
                </a:solidFill>
              </a:rPr>
              <a:t>, con particolare riguardo alle aree gravemente compromesse   o degradate, al fine della ridefinizione e ricostituzione di paesaggi, secondo le previsioni della Convenzione europea del paesaggio di Firenze del 20 ottobre 2000, ratificata dall’Italia con legge 9 gennaio 2006, n. 14;</a:t>
            </a:r>
            <a:br>
              <a:rPr lang="it-IT" dirty="0">
                <a:solidFill>
                  <a:schemeClr val="bg1"/>
                </a:solidFill>
              </a:rPr>
            </a:br>
            <a:r>
              <a:rPr lang="it-IT" dirty="0">
                <a:solidFill>
                  <a:schemeClr val="bg1"/>
                </a:solidFill>
              </a:rPr>
              <a:t>s)    fornisce, per le materie di competenza</a:t>
            </a:r>
            <a:r>
              <a:rPr lang="it-IT" b="1" dirty="0">
                <a:solidFill>
                  <a:schemeClr val="bg1"/>
                </a:solidFill>
              </a:rPr>
              <a:t>, il supporto e la consulenza tecnico-scientifica </a:t>
            </a:r>
            <a:r>
              <a:rPr lang="it-IT" dirty="0">
                <a:solidFill>
                  <a:schemeClr val="bg1"/>
                </a:solidFill>
              </a:rPr>
              <a:t>agli uffici del Ministero;</a:t>
            </a:r>
            <a:br>
              <a:rPr lang="it-IT" dirty="0">
                <a:solidFill>
                  <a:schemeClr val="bg1"/>
                </a:solidFill>
              </a:rPr>
            </a:br>
            <a:r>
              <a:rPr lang="it-IT" dirty="0">
                <a:solidFill>
                  <a:schemeClr val="bg1"/>
                </a:solidFill>
              </a:rPr>
              <a:t>t)    decide, per i settori di competenza, </a:t>
            </a:r>
            <a:r>
              <a:rPr lang="it-IT" b="1" dirty="0">
                <a:solidFill>
                  <a:schemeClr val="bg1"/>
                </a:solidFill>
              </a:rPr>
              <a:t>i ricorsi amministrativ</a:t>
            </a:r>
            <a:r>
              <a:rPr lang="it-IT" dirty="0">
                <a:solidFill>
                  <a:schemeClr val="bg1"/>
                </a:solidFill>
              </a:rPr>
              <a:t>i previsti agli articoli 16, 47, 69 e 128 del Codice;</a:t>
            </a:r>
            <a:br>
              <a:rPr lang="it-IT" dirty="0">
                <a:solidFill>
                  <a:schemeClr val="bg1"/>
                </a:solidFill>
              </a:rPr>
            </a:br>
            <a:r>
              <a:rPr lang="it-IT" dirty="0">
                <a:solidFill>
                  <a:schemeClr val="bg1"/>
                </a:solidFill>
              </a:rPr>
              <a:t>u)    può adottare, informato il Segretario generale, </a:t>
            </a:r>
            <a:r>
              <a:rPr lang="it-IT" b="1" dirty="0">
                <a:solidFill>
                  <a:schemeClr val="bg1"/>
                </a:solidFill>
              </a:rPr>
              <a:t>i provvedimenti di verifica o di dichiarazione dell’interesse culturale, le prescrizioni di tutela indiretta, nonché le dichiarazioni di notevole interesse pubblico paesaggistico</a:t>
            </a:r>
            <a:r>
              <a:rPr lang="it-IT" dirty="0">
                <a:solidFill>
                  <a:schemeClr val="bg1"/>
                </a:solidFill>
              </a:rPr>
              <a:t> ovvero le </a:t>
            </a:r>
            <a:r>
              <a:rPr lang="it-IT" b="1" dirty="0">
                <a:solidFill>
                  <a:schemeClr val="bg1"/>
                </a:solidFill>
              </a:rPr>
              <a:t>integrazioni</a:t>
            </a:r>
            <a:r>
              <a:rPr lang="it-IT" dirty="0">
                <a:solidFill>
                  <a:schemeClr val="bg1"/>
                </a:solidFill>
              </a:rPr>
              <a:t> del loro contenuto, ai sensi, rispettivamente, degli articoli 12, 13, 45, 138, comma 3, e seguenti, e 141-bis, del Codice; in tali ipotesi, qualora un ufficio periferico abbia già avviato procedimenti riferiti ai medesimi beni, si applica quanto previsto dal comma 1, ultimo periodo;</a:t>
            </a:r>
            <a:endParaRPr lang="it-IT" u="sng" dirty="0">
              <a:solidFill>
                <a:schemeClr val="bg1"/>
              </a:solidFill>
            </a:endParaRPr>
          </a:p>
        </p:txBody>
      </p:sp>
    </p:spTree>
    <p:extLst>
      <p:ext uri="{BB962C8B-B14F-4D97-AF65-F5344CB8AC3E}">
        <p14:creationId xmlns:p14="http://schemas.microsoft.com/office/powerpoint/2010/main" val="291945859"/>
      </p:ext>
    </p:extLst>
  </p:cSld>
  <p:clrMapOvr>
    <a:masterClrMapping/>
  </p:clrMapOvr>
</p:sld>
</file>

<file path=ppt/theme/theme1.xml><?xml version="1.0" encoding="utf-8"?>
<a:theme xmlns:a="http://schemas.openxmlformats.org/drawingml/2006/main" name="Sezion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1203</TotalTime>
  <Words>14875</Words>
  <Application>Microsoft Office PowerPoint</Application>
  <PresentationFormat>Widescreen</PresentationFormat>
  <Paragraphs>458</Paragraphs>
  <Slides>55</Slides>
  <Notes>29</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55</vt:i4>
      </vt:variant>
    </vt:vector>
  </HeadingPairs>
  <TitlesOfParts>
    <vt:vector size="61" baseType="lpstr">
      <vt:lpstr>Arial</vt:lpstr>
      <vt:lpstr>Calibri</vt:lpstr>
      <vt:lpstr>Century Gothic</vt:lpstr>
      <vt:lpstr>Tahoma</vt:lpstr>
      <vt:lpstr>Wingdings 3</vt:lpstr>
      <vt:lpstr>Sezione</vt:lpstr>
      <vt:lpstr>Presentazione standard di PowerPoint</vt:lpstr>
      <vt:lpstr>Consolidare buone abitudini di studio </vt:lpstr>
      <vt:lpstr>DIRIGENTI GENERALI E DIRIGENTI DI II FASCIA (art. 23 d.lgs. 165/2001)</vt:lpstr>
      <vt:lpstr>Funzioni DIRIGENTI GENERALI (art. 16 d.lgs. 165/2001)</vt:lpstr>
      <vt:lpstr>Funzioni DIRIGENTI (art. 17 d.lgs. 165/2001)</vt:lpstr>
      <vt:lpstr>1- LA DIREZIONE GENERALE ARCHEOLOGIA BELLE ARTI E PAESAGGIO – parte I</vt:lpstr>
      <vt:lpstr>1- LA DIREZIONE GENERALE ARCHEOLOGIA BELLE ARTI E PAESAGGIO – parte II</vt:lpstr>
      <vt:lpstr>1- LA DIREZIONE GENERALE ARCHEOLOGIA BELLE ARTI E PAESAGGIO – parte III</vt:lpstr>
      <vt:lpstr>1- LA DIREZIONE GENERALE ARCHEOLOGIA BELLE ARTI E PAESAGGIO – parte IV</vt:lpstr>
      <vt:lpstr>1- LA DIREZIONE GENERALE ARCHEOLOGIA BELLE ARTI E PAESAGGIO – parte V</vt:lpstr>
      <vt:lpstr>LA DIREZIONE GENERALE ARCHEOLOGIA BELLE ARTI E PAESAGGIO – organigramma</vt:lpstr>
      <vt:lpstr>2 -LA DIREZIONE GENERALE organizzazione – parte I</vt:lpstr>
      <vt:lpstr>2 -LA DIREZIONE GENERALE organizzazione – parte II</vt:lpstr>
      <vt:lpstr>2 -LA DG organizzazione – parte III</vt:lpstr>
      <vt:lpstr>2 -LA DG organizzazione – parte IV – organigramma </vt:lpstr>
      <vt:lpstr>3 -LA DIREZIONE GENERALE bilancio-1</vt:lpstr>
      <vt:lpstr>3 -LA DIREZIONE GENERALE bilancio – 2</vt:lpstr>
      <vt:lpstr>3 -LA DIREZIONE GENERALE bilancio - 3</vt:lpstr>
      <vt:lpstr>3 -LA DIREZIONE GENERALE bilancio – 4</vt:lpstr>
      <vt:lpstr>ART BONUS</vt:lpstr>
      <vt:lpstr>CONTRIBUTI DEL MINISTERO per interventi conservativi (artt. 35-36 Codice)</vt:lpstr>
      <vt:lpstr>CONTRIBUTI DEL MINISTERO e accessibilita’ del pubblico(artt. 37-38 Codice)</vt:lpstr>
      <vt:lpstr>3 -LA DIREZIONE GENERALE bilancio – 5</vt:lpstr>
      <vt:lpstr>4 -LA DIREZIONE GENERALE musei – 1</vt:lpstr>
      <vt:lpstr>4 -LA DIREZIONE GENERALE musei – 2</vt:lpstr>
      <vt:lpstr>4 -LA DIREZIONE GENERALE musei – 3</vt:lpstr>
      <vt:lpstr>4 -LA DIREZIONE GENERALE musei – 4</vt:lpstr>
      <vt:lpstr>4 -LA DIREZIONE GENERALE musei – 5</vt:lpstr>
      <vt:lpstr>4 -LA DIREZIONE GENERALE musei – ORGANIGRAMMA</vt:lpstr>
      <vt:lpstr>5 -LA DG educazione  ricerca E  ISTITUTI CULTURALI -1</vt:lpstr>
      <vt:lpstr>5 -LA DG educazione  ricerca E  ISTITUTI CULTURALI-2</vt:lpstr>
      <vt:lpstr>5 -LA DG educazione  ricerca E  ISTITUTI CULTURALI -3</vt:lpstr>
      <vt:lpstr>5-LA Dg educazione ricerca e istituti culturali-4</vt:lpstr>
      <vt:lpstr>6 - LA DIREZIONE GENERALE archivi -1</vt:lpstr>
      <vt:lpstr>6 - LA DIREZIONE GENERALE archivi - 2</vt:lpstr>
      <vt:lpstr>6 - LA DIREZIONE GENERALE archivi - 3</vt:lpstr>
      <vt:lpstr>Acquisizione coattiva di beni archivistici. codice di maimonide (2017)</vt:lpstr>
      <vt:lpstr>6-LA Dg archivi  - organigramma</vt:lpstr>
      <vt:lpstr> 7-LA DIREZIONE GENERALE biblioteche e diritto d’autore-1</vt:lpstr>
      <vt:lpstr> 7-LA DIREZIONE GENERALE biblioteche e diritto d’autore-2</vt:lpstr>
      <vt:lpstr> 7-LA DIREZIONE GENERALE biblioteche e diritto d’autore-3</vt:lpstr>
      <vt:lpstr> 7-LA DIREZIONE GENERALE biblioteche e diritto d’autore - 4</vt:lpstr>
      <vt:lpstr>8 -LA DIREZIONE GENERALE CREATIVITA’ CONTEMPORANEA-1</vt:lpstr>
      <vt:lpstr>8 -LA DIREZIONE GENERALE CREATIVITA’ CONTEMPORANEA-2</vt:lpstr>
      <vt:lpstr>8 -LA DIREZIONE GENERALE CREATIVITA’ CONTEMPORANEA-3</vt:lpstr>
      <vt:lpstr>9 -LA DIREZIONE GENERALE CINEMA e AUdiovisiVO -1 </vt:lpstr>
      <vt:lpstr>9 -LA DIREZIONE GENERALE CINEMA e AUdiovisiVO-2 </vt:lpstr>
      <vt:lpstr>10 -LA DIREZIONE GENERALE spettacolo -1 </vt:lpstr>
      <vt:lpstr>10 -LA DIREZIONE GENERALE spettacolo -2 </vt:lpstr>
      <vt:lpstr>11 -LA DIREZIONE GENERALE sicurezza patrimonio culturale -1 </vt:lpstr>
      <vt:lpstr>11 -LA DIREZIONE GENERALE sicurezza patrimonio culturale -2 </vt:lpstr>
      <vt:lpstr>12 - LA DIREZIONE GENERALE turismo -1</vt:lpstr>
      <vt:lpstr>12 - LA DIREZIONE GENERALE turismo -2</vt:lpstr>
      <vt:lpstr>12 - LA DIREZIONE GENERALE turismo - 3</vt:lpstr>
      <vt:lpstr>12 - LA DIREZIONE GENERALE turismo - 4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cristina lollai</dc:creator>
  <cp:lastModifiedBy>cristina lollai</cp:lastModifiedBy>
  <cp:revision>92</cp:revision>
  <dcterms:created xsi:type="dcterms:W3CDTF">2020-02-09T08:15:27Z</dcterms:created>
  <dcterms:modified xsi:type="dcterms:W3CDTF">2020-03-10T17:38:13Z</dcterms:modified>
</cp:coreProperties>
</file>