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bookmarkIdSeed="3">
  <p:sldMasterIdLst>
    <p:sldMasterId id="2147483648" r:id="rId4"/>
  </p:sldMasterIdLst>
  <p:notesMasterIdLst>
    <p:notesMasterId r:id="rId48"/>
  </p:notesMasterIdLst>
  <p:handoutMasterIdLst>
    <p:handoutMasterId r:id="rId49"/>
  </p:handoutMasterIdLst>
  <p:sldIdLst>
    <p:sldId id="256" r:id="rId5"/>
    <p:sldId id="267" r:id="rId6"/>
    <p:sldId id="269" r:id="rId7"/>
    <p:sldId id="270" r:id="rId8"/>
    <p:sldId id="271" r:id="rId9"/>
    <p:sldId id="272" r:id="rId10"/>
    <p:sldId id="274" r:id="rId11"/>
    <p:sldId id="275" r:id="rId12"/>
    <p:sldId id="273" r:id="rId13"/>
    <p:sldId id="276" r:id="rId14"/>
    <p:sldId id="277" r:id="rId15"/>
    <p:sldId id="278" r:id="rId16"/>
    <p:sldId id="282" r:id="rId17"/>
    <p:sldId id="283" r:id="rId18"/>
    <p:sldId id="281" r:id="rId19"/>
    <p:sldId id="284" r:id="rId20"/>
    <p:sldId id="286" r:id="rId21"/>
    <p:sldId id="287" r:id="rId22"/>
    <p:sldId id="288" r:id="rId23"/>
    <p:sldId id="309" r:id="rId24"/>
    <p:sldId id="310" r:id="rId25"/>
    <p:sldId id="311" r:id="rId26"/>
    <p:sldId id="304" r:id="rId27"/>
    <p:sldId id="305" r:id="rId28"/>
    <p:sldId id="306" r:id="rId29"/>
    <p:sldId id="289" r:id="rId30"/>
    <p:sldId id="290" r:id="rId31"/>
    <p:sldId id="291" r:id="rId32"/>
    <p:sldId id="292" r:id="rId33"/>
    <p:sldId id="293" r:id="rId34"/>
    <p:sldId id="295" r:id="rId35"/>
    <p:sldId id="307" r:id="rId36"/>
    <p:sldId id="312" r:id="rId37"/>
    <p:sldId id="313" r:id="rId38"/>
    <p:sldId id="296" r:id="rId39"/>
    <p:sldId id="297" r:id="rId40"/>
    <p:sldId id="298" r:id="rId41"/>
    <p:sldId id="299" r:id="rId42"/>
    <p:sldId id="300" r:id="rId43"/>
    <p:sldId id="302" r:id="rId44"/>
    <p:sldId id="301" r:id="rId45"/>
    <p:sldId id="303" r:id="rId46"/>
    <p:sldId id="308" r:id="rId47"/>
  </p:sldIdLst>
  <p:sldSz cx="12192000" cy="6858000"/>
  <p:notesSz cx="6858000" cy="9144000"/>
  <p:defaultTextStyle>
    <a:defPPr rtl="0">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3" autoAdjust="0"/>
    <p:restoredTop sz="94660"/>
  </p:normalViewPr>
  <p:slideViewPr>
    <p:cSldViewPr snapToGrid="0">
      <p:cViewPr varScale="1">
        <p:scale>
          <a:sx n="72" d="100"/>
          <a:sy n="72" d="100"/>
        </p:scale>
        <p:origin x="660" y="78"/>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400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772315F5-C00A-4F74-A446-6910767B96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AF1EC20F-9B3F-4347-8963-A70D0CEB431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EC31AB-D957-443D-9592-1F302C5543AA}" type="datetime1">
              <a:rPr lang="it-IT" smtClean="0"/>
              <a:t>10/03/2020</a:t>
            </a:fld>
            <a:endParaRPr lang="it-IT" dirty="0"/>
          </a:p>
        </p:txBody>
      </p:sp>
      <p:sp>
        <p:nvSpPr>
          <p:cNvPr id="4" name="Segnaposto piè di pagina 3">
            <a:extLst>
              <a:ext uri="{FF2B5EF4-FFF2-40B4-BE49-F238E27FC236}">
                <a16:creationId xmlns:a16="http://schemas.microsoft.com/office/drawing/2014/main" id="{E7E1384F-16E5-4DF8-9270-3105C77F9D0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4AFA8381-2CC0-4EB0-AD4E-B3FA6A9770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11BBFE-BAB7-4669-ABC3-2BFBDCDA2954}" type="slidenum">
              <a:rPr lang="it-IT" smtClean="0"/>
              <a:t>‹N›</a:t>
            </a:fld>
            <a:endParaRPr lang="it-IT"/>
          </a:p>
        </p:txBody>
      </p:sp>
    </p:spTree>
    <p:extLst>
      <p:ext uri="{BB962C8B-B14F-4D97-AF65-F5344CB8AC3E}">
        <p14:creationId xmlns:p14="http://schemas.microsoft.com/office/powerpoint/2010/main" val="2611958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noProof="0"/>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7A42B1-FD74-4D4F-AEF8-3FB06A054C2E}" type="datetime1">
              <a:rPr lang="it-IT" smtClean="0"/>
              <a:pPr/>
              <a:t>10/03/2020</a:t>
            </a:fld>
            <a:endParaRPr lang="it-IT" dirty="0"/>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noProof="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noProof="0" dirty="0"/>
              <a:t>Modificare gli stili del testo dello schema</a:t>
            </a:r>
          </a:p>
          <a:p>
            <a:pPr lvl="1"/>
            <a:r>
              <a:rPr lang="it-IT" noProof="0" dirty="0"/>
              <a:t>Secondo livello</a:t>
            </a:r>
          </a:p>
          <a:p>
            <a:pPr lvl="2"/>
            <a:r>
              <a:rPr lang="it-IT" noProof="0" dirty="0"/>
              <a:t>Terzo livello</a:t>
            </a:r>
          </a:p>
          <a:p>
            <a:pPr lvl="3"/>
            <a:r>
              <a:rPr lang="it-IT" noProof="0" dirty="0"/>
              <a:t>Quarto livello</a:t>
            </a:r>
          </a:p>
          <a:p>
            <a:pPr lvl="4"/>
            <a:r>
              <a:rPr lang="it-IT" noProof="0" dirty="0"/>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noProof="0"/>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EEBE9-900D-4837-A401-6555DADE3EAD}" type="slidenum">
              <a:rPr lang="it-IT" noProof="0" smtClean="0"/>
              <a:t>‹N›</a:t>
            </a:fld>
            <a:endParaRPr lang="it-IT" noProof="0"/>
          </a:p>
        </p:txBody>
      </p:sp>
    </p:spTree>
    <p:extLst>
      <p:ext uri="{BB962C8B-B14F-4D97-AF65-F5344CB8AC3E}">
        <p14:creationId xmlns:p14="http://schemas.microsoft.com/office/powerpoint/2010/main" val="3341891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69EEBE9-900D-4837-A401-6555DADE3EAD}" type="slidenum">
              <a:rPr lang="it-IT" smtClean="0"/>
              <a:t>1</a:t>
            </a:fld>
            <a:endParaRPr lang="it-IT"/>
          </a:p>
        </p:txBody>
      </p:sp>
    </p:spTree>
    <p:extLst>
      <p:ext uri="{BB962C8B-B14F-4D97-AF65-F5344CB8AC3E}">
        <p14:creationId xmlns:p14="http://schemas.microsoft.com/office/powerpoint/2010/main" val="15856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369EEBE9-900D-4837-A401-6555DADE3EAD}" type="slidenum">
              <a:rPr lang="it-IT" smtClean="0"/>
              <a:t>2</a:t>
            </a:fld>
            <a:endParaRPr lang="it-IT"/>
          </a:p>
        </p:txBody>
      </p:sp>
    </p:spTree>
    <p:extLst>
      <p:ext uri="{BB962C8B-B14F-4D97-AF65-F5344CB8AC3E}">
        <p14:creationId xmlns:p14="http://schemas.microsoft.com/office/powerpoint/2010/main" val="2886569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4212" y="685799"/>
            <a:ext cx="8001000" cy="2971801"/>
          </a:xfrm>
        </p:spPr>
        <p:txBody>
          <a:bodyPr rtlCol="0" anchor="b">
            <a:normAutofit/>
          </a:bodyPr>
          <a:lstStyle>
            <a:lvl1pPr algn="l">
              <a:defRPr sz="4800">
                <a:effectLst/>
              </a:defRPr>
            </a:lvl1pPr>
          </a:lstStyle>
          <a:p>
            <a:pPr rtl="0"/>
            <a:r>
              <a:rPr lang="it-IT" noProof="0"/>
              <a:t>Fare clic per modificare lo stile del titolo dello schema</a:t>
            </a:r>
          </a:p>
        </p:txBody>
      </p:sp>
      <p:sp>
        <p:nvSpPr>
          <p:cNvPr id="3" name="Sottotitolo 2"/>
          <p:cNvSpPr>
            <a:spLocks noGrp="1"/>
          </p:cNvSpPr>
          <p:nvPr>
            <p:ph type="subTitle" idx="1"/>
          </p:nvPr>
        </p:nvSpPr>
        <p:spPr>
          <a:xfrm>
            <a:off x="684212" y="3843867"/>
            <a:ext cx="6400800" cy="1947333"/>
          </a:xfrm>
        </p:spPr>
        <p:txBody>
          <a:bodyPr rtlCol="0"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it-IT" noProof="0"/>
              <a:t>Fare clic per modificare lo stile del sottotitolo dello schema</a:t>
            </a:r>
          </a:p>
        </p:txBody>
      </p:sp>
      <p:sp>
        <p:nvSpPr>
          <p:cNvPr id="4" name="Segnaposto data 3"/>
          <p:cNvSpPr>
            <a:spLocks noGrp="1"/>
          </p:cNvSpPr>
          <p:nvPr>
            <p:ph type="dt" sz="half" idx="10"/>
          </p:nvPr>
        </p:nvSpPr>
        <p:spPr/>
        <p:txBody>
          <a:bodyPr rtlCol="0"/>
          <a:lstStyle/>
          <a:p>
            <a:pPr rtl="0"/>
            <a:fld id="{13FA66D6-22A6-4E65-B6AF-EE3931A70ABF}"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cxnSp>
        <p:nvCxnSpPr>
          <p:cNvPr id="16" name="Connettore diritto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Connettore diritto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Connettore diritto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Connettore diritto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Connettore diritto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noProof="0"/>
              <a:t>Fare clic per modificare lo stile del titolo dello schema</a:t>
            </a:r>
          </a:p>
        </p:txBody>
      </p:sp>
      <p:sp>
        <p:nvSpPr>
          <p:cNvPr id="17" name="Segnaposto immagine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it-IT" noProof="0"/>
              <a:t>Fare clic sull'icona per inserire un'immagine</a:t>
            </a:r>
          </a:p>
        </p:txBody>
      </p:sp>
      <p:sp>
        <p:nvSpPr>
          <p:cNvPr id="16" name="Segnaposto testo 9"/>
          <p:cNvSpPr>
            <a:spLocks noGrp="1"/>
          </p:cNvSpPr>
          <p:nvPr>
            <p:ph type="body" sz="quarter" idx="14" hasCustomPrompt="1"/>
          </p:nvPr>
        </p:nvSpPr>
        <p:spPr>
          <a:xfrm>
            <a:off x="914402" y="3843867"/>
            <a:ext cx="8304210" cy="457200"/>
          </a:xfrm>
        </p:spPr>
        <p:txBody>
          <a:bodyPr rtlCol="0"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it-IT" noProof="0" dirty="0"/>
              <a:t>Modificare gli stili del testo dello schema</a:t>
            </a:r>
          </a:p>
        </p:txBody>
      </p:sp>
      <p:sp>
        <p:nvSpPr>
          <p:cNvPr id="3" name="Segnaposto data 2"/>
          <p:cNvSpPr>
            <a:spLocks noGrp="1"/>
          </p:cNvSpPr>
          <p:nvPr>
            <p:ph type="dt" sz="half" idx="10"/>
          </p:nvPr>
        </p:nvSpPr>
        <p:spPr/>
        <p:txBody>
          <a:bodyPr rtlCol="0"/>
          <a:lstStyle/>
          <a:p>
            <a:pPr rtl="0"/>
            <a:fld id="{6B97B059-D5F1-4822-9CD8-BABB573E364E}" type="datetime1">
              <a:rPr lang="it-IT" noProof="0" smtClean="0"/>
              <a:t>10/03/2020</a:t>
            </a:fld>
            <a:endParaRPr lang="it-IT" noProof="0"/>
          </a:p>
        </p:txBody>
      </p:sp>
      <p:sp>
        <p:nvSpPr>
          <p:cNvPr id="4" name="Segnaposto piè di pagina 3"/>
          <p:cNvSpPr>
            <a:spLocks noGrp="1"/>
          </p:cNvSpPr>
          <p:nvPr>
            <p:ph type="ftr" sz="quarter" idx="11"/>
          </p:nvPr>
        </p:nvSpPr>
        <p:spPr/>
        <p:txBody>
          <a:bodyPr rtlCol="0"/>
          <a:lstStyle/>
          <a:p>
            <a:pPr rtl="0"/>
            <a:endParaRPr lang="it-IT" noProof="0"/>
          </a:p>
        </p:txBody>
      </p:sp>
      <p:sp>
        <p:nvSpPr>
          <p:cNvPr id="5" name="Segnaposto numero diapositiva 4"/>
          <p:cNvSpPr>
            <a:spLocks noGrp="1"/>
          </p:cNvSpPr>
          <p:nvPr>
            <p:ph type="sldNum" sz="quarter" idx="12"/>
          </p:nvPr>
        </p:nvSpPr>
        <p:spPr/>
        <p:txBody>
          <a:bodyPr rtlCol="0"/>
          <a:lstStyle/>
          <a:p>
            <a:pPr rtl="0"/>
            <a:fld id="{D57F1E4F-1CFF-5643-939E-217C01CDF565}" type="slidenum">
              <a:rPr lang="it-IT" noProof="0" smtClean="0"/>
              <a:pPr rtl="0"/>
              <a:t>‹N›</a:t>
            </a:fld>
            <a:endParaRPr lang="it-IT" noProof="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4213" y="685800"/>
            <a:ext cx="10058400" cy="2743200"/>
          </a:xfrm>
        </p:spPr>
        <p:txBody>
          <a:bodyPr rtlCol="0" anchor="ctr">
            <a:normAutofit/>
          </a:bodyPr>
          <a:lstStyle>
            <a:lvl1pPr algn="l">
              <a:defRPr sz="3200" b="0" cap="all"/>
            </a:lvl1pPr>
          </a:lstStyle>
          <a:p>
            <a:pPr rtl="0"/>
            <a:r>
              <a:rPr lang="it-IT" noProof="0"/>
              <a:t>Fare clic per modificare lo stile del titolo dello schema</a:t>
            </a:r>
          </a:p>
        </p:txBody>
      </p:sp>
      <p:sp>
        <p:nvSpPr>
          <p:cNvPr id="3" name="Segnaposto testo 2"/>
          <p:cNvSpPr>
            <a:spLocks noGrp="1"/>
          </p:cNvSpPr>
          <p:nvPr>
            <p:ph type="body" idx="1" hasCustomPrompt="1"/>
          </p:nvPr>
        </p:nvSpPr>
        <p:spPr>
          <a:xfrm>
            <a:off x="684212" y="4114800"/>
            <a:ext cx="8535988" cy="1879600"/>
          </a:xfrm>
        </p:spPr>
        <p:txBody>
          <a:bodyPr rtlCol="0"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it-IT" noProof="0"/>
              <a:t>Modificare gli stili del testo dello schema</a:t>
            </a:r>
          </a:p>
        </p:txBody>
      </p:sp>
      <p:sp>
        <p:nvSpPr>
          <p:cNvPr id="4" name="Segnaposto data 3"/>
          <p:cNvSpPr>
            <a:spLocks noGrp="1"/>
          </p:cNvSpPr>
          <p:nvPr>
            <p:ph type="dt" sz="half" idx="10"/>
          </p:nvPr>
        </p:nvSpPr>
        <p:spPr/>
        <p:txBody>
          <a:bodyPr rtlCol="0"/>
          <a:lstStyle/>
          <a:p>
            <a:pPr rtl="0"/>
            <a:fld id="{51295FB3-D0AB-4728-A511-8A5193172182}"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141411" y="685800"/>
            <a:ext cx="9144001" cy="2743200"/>
          </a:xfrm>
        </p:spPr>
        <p:txBody>
          <a:bodyPr rtlCol="0" anchor="ctr">
            <a:normAutofit/>
          </a:bodyPr>
          <a:lstStyle>
            <a:lvl1pPr algn="l">
              <a:defRPr sz="3200" b="0" cap="all">
                <a:solidFill>
                  <a:schemeClr val="tx1"/>
                </a:solidFill>
              </a:defRPr>
            </a:lvl1pPr>
          </a:lstStyle>
          <a:p>
            <a:pPr rtl="0"/>
            <a:r>
              <a:rPr lang="it-IT" noProof="0"/>
              <a:t>Fare clic per modificare lo stile del titolo dello schema</a:t>
            </a:r>
          </a:p>
        </p:txBody>
      </p:sp>
      <p:sp>
        <p:nvSpPr>
          <p:cNvPr id="10" name="Segnaposto testo 9"/>
          <p:cNvSpPr>
            <a:spLocks noGrp="1"/>
          </p:cNvSpPr>
          <p:nvPr>
            <p:ph type="body" sz="quarter" idx="13" hasCustomPrompt="1"/>
          </p:nvPr>
        </p:nvSpPr>
        <p:spPr>
          <a:xfrm>
            <a:off x="1446212" y="3429000"/>
            <a:ext cx="8534400" cy="381000"/>
          </a:xfrm>
        </p:spPr>
        <p:txBody>
          <a:bodyPr rtlCol="0"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it-IT" noProof="0"/>
              <a:t>Modificare gli stili del testo dello schema</a:t>
            </a:r>
          </a:p>
        </p:txBody>
      </p:sp>
      <p:sp>
        <p:nvSpPr>
          <p:cNvPr id="3" name="Segnaposto testo 2"/>
          <p:cNvSpPr>
            <a:spLocks noGrp="1"/>
          </p:cNvSpPr>
          <p:nvPr>
            <p:ph type="body" idx="1" hasCustomPrompt="1"/>
          </p:nvPr>
        </p:nvSpPr>
        <p:spPr>
          <a:xfrm>
            <a:off x="684213" y="4301067"/>
            <a:ext cx="8534400" cy="1684865"/>
          </a:xfrm>
        </p:spPr>
        <p:txBody>
          <a:bodyPr rtlCol="0"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it-IT" noProof="0"/>
              <a:t>Modificare gli stili del testo dello schema</a:t>
            </a:r>
          </a:p>
        </p:txBody>
      </p:sp>
      <p:sp>
        <p:nvSpPr>
          <p:cNvPr id="4" name="Segnaposto data 3"/>
          <p:cNvSpPr>
            <a:spLocks noGrp="1"/>
          </p:cNvSpPr>
          <p:nvPr>
            <p:ph type="dt" sz="half" idx="10"/>
          </p:nvPr>
        </p:nvSpPr>
        <p:spPr/>
        <p:txBody>
          <a:bodyPr rtlCol="0"/>
          <a:lstStyle/>
          <a:p>
            <a:pPr rtl="0"/>
            <a:fld id="{F7F297C3-977B-4747-AAF7-D4E506BCAA23}"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
        <p:nvSpPr>
          <p:cNvPr id="14" name="Casella di testo 13"/>
          <p:cNvSpPr txBox="1"/>
          <p:nvPr/>
        </p:nvSpPr>
        <p:spPr>
          <a:xfrm>
            <a:off x="531812" y="812222"/>
            <a:ext cx="609600" cy="584776"/>
          </a:xfrm>
          <a:prstGeom prst="rect">
            <a:avLst/>
          </a:prstGeom>
        </p:spPr>
        <p:txBody>
          <a:bodyPr vert="horz" lIns="91440" tIns="45720" rIns="91440" bIns="45720" rtlCol="0" anchor="ctr">
            <a:noAutofit/>
          </a:bodyPr>
          <a:lstStyle/>
          <a:p>
            <a:pPr lvl="0" rtl="0"/>
            <a:r>
              <a:rPr lang="it-IT" sz="8000" noProof="0">
                <a:solidFill>
                  <a:schemeClr val="tx1"/>
                </a:solidFill>
                <a:effectLst/>
              </a:rPr>
              <a:t>"</a:t>
            </a:r>
          </a:p>
        </p:txBody>
      </p:sp>
      <p:sp>
        <p:nvSpPr>
          <p:cNvPr id="15" name="Casella di testo 14"/>
          <p:cNvSpPr txBox="1"/>
          <p:nvPr/>
        </p:nvSpPr>
        <p:spPr>
          <a:xfrm>
            <a:off x="10285412" y="2768601"/>
            <a:ext cx="609600" cy="584776"/>
          </a:xfrm>
          <a:prstGeom prst="rect">
            <a:avLst/>
          </a:prstGeom>
        </p:spPr>
        <p:txBody>
          <a:bodyPr vert="horz" lIns="91440" tIns="45720" rIns="91440" bIns="45720" rtlCol="0" anchor="ctr">
            <a:noAutofit/>
          </a:bodyPr>
          <a:lstStyle/>
          <a:p>
            <a:pPr lvl="0" algn="r" rtl="0"/>
            <a:r>
              <a:rPr lang="it-IT" sz="8000" noProof="0">
                <a:solidFill>
                  <a:schemeClr val="tx1"/>
                </a:solidFill>
                <a:effectLst/>
              </a:rPr>
              <a:t>"</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olo 1"/>
          <p:cNvSpPr>
            <a:spLocks noGrp="1"/>
          </p:cNvSpPr>
          <p:nvPr>
            <p:ph type="title"/>
          </p:nvPr>
        </p:nvSpPr>
        <p:spPr>
          <a:xfrm>
            <a:off x="684212" y="3429000"/>
            <a:ext cx="8534400" cy="1697400"/>
          </a:xfrm>
        </p:spPr>
        <p:txBody>
          <a:bodyPr rtlCol="0" anchor="b">
            <a:normAutofit/>
          </a:bodyPr>
          <a:lstStyle>
            <a:lvl1pPr algn="l">
              <a:defRPr sz="3200" b="0" cap="all"/>
            </a:lvl1pPr>
          </a:lstStyle>
          <a:p>
            <a:pPr rtl="0"/>
            <a:r>
              <a:rPr lang="it-IT" noProof="0"/>
              <a:t>Fare clic per modificare lo stile del titolo dello schema</a:t>
            </a:r>
          </a:p>
        </p:txBody>
      </p:sp>
      <p:sp>
        <p:nvSpPr>
          <p:cNvPr id="3" name="Segnaposto testo 2"/>
          <p:cNvSpPr>
            <a:spLocks noGrp="1"/>
          </p:cNvSpPr>
          <p:nvPr>
            <p:ph type="body" idx="1" hasCustomPrompt="1"/>
          </p:nvPr>
        </p:nvSpPr>
        <p:spPr>
          <a:xfrm>
            <a:off x="684211" y="5132981"/>
            <a:ext cx="8535990" cy="860400"/>
          </a:xfrm>
        </p:spPr>
        <p:txBody>
          <a:bodyPr rtlCol="0"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it-IT" noProof="0"/>
              <a:t>Modificare gli stili del testo dello schema</a:t>
            </a:r>
          </a:p>
        </p:txBody>
      </p:sp>
      <p:sp>
        <p:nvSpPr>
          <p:cNvPr id="4" name="Segnaposto data 3"/>
          <p:cNvSpPr>
            <a:spLocks noGrp="1"/>
          </p:cNvSpPr>
          <p:nvPr>
            <p:ph type="dt" sz="half" idx="10"/>
          </p:nvPr>
        </p:nvSpPr>
        <p:spPr/>
        <p:txBody>
          <a:bodyPr rtlCol="0"/>
          <a:lstStyle/>
          <a:p>
            <a:pPr rtl="0"/>
            <a:fld id="{64520052-B67B-4E2F-8C3C-4A2CFBD3CAFA}"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olo 1"/>
          <p:cNvSpPr>
            <a:spLocks noGrp="1"/>
          </p:cNvSpPr>
          <p:nvPr>
            <p:ph type="title"/>
          </p:nvPr>
        </p:nvSpPr>
        <p:spPr>
          <a:xfrm>
            <a:off x="1141413" y="685800"/>
            <a:ext cx="9144000" cy="2743200"/>
          </a:xfrm>
        </p:spPr>
        <p:txBody>
          <a:bodyPr rtlCol="0" anchor="ctr">
            <a:normAutofit/>
          </a:bodyPr>
          <a:lstStyle>
            <a:lvl1pPr algn="l">
              <a:defRPr sz="3200" b="0" cap="all">
                <a:solidFill>
                  <a:schemeClr val="tx1"/>
                </a:solidFill>
              </a:defRPr>
            </a:lvl1pPr>
          </a:lstStyle>
          <a:p>
            <a:pPr rtl="0"/>
            <a:r>
              <a:rPr lang="it-IT" noProof="0"/>
              <a:t>Fare clic per modificare lo stile del titolo dello schema</a:t>
            </a:r>
          </a:p>
        </p:txBody>
      </p:sp>
      <p:sp>
        <p:nvSpPr>
          <p:cNvPr id="10" name="Segnaposto testo 9"/>
          <p:cNvSpPr>
            <a:spLocks noGrp="1"/>
          </p:cNvSpPr>
          <p:nvPr>
            <p:ph type="body" sz="quarter" idx="13" hasCustomPrompt="1"/>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rtl="0">
              <a:spcBef>
                <a:spcPct val="0"/>
              </a:spcBef>
              <a:buNone/>
            </a:pPr>
            <a:r>
              <a:rPr lang="it-IT" noProof="0"/>
              <a:t>Modificare gli stili del testo dello schema</a:t>
            </a:r>
          </a:p>
        </p:txBody>
      </p:sp>
      <p:sp>
        <p:nvSpPr>
          <p:cNvPr id="3" name="Segnaposto testo 2"/>
          <p:cNvSpPr>
            <a:spLocks noGrp="1"/>
          </p:cNvSpPr>
          <p:nvPr>
            <p:ph type="body" idx="1" hasCustomPrompt="1"/>
          </p:nvPr>
        </p:nvSpPr>
        <p:spPr>
          <a:xfrm>
            <a:off x="684211" y="4978400"/>
            <a:ext cx="8534401" cy="1016000"/>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it-IT" noProof="0"/>
              <a:t>Modificare gli stili del testo dello schema</a:t>
            </a:r>
          </a:p>
        </p:txBody>
      </p:sp>
      <p:sp>
        <p:nvSpPr>
          <p:cNvPr id="4" name="Segnaposto data 3"/>
          <p:cNvSpPr>
            <a:spLocks noGrp="1"/>
          </p:cNvSpPr>
          <p:nvPr>
            <p:ph type="dt" sz="half" idx="10"/>
          </p:nvPr>
        </p:nvSpPr>
        <p:spPr/>
        <p:txBody>
          <a:bodyPr rtlCol="0"/>
          <a:lstStyle/>
          <a:p>
            <a:pPr rtl="0"/>
            <a:fld id="{CF7541E3-133E-45ED-ABD4-F45F499E893A}"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
        <p:nvSpPr>
          <p:cNvPr id="11" name="Casella di testo 10"/>
          <p:cNvSpPr txBox="1"/>
          <p:nvPr/>
        </p:nvSpPr>
        <p:spPr>
          <a:xfrm>
            <a:off x="531812" y="812222"/>
            <a:ext cx="609600" cy="584776"/>
          </a:xfrm>
          <a:prstGeom prst="rect">
            <a:avLst/>
          </a:prstGeom>
        </p:spPr>
        <p:txBody>
          <a:bodyPr vert="horz" lIns="91440" tIns="45720" rIns="91440" bIns="45720" rtlCol="0" anchor="ctr">
            <a:noAutofit/>
          </a:bodyPr>
          <a:lstStyle/>
          <a:p>
            <a:pPr lvl="0" rtl="0"/>
            <a:r>
              <a:rPr lang="it-IT" sz="8000" noProof="0">
                <a:solidFill>
                  <a:schemeClr val="tx1"/>
                </a:solidFill>
                <a:effectLst/>
              </a:rPr>
              <a:t>"</a:t>
            </a:r>
          </a:p>
        </p:txBody>
      </p:sp>
      <p:sp>
        <p:nvSpPr>
          <p:cNvPr id="12" name="Casella di testo 11"/>
          <p:cNvSpPr txBox="1"/>
          <p:nvPr/>
        </p:nvSpPr>
        <p:spPr>
          <a:xfrm>
            <a:off x="10285412" y="2768601"/>
            <a:ext cx="609600" cy="584776"/>
          </a:xfrm>
          <a:prstGeom prst="rect">
            <a:avLst/>
          </a:prstGeom>
        </p:spPr>
        <p:txBody>
          <a:bodyPr vert="horz" lIns="91440" tIns="45720" rIns="91440" bIns="45720" rtlCol="0" anchor="ctr">
            <a:noAutofit/>
          </a:bodyPr>
          <a:lstStyle/>
          <a:p>
            <a:pPr lvl="0" algn="r" rtl="0"/>
            <a:r>
              <a:rPr lang="it-IT" sz="8000" noProof="0">
                <a:solidFill>
                  <a:schemeClr val="tx1"/>
                </a:solidFill>
                <a:effectLst/>
              </a:rPr>
              <a:t>"</a:t>
            </a: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olo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rtl="0"/>
            <a:r>
              <a:rPr lang="it-IT" noProof="0"/>
              <a:t>Fare clic per modificare lo stile del titolo dello schema</a:t>
            </a:r>
          </a:p>
        </p:txBody>
      </p:sp>
      <p:sp>
        <p:nvSpPr>
          <p:cNvPr id="10" name="Segnaposto testo 9"/>
          <p:cNvSpPr>
            <a:spLocks noGrp="1"/>
          </p:cNvSpPr>
          <p:nvPr>
            <p:ph type="body" sz="quarter" idx="13" hasCustomPrompt="1"/>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rtl="0">
              <a:spcBef>
                <a:spcPct val="0"/>
              </a:spcBef>
              <a:buNone/>
            </a:pPr>
            <a:r>
              <a:rPr lang="it-IT" noProof="0"/>
              <a:t>Modificare gli stili del testo dello schema</a:t>
            </a:r>
          </a:p>
        </p:txBody>
      </p:sp>
      <p:sp>
        <p:nvSpPr>
          <p:cNvPr id="3" name="Segnaposto testo 2"/>
          <p:cNvSpPr>
            <a:spLocks noGrp="1"/>
          </p:cNvSpPr>
          <p:nvPr>
            <p:ph type="body" idx="1" hasCustomPrompt="1"/>
          </p:nvPr>
        </p:nvSpPr>
        <p:spPr>
          <a:xfrm>
            <a:off x="684211" y="4766732"/>
            <a:ext cx="8534401" cy="1227667"/>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it-IT" noProof="0"/>
              <a:t>Modificare gli stili del testo dello schema</a:t>
            </a:r>
          </a:p>
        </p:txBody>
      </p:sp>
      <p:sp>
        <p:nvSpPr>
          <p:cNvPr id="4" name="Segnaposto data 3"/>
          <p:cNvSpPr>
            <a:spLocks noGrp="1"/>
          </p:cNvSpPr>
          <p:nvPr>
            <p:ph type="dt" sz="half" idx="10"/>
          </p:nvPr>
        </p:nvSpPr>
        <p:spPr/>
        <p:txBody>
          <a:bodyPr rtlCol="0"/>
          <a:lstStyle/>
          <a:p>
            <a:pPr rtl="0"/>
            <a:fld id="{AFFD90C4-3BD8-4E98-836D-08F2C777B48B}"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lvl1pPr algn="l">
              <a:defRPr/>
            </a:lvl1pPr>
          </a:lstStyle>
          <a:p>
            <a:pPr rtl="0"/>
            <a:r>
              <a:rPr lang="it-IT" noProof="0"/>
              <a:t>Fare clic per modificare lo stile del titolo dello schema</a:t>
            </a:r>
          </a:p>
        </p:txBody>
      </p:sp>
      <p:sp>
        <p:nvSpPr>
          <p:cNvPr id="3" name="Segnaposto testo verticale 2"/>
          <p:cNvSpPr>
            <a:spLocks noGrp="1"/>
          </p:cNvSpPr>
          <p:nvPr>
            <p:ph type="body" orient="vert" idx="1" hasCustomPrompt="1"/>
          </p:nvPr>
        </p:nvSpPr>
        <p:spPr/>
        <p:txBody>
          <a:bodyPr vert="eaVert" rtlCol="0" anchor="t"/>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data 3"/>
          <p:cNvSpPr>
            <a:spLocks noGrp="1"/>
          </p:cNvSpPr>
          <p:nvPr>
            <p:ph type="dt" sz="half" idx="10"/>
          </p:nvPr>
        </p:nvSpPr>
        <p:spPr/>
        <p:txBody>
          <a:bodyPr rtlCol="0"/>
          <a:lstStyle/>
          <a:p>
            <a:pPr rtl="0"/>
            <a:fld id="{B792A751-102A-4815-8071-8D8F2882EB68}"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685212" y="685800"/>
            <a:ext cx="2057400" cy="4572000"/>
          </a:xfrm>
        </p:spPr>
        <p:txBody>
          <a:bodyPr vert="eaVert" rtlCol="0"/>
          <a:lstStyle/>
          <a:p>
            <a:pPr rtl="0"/>
            <a:r>
              <a:rPr lang="it-IT" noProof="0"/>
              <a:t>Fare clic per modificare lo stile del titolo dello schema</a:t>
            </a:r>
          </a:p>
        </p:txBody>
      </p:sp>
      <p:sp>
        <p:nvSpPr>
          <p:cNvPr id="3" name="Segnaposto testo verticale 2"/>
          <p:cNvSpPr>
            <a:spLocks noGrp="1"/>
          </p:cNvSpPr>
          <p:nvPr>
            <p:ph type="body" orient="vert" idx="1" hasCustomPrompt="1"/>
          </p:nvPr>
        </p:nvSpPr>
        <p:spPr>
          <a:xfrm>
            <a:off x="685800" y="685800"/>
            <a:ext cx="7823200" cy="5308600"/>
          </a:xfrm>
        </p:spPr>
        <p:txBody>
          <a:bodyPr vert="eaVert" rtlCol="0" anchor="t"/>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data 3"/>
          <p:cNvSpPr>
            <a:spLocks noGrp="1"/>
          </p:cNvSpPr>
          <p:nvPr>
            <p:ph type="dt" sz="half" idx="10"/>
          </p:nvPr>
        </p:nvSpPr>
        <p:spPr/>
        <p:txBody>
          <a:bodyPr rtlCol="0"/>
          <a:lstStyle/>
          <a:p>
            <a:pPr rtl="0"/>
            <a:fld id="{ACA5AAE5-6C76-407D-8324-11CE505DE51B}"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noProof="0"/>
              <a:t>Fare clic per modificare lo stile del titolo dello schema</a:t>
            </a:r>
          </a:p>
        </p:txBody>
      </p:sp>
      <p:sp>
        <p:nvSpPr>
          <p:cNvPr id="3" name="Segnaposto contenuto 2"/>
          <p:cNvSpPr>
            <a:spLocks noGrp="1"/>
          </p:cNvSpPr>
          <p:nvPr>
            <p:ph idx="1" hasCustomPrompt="1"/>
          </p:nvPr>
        </p:nvSpPr>
        <p:spPr/>
        <p:txBody>
          <a:bodyPr rtlCol="0" anchor="ct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data 3"/>
          <p:cNvSpPr>
            <a:spLocks noGrp="1"/>
          </p:cNvSpPr>
          <p:nvPr>
            <p:ph type="dt" sz="half" idx="10"/>
          </p:nvPr>
        </p:nvSpPr>
        <p:spPr/>
        <p:txBody>
          <a:bodyPr rtlCol="0"/>
          <a:lstStyle/>
          <a:p>
            <a:pPr rtl="0"/>
            <a:fld id="{D3EC1062-34A7-41F6-B4A4-6032EB8C248B}"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684211" y="2006600"/>
            <a:ext cx="8534401" cy="2281600"/>
          </a:xfrm>
        </p:spPr>
        <p:txBody>
          <a:bodyPr rtlCol="0" anchor="b">
            <a:normAutofit/>
          </a:bodyPr>
          <a:lstStyle>
            <a:lvl1pPr algn="l">
              <a:defRPr sz="3600" b="0" cap="all"/>
            </a:lvl1pPr>
          </a:lstStyle>
          <a:p>
            <a:pPr rtl="0"/>
            <a:r>
              <a:rPr lang="it-IT" noProof="0"/>
              <a:t>Fare clic per modificare lo stile del titolo dello schema</a:t>
            </a:r>
          </a:p>
        </p:txBody>
      </p:sp>
      <p:sp>
        <p:nvSpPr>
          <p:cNvPr id="3" name="Segnaposto testo 2"/>
          <p:cNvSpPr>
            <a:spLocks noGrp="1"/>
          </p:cNvSpPr>
          <p:nvPr>
            <p:ph type="body" idx="1" hasCustomPrompt="1"/>
          </p:nvPr>
        </p:nvSpPr>
        <p:spPr>
          <a:xfrm>
            <a:off x="684213" y="4495800"/>
            <a:ext cx="8534400" cy="1498600"/>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it-IT" noProof="0"/>
              <a:t>Modifica gli stili del testo dello schema</a:t>
            </a:r>
          </a:p>
        </p:txBody>
      </p:sp>
      <p:sp>
        <p:nvSpPr>
          <p:cNvPr id="4" name="Segnaposto data 3"/>
          <p:cNvSpPr>
            <a:spLocks noGrp="1"/>
          </p:cNvSpPr>
          <p:nvPr>
            <p:ph type="dt" sz="half" idx="10"/>
          </p:nvPr>
        </p:nvSpPr>
        <p:spPr/>
        <p:txBody>
          <a:bodyPr rtlCol="0"/>
          <a:lstStyle/>
          <a:p>
            <a:pPr rtl="0"/>
            <a:fld id="{73DEDF5C-4C29-4008-AEF5-1A261EFB3F92}" type="datetime1">
              <a:rPr lang="it-IT" noProof="0" smtClean="0"/>
              <a:t>10/03/2020</a:t>
            </a:fld>
            <a:endParaRPr lang="it-IT" noProof="0"/>
          </a:p>
        </p:txBody>
      </p:sp>
      <p:sp>
        <p:nvSpPr>
          <p:cNvPr id="5" name="Segnaposto piè di pagina 4"/>
          <p:cNvSpPr>
            <a:spLocks noGrp="1"/>
          </p:cNvSpPr>
          <p:nvPr>
            <p:ph type="ftr" sz="quarter" idx="11"/>
          </p:nvPr>
        </p:nvSpPr>
        <p:spPr/>
        <p:txBody>
          <a:bodyPr rtlCol="0"/>
          <a:lstStyle/>
          <a:p>
            <a:pPr rtl="0"/>
            <a:endParaRPr lang="it-IT" noProof="0"/>
          </a:p>
        </p:txBody>
      </p:sp>
      <p:sp>
        <p:nvSpPr>
          <p:cNvPr id="6" name="Segnaposto numero diapositiva 5"/>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noProof="0"/>
              <a:t>Fare clic per modificare lo stile del titolo dello schema</a:t>
            </a:r>
          </a:p>
        </p:txBody>
      </p:sp>
      <p:sp>
        <p:nvSpPr>
          <p:cNvPr id="3" name="Segnaposto contenuto 2"/>
          <p:cNvSpPr>
            <a:spLocks noGrp="1"/>
          </p:cNvSpPr>
          <p:nvPr>
            <p:ph sz="half" idx="1" hasCustomPrompt="1"/>
          </p:nvPr>
        </p:nvSpPr>
        <p:spPr>
          <a:xfrm>
            <a:off x="684211" y="685800"/>
            <a:ext cx="4937655" cy="3615267"/>
          </a:xfrm>
        </p:spPr>
        <p:txBody>
          <a:bodyPr rtlCol="0">
            <a:normAutofit/>
          </a:bodyP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contenuto 3"/>
          <p:cNvSpPr>
            <a:spLocks noGrp="1"/>
          </p:cNvSpPr>
          <p:nvPr>
            <p:ph sz="half" idx="2" hasCustomPrompt="1"/>
          </p:nvPr>
        </p:nvSpPr>
        <p:spPr>
          <a:xfrm>
            <a:off x="5808133" y="685801"/>
            <a:ext cx="4934479" cy="3615266"/>
          </a:xfrm>
        </p:spPr>
        <p:txBody>
          <a:bodyPr rtlCol="0">
            <a:normAutofit/>
          </a:bodyP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data 4"/>
          <p:cNvSpPr>
            <a:spLocks noGrp="1"/>
          </p:cNvSpPr>
          <p:nvPr>
            <p:ph type="dt" sz="half" idx="10"/>
          </p:nvPr>
        </p:nvSpPr>
        <p:spPr/>
        <p:txBody>
          <a:bodyPr rtlCol="0"/>
          <a:lstStyle/>
          <a:p>
            <a:pPr rtl="0"/>
            <a:fld id="{9688526C-9AB2-49CF-B631-7D03ED09EE4D}" type="datetime1">
              <a:rPr lang="it-IT" noProof="0" smtClean="0"/>
              <a:t>10/03/2020</a:t>
            </a:fld>
            <a:endParaRPr lang="it-IT" noProof="0"/>
          </a:p>
        </p:txBody>
      </p:sp>
      <p:sp>
        <p:nvSpPr>
          <p:cNvPr id="6" name="Segnaposto piè di pagina 5"/>
          <p:cNvSpPr>
            <a:spLocks noGrp="1"/>
          </p:cNvSpPr>
          <p:nvPr>
            <p:ph type="ftr" sz="quarter" idx="11"/>
          </p:nvPr>
        </p:nvSpPr>
        <p:spPr/>
        <p:txBody>
          <a:bodyPr rtlCol="0"/>
          <a:lstStyle/>
          <a:p>
            <a:pPr rtl="0"/>
            <a:endParaRPr lang="it-IT" noProof="0"/>
          </a:p>
        </p:txBody>
      </p:sp>
      <p:sp>
        <p:nvSpPr>
          <p:cNvPr id="7" name="Segnaposto numero diapositiva 6"/>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lvl1pPr>
              <a:defRPr/>
            </a:lvl1pPr>
          </a:lstStyle>
          <a:p>
            <a:pPr rtl="0"/>
            <a:r>
              <a:rPr lang="it-IT" noProof="0"/>
              <a:t>Fare clic per modificare lo stile del titolo dello schema</a:t>
            </a:r>
          </a:p>
        </p:txBody>
      </p:sp>
      <p:sp>
        <p:nvSpPr>
          <p:cNvPr id="3" name="Segnaposto testo 2"/>
          <p:cNvSpPr>
            <a:spLocks noGrp="1"/>
          </p:cNvSpPr>
          <p:nvPr>
            <p:ph type="body" idx="1" hasCustomPrompt="1"/>
          </p:nvPr>
        </p:nvSpPr>
        <p:spPr>
          <a:xfrm>
            <a:off x="972080" y="685800"/>
            <a:ext cx="4649787" cy="576262"/>
          </a:xfrm>
        </p:spPr>
        <p:txBody>
          <a:bodyPr rtlCol="0"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it-IT" noProof="0"/>
              <a:t>Modifica gli stili del testo dello schema</a:t>
            </a:r>
          </a:p>
        </p:txBody>
      </p:sp>
      <p:sp>
        <p:nvSpPr>
          <p:cNvPr id="4" name="Segnaposto contenuto 3"/>
          <p:cNvSpPr>
            <a:spLocks noGrp="1"/>
          </p:cNvSpPr>
          <p:nvPr>
            <p:ph sz="half" idx="2" hasCustomPrompt="1"/>
          </p:nvPr>
        </p:nvSpPr>
        <p:spPr>
          <a:xfrm>
            <a:off x="684211" y="1270529"/>
            <a:ext cx="4937655" cy="3030538"/>
          </a:xfrm>
        </p:spPr>
        <p:txBody>
          <a:bodyPr rtlCol="0" anchor="t">
            <a:normAutofit/>
          </a:bodyP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testo 4"/>
          <p:cNvSpPr>
            <a:spLocks noGrp="1"/>
          </p:cNvSpPr>
          <p:nvPr>
            <p:ph type="body" sz="quarter" idx="3" hasCustomPrompt="1"/>
          </p:nvPr>
        </p:nvSpPr>
        <p:spPr>
          <a:xfrm>
            <a:off x="6079066" y="685800"/>
            <a:ext cx="4665134" cy="576262"/>
          </a:xfrm>
        </p:spPr>
        <p:txBody>
          <a:bodyPr rtlCol="0"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it-IT" noProof="0"/>
              <a:t>Modifica gli stili del testo dello schema</a:t>
            </a:r>
          </a:p>
        </p:txBody>
      </p:sp>
      <p:sp>
        <p:nvSpPr>
          <p:cNvPr id="6" name="Segnaposto contenuto 5"/>
          <p:cNvSpPr>
            <a:spLocks noGrp="1"/>
          </p:cNvSpPr>
          <p:nvPr>
            <p:ph sz="quarter" idx="4" hasCustomPrompt="1"/>
          </p:nvPr>
        </p:nvSpPr>
        <p:spPr>
          <a:xfrm>
            <a:off x="5806545" y="1262062"/>
            <a:ext cx="4929188" cy="3030538"/>
          </a:xfrm>
        </p:spPr>
        <p:txBody>
          <a:bodyPr rtlCol="0" anchor="t">
            <a:normAutofit/>
          </a:bodyP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7" name="Segnaposto data 6"/>
          <p:cNvSpPr>
            <a:spLocks noGrp="1"/>
          </p:cNvSpPr>
          <p:nvPr>
            <p:ph type="dt" sz="half" idx="10"/>
          </p:nvPr>
        </p:nvSpPr>
        <p:spPr/>
        <p:txBody>
          <a:bodyPr rtlCol="0"/>
          <a:lstStyle/>
          <a:p>
            <a:pPr rtl="0"/>
            <a:fld id="{9D5FB3D9-BF22-4CF7-870A-94512B88AA82}" type="datetime1">
              <a:rPr lang="it-IT" noProof="0" smtClean="0"/>
              <a:t>10/03/2020</a:t>
            </a:fld>
            <a:endParaRPr lang="it-IT" noProof="0"/>
          </a:p>
        </p:txBody>
      </p:sp>
      <p:sp>
        <p:nvSpPr>
          <p:cNvPr id="8" name="Segnaposto piè di pagina 7"/>
          <p:cNvSpPr>
            <a:spLocks noGrp="1"/>
          </p:cNvSpPr>
          <p:nvPr>
            <p:ph type="ftr" sz="quarter" idx="11"/>
          </p:nvPr>
        </p:nvSpPr>
        <p:spPr/>
        <p:txBody>
          <a:bodyPr rtlCol="0"/>
          <a:lstStyle/>
          <a:p>
            <a:pPr rtl="0"/>
            <a:endParaRPr lang="it-IT" noProof="0"/>
          </a:p>
        </p:txBody>
      </p:sp>
      <p:sp>
        <p:nvSpPr>
          <p:cNvPr id="9" name="Segnaposto numero diapositiva 8"/>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rtlCol="0"/>
          <a:lstStyle/>
          <a:p>
            <a:pPr rtl="0"/>
            <a:r>
              <a:rPr lang="it-IT" noProof="0"/>
              <a:t>Fare clic per modificare lo stile del titolo dello schema</a:t>
            </a:r>
          </a:p>
        </p:txBody>
      </p:sp>
      <p:sp>
        <p:nvSpPr>
          <p:cNvPr id="3" name="Segnaposto data 2"/>
          <p:cNvSpPr>
            <a:spLocks noGrp="1"/>
          </p:cNvSpPr>
          <p:nvPr>
            <p:ph type="dt" sz="half" idx="10"/>
          </p:nvPr>
        </p:nvSpPr>
        <p:spPr/>
        <p:txBody>
          <a:bodyPr rtlCol="0"/>
          <a:lstStyle/>
          <a:p>
            <a:pPr rtl="0"/>
            <a:fld id="{F2885E20-9804-4175-A11C-DAB7D39E56AE}" type="datetime1">
              <a:rPr lang="it-IT" noProof="0" smtClean="0"/>
              <a:t>10/03/2020</a:t>
            </a:fld>
            <a:endParaRPr lang="it-IT" noProof="0"/>
          </a:p>
        </p:txBody>
      </p:sp>
      <p:sp>
        <p:nvSpPr>
          <p:cNvPr id="4" name="Segnaposto piè di pagina 3"/>
          <p:cNvSpPr>
            <a:spLocks noGrp="1"/>
          </p:cNvSpPr>
          <p:nvPr>
            <p:ph type="ftr" sz="quarter" idx="11"/>
          </p:nvPr>
        </p:nvSpPr>
        <p:spPr/>
        <p:txBody>
          <a:bodyPr rtlCol="0"/>
          <a:lstStyle/>
          <a:p>
            <a:pPr rtl="0"/>
            <a:endParaRPr lang="it-IT" noProof="0"/>
          </a:p>
        </p:txBody>
      </p:sp>
      <p:sp>
        <p:nvSpPr>
          <p:cNvPr id="5" name="Segnaposto numero diapositiva 4"/>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rtlCol="0"/>
          <a:lstStyle/>
          <a:p>
            <a:pPr rtl="0"/>
            <a:fld id="{E9E35B3D-C1E8-404C-BC50-379FD6E7A1E5}" type="datetime1">
              <a:rPr lang="it-IT" noProof="0" smtClean="0"/>
              <a:t>10/03/2020</a:t>
            </a:fld>
            <a:endParaRPr lang="it-IT" noProof="0"/>
          </a:p>
        </p:txBody>
      </p:sp>
      <p:sp>
        <p:nvSpPr>
          <p:cNvPr id="3" name="Segnaposto piè di pagina 2"/>
          <p:cNvSpPr>
            <a:spLocks noGrp="1"/>
          </p:cNvSpPr>
          <p:nvPr>
            <p:ph type="ftr" sz="quarter" idx="11"/>
          </p:nvPr>
        </p:nvSpPr>
        <p:spPr/>
        <p:txBody>
          <a:bodyPr rtlCol="0"/>
          <a:lstStyle/>
          <a:p>
            <a:pPr rtl="0"/>
            <a:endParaRPr lang="it-IT" noProof="0"/>
          </a:p>
        </p:txBody>
      </p:sp>
      <p:sp>
        <p:nvSpPr>
          <p:cNvPr id="4" name="Segnaposto numero diapositiva 3"/>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7085012" y="685800"/>
            <a:ext cx="3657600" cy="1371600"/>
          </a:xfrm>
        </p:spPr>
        <p:txBody>
          <a:bodyPr rtlCol="0" anchor="b">
            <a:normAutofit/>
          </a:bodyPr>
          <a:lstStyle>
            <a:lvl1pPr algn="l">
              <a:defRPr sz="2400" b="0"/>
            </a:lvl1pPr>
          </a:lstStyle>
          <a:p>
            <a:pPr rtl="0"/>
            <a:r>
              <a:rPr lang="it-IT" noProof="0"/>
              <a:t>Fare clic per modificare lo stile del titolo dello schema</a:t>
            </a:r>
          </a:p>
        </p:txBody>
      </p:sp>
      <p:sp>
        <p:nvSpPr>
          <p:cNvPr id="3" name="Segnaposto contenuto 2"/>
          <p:cNvSpPr>
            <a:spLocks noGrp="1"/>
          </p:cNvSpPr>
          <p:nvPr>
            <p:ph idx="1" hasCustomPrompt="1"/>
          </p:nvPr>
        </p:nvSpPr>
        <p:spPr>
          <a:xfrm>
            <a:off x="684212" y="685800"/>
            <a:ext cx="5943601" cy="5308600"/>
          </a:xfrm>
        </p:spPr>
        <p:txBody>
          <a:bodyPr rtlCol="0" anchor="ctr">
            <a:normAutofit/>
          </a:bodyP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testo 3"/>
          <p:cNvSpPr>
            <a:spLocks noGrp="1"/>
          </p:cNvSpPr>
          <p:nvPr>
            <p:ph type="body" sz="half" idx="2" hasCustomPrompt="1"/>
          </p:nvPr>
        </p:nvSpPr>
        <p:spPr>
          <a:xfrm>
            <a:off x="7085012" y="2209799"/>
            <a:ext cx="3657600" cy="2091267"/>
          </a:xfrm>
        </p:spPr>
        <p:txBody>
          <a:bodyPr rtlCol="0"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it-IT" noProof="0"/>
              <a:t>Modifica gli stili del testo dello schema</a:t>
            </a:r>
          </a:p>
        </p:txBody>
      </p:sp>
      <p:sp>
        <p:nvSpPr>
          <p:cNvPr id="5" name="Segnaposto data 4"/>
          <p:cNvSpPr>
            <a:spLocks noGrp="1"/>
          </p:cNvSpPr>
          <p:nvPr>
            <p:ph type="dt" sz="half" idx="10"/>
          </p:nvPr>
        </p:nvSpPr>
        <p:spPr/>
        <p:txBody>
          <a:bodyPr rtlCol="0"/>
          <a:lstStyle/>
          <a:p>
            <a:pPr rtl="0"/>
            <a:fld id="{8BAE47E9-2FA7-4E0D-8535-B91846EFFE5A}" type="datetime1">
              <a:rPr lang="it-IT" noProof="0" smtClean="0"/>
              <a:t>10/03/2020</a:t>
            </a:fld>
            <a:endParaRPr lang="it-IT" noProof="0"/>
          </a:p>
        </p:txBody>
      </p:sp>
      <p:sp>
        <p:nvSpPr>
          <p:cNvPr id="6" name="Segnaposto piè di pagina 5"/>
          <p:cNvSpPr>
            <a:spLocks noGrp="1"/>
          </p:cNvSpPr>
          <p:nvPr>
            <p:ph type="ftr" sz="quarter" idx="11"/>
          </p:nvPr>
        </p:nvSpPr>
        <p:spPr/>
        <p:txBody>
          <a:bodyPr rtlCol="0"/>
          <a:lstStyle/>
          <a:p>
            <a:pPr rtl="0"/>
            <a:endParaRPr lang="it-IT" noProof="0"/>
          </a:p>
        </p:txBody>
      </p:sp>
      <p:sp>
        <p:nvSpPr>
          <p:cNvPr id="7" name="Segnaposto numero diapositiva 6"/>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722812" y="1447800"/>
            <a:ext cx="6019800" cy="1143000"/>
          </a:xfrm>
        </p:spPr>
        <p:txBody>
          <a:bodyPr rtlCol="0" anchor="b">
            <a:normAutofit/>
          </a:bodyPr>
          <a:lstStyle>
            <a:lvl1pPr algn="l">
              <a:defRPr sz="2800" b="0"/>
            </a:lvl1pPr>
          </a:lstStyle>
          <a:p>
            <a:pPr rtl="0"/>
            <a:r>
              <a:rPr lang="it-IT" noProof="0"/>
              <a:t>Fare clic per modificare lo stile del titolo dello schema</a:t>
            </a:r>
          </a:p>
        </p:txBody>
      </p:sp>
      <p:sp>
        <p:nvSpPr>
          <p:cNvPr id="14" name="Segnaposto immagine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it-IT" noProof="0"/>
              <a:t>Fare clic sull'icona per inserire un'immagine</a:t>
            </a:r>
          </a:p>
        </p:txBody>
      </p:sp>
      <p:sp>
        <p:nvSpPr>
          <p:cNvPr id="4" name="Segnaposto testo 3"/>
          <p:cNvSpPr>
            <a:spLocks noGrp="1"/>
          </p:cNvSpPr>
          <p:nvPr>
            <p:ph type="body" sz="half" idx="2" hasCustomPrompt="1"/>
          </p:nvPr>
        </p:nvSpPr>
        <p:spPr>
          <a:xfrm>
            <a:off x="4722812" y="2777066"/>
            <a:ext cx="6021388" cy="2048933"/>
          </a:xfrm>
        </p:spPr>
        <p:txBody>
          <a:bodyPr rtlCol="0"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it-IT" noProof="0"/>
              <a:t>Modifica gli stili del testo dello schema</a:t>
            </a:r>
          </a:p>
        </p:txBody>
      </p:sp>
      <p:sp>
        <p:nvSpPr>
          <p:cNvPr id="5" name="Segnaposto data 4"/>
          <p:cNvSpPr>
            <a:spLocks noGrp="1"/>
          </p:cNvSpPr>
          <p:nvPr>
            <p:ph type="dt" sz="half" idx="10"/>
          </p:nvPr>
        </p:nvSpPr>
        <p:spPr/>
        <p:txBody>
          <a:bodyPr rtlCol="0"/>
          <a:lstStyle/>
          <a:p>
            <a:pPr rtl="0"/>
            <a:fld id="{927E75BF-0AD6-4DFB-B10A-59EF1C1AF316}" type="datetime1">
              <a:rPr lang="it-IT" noProof="0" smtClean="0"/>
              <a:t>10/03/2020</a:t>
            </a:fld>
            <a:endParaRPr lang="it-IT" noProof="0"/>
          </a:p>
        </p:txBody>
      </p:sp>
      <p:sp>
        <p:nvSpPr>
          <p:cNvPr id="6" name="Segnaposto piè di pagina 5"/>
          <p:cNvSpPr>
            <a:spLocks noGrp="1"/>
          </p:cNvSpPr>
          <p:nvPr>
            <p:ph type="ftr" sz="quarter" idx="11"/>
          </p:nvPr>
        </p:nvSpPr>
        <p:spPr/>
        <p:txBody>
          <a:bodyPr rtlCol="0"/>
          <a:lstStyle/>
          <a:p>
            <a:pPr rtl="0"/>
            <a:endParaRPr lang="it-IT" noProof="0"/>
          </a:p>
        </p:txBody>
      </p:sp>
      <p:sp>
        <p:nvSpPr>
          <p:cNvPr id="7" name="Segnaposto numero diapositiva 6"/>
          <p:cNvSpPr>
            <a:spLocks noGrp="1"/>
          </p:cNvSpPr>
          <p:nvPr>
            <p:ph type="sldNum" sz="quarter" idx="12"/>
          </p:nvPr>
        </p:nvSpPr>
        <p:spPr/>
        <p:txBody>
          <a:bodyPr rtlCol="0"/>
          <a:lstStyle/>
          <a:p>
            <a:pPr rtl="0"/>
            <a:fld id="{D57F1E4F-1CFF-5643-939E-217C01CDF565}" type="slidenum">
              <a:rPr lang="it-IT" noProof="0" smtClean="0"/>
              <a:pPr/>
              <a:t>‹N›</a:t>
            </a:fld>
            <a:endParaRPr lang="it-IT" noProof="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uppo 6"/>
          <p:cNvGrpSpPr/>
          <p:nvPr/>
        </p:nvGrpSpPr>
        <p:grpSpPr>
          <a:xfrm>
            <a:off x="9206969" y="2963333"/>
            <a:ext cx="2981858" cy="3208867"/>
            <a:chOff x="9206969" y="2963333"/>
            <a:chExt cx="2981858" cy="3208867"/>
          </a:xfrm>
        </p:grpSpPr>
        <p:cxnSp>
          <p:nvCxnSpPr>
            <p:cNvPr id="8" name="Connettore diritto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Connettore diritto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Connettore diritto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Connettore diritto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Connettore diritto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Segnaposto titolo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pPr rtl="0"/>
            <a:r>
              <a:rPr lang="it-IT" noProof="0"/>
              <a:t>Fare clic per modificare lo stile del titolo dello schema</a:t>
            </a:r>
          </a:p>
        </p:txBody>
      </p:sp>
      <p:sp>
        <p:nvSpPr>
          <p:cNvPr id="3" name="Segnaposto testo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rtl="0"/>
            <a:r>
              <a:rPr lang="it-IT" noProof="0"/>
              <a:t>Modifica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4" name="Segnaposto data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rtl="0"/>
            <a:fld id="{01EF8645-9342-4A21-8F18-C48AFADC6CB1}" type="datetime1">
              <a:rPr lang="it-IT" noProof="0" smtClean="0"/>
              <a:t>10/03/2020</a:t>
            </a:fld>
            <a:endParaRPr lang="it-IT" noProof="0"/>
          </a:p>
        </p:txBody>
      </p:sp>
      <p:sp>
        <p:nvSpPr>
          <p:cNvPr id="5" name="Segnaposto piè di pagina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rtl="0"/>
            <a:endParaRPr lang="it-IT" noProof="0"/>
          </a:p>
        </p:txBody>
      </p:sp>
      <p:sp>
        <p:nvSpPr>
          <p:cNvPr id="6" name="Segnaposto numero diapositiva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pPr rtl="0"/>
            <a:fld id="{D57F1E4F-1CFF-5643-939E-217C01CDF565}" type="slidenum">
              <a:rPr lang="it-IT" noProof="0" smtClean="0"/>
              <a:pPr/>
              <a:t>‹N›</a:t>
            </a:fld>
            <a:endParaRPr lang="it-IT" noProof="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azzettaufficiale.it/eli/id/2020/01/21/20G00006/s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hyperlink" Target="https://www.gazzettaufficiale.it/eli/id/2020/01/21/20G00006/s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beniculturali.it/consigliosuperior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hyperlink" Target="http://www.normattiva.it/uri-res/N2Ls?urn:nir:stato:decreto.legislativo:2004-01-22;42!vi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it.wikipedia.org/wiki/Diritto_reale" TargetMode="External"/><Relationship Id="rId2" Type="http://schemas.openxmlformats.org/officeDocument/2006/relationships/hyperlink" Target="https://it.wikipedia.org/wiki/Atto_amministrativo"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roma.corriere.it/notizie/cronaca/15_luglio_15/no-consiglio-beni-culturali-silenzio-assenso-ddl-madia-376f0942-2ad9-11e5-8eac-aade804e2fe2.shtm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gazzettaufficiale.it/eli/id/2020/01/21/20G00006/sg"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beniculturali.it/mibac/multimedia/MiBAC/documents/1383677311841_TURISMO_DPCM_21.10.2013.pdf"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beniculturali.it/mibac/export/MiBAC/sito-MiBAC/Contenuti/MibacUnif/Comunicati/visualizza_asset.html_19841074.html" TargetMode="External"/><Relationship Id="rId2" Type="http://schemas.openxmlformats.org/officeDocument/2006/relationships/hyperlink" Target="http://www.normattiva.it/uri-res/N2Ls?urn:nir:stato:decreto.del.presidente.del.consiglio.dei.ministri:2014-08-29;171" TargetMode="External"/><Relationship Id="rId1" Type="http://schemas.openxmlformats.org/officeDocument/2006/relationships/slideLayout" Target="../slideLayouts/slideLayout2.xml"/><Relationship Id="rId4" Type="http://schemas.openxmlformats.org/officeDocument/2006/relationships/hyperlink" Target="http://www.beniculturali.it/mibac/export/MiBAC/sito-MiBAC/Contenuti/MibacUnif/Comunicati/visualizza_asset.html_546837017.html"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useBgFill="1">
        <p:nvSpPr>
          <p:cNvPr id="66" name="Rettangolo 65">
            <a:extLst>
              <a:ext uri="{FF2B5EF4-FFF2-40B4-BE49-F238E27FC236}">
                <a16:creationId xmlns:a16="http://schemas.microsoft.com/office/drawing/2014/main" id="{C5BDD1EA-D8C1-45AF-9F0A-14A2A137BA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sp>
        <p:nvSpPr>
          <p:cNvPr id="68" name="Rettangolo con angoli ritagliati in diagonale 6">
            <a:extLst>
              <a:ext uri="{FF2B5EF4-FFF2-40B4-BE49-F238E27FC236}">
                <a16:creationId xmlns:a16="http://schemas.microsoft.com/office/drawing/2014/main" id="{14354E08-0068-48D7-A8AD-84C7B1CF58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000" y="620722"/>
            <a:ext cx="6575496" cy="5286838"/>
          </a:xfrm>
          <a:prstGeom prst="snip2DiagRect">
            <a:avLst>
              <a:gd name="adj1" fmla="val 10787"/>
              <a:gd name="adj2" fmla="val 0"/>
            </a:avLst>
          </a:prstGeom>
          <a:solidFill>
            <a:schemeClr val="tx1"/>
          </a:solidFill>
          <a:ln>
            <a:noFill/>
          </a:ln>
          <a:effectLst>
            <a:innerShdw blurRad="57150" dist="38100" dir="144600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it-IT"/>
          </a:p>
        </p:txBody>
      </p:sp>
      <p:grpSp>
        <p:nvGrpSpPr>
          <p:cNvPr id="70" name="Gruppo 69">
            <a:extLst>
              <a:ext uri="{FF2B5EF4-FFF2-40B4-BE49-F238E27FC236}">
                <a16:creationId xmlns:a16="http://schemas.microsoft.com/office/drawing/2014/main" id="{A779F34F-2960-4B81-BA08-445B6F6A0CD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71" name="Connettore diritto 70">
              <a:extLst>
                <a:ext uri="{FF2B5EF4-FFF2-40B4-BE49-F238E27FC236}">
                  <a16:creationId xmlns:a16="http://schemas.microsoft.com/office/drawing/2014/main" id="{10A57ACC-416F-4A5D-B7F7-DDA9886A3A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2" name="Connettore diritto 71">
              <a:extLst>
                <a:ext uri="{FF2B5EF4-FFF2-40B4-BE49-F238E27FC236}">
                  <a16:creationId xmlns:a16="http://schemas.microsoft.com/office/drawing/2014/main" id="{26522B4F-50C4-4FCE-8AE2-3789D63ED3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3" name="Connettore diritto 72">
              <a:extLst>
                <a:ext uri="{FF2B5EF4-FFF2-40B4-BE49-F238E27FC236}">
                  <a16:creationId xmlns:a16="http://schemas.microsoft.com/office/drawing/2014/main" id="{2C3978FC-B5D1-42BE-B086-BC2A733D58F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4" name="Connettore diritto 73">
              <a:extLst>
                <a:ext uri="{FF2B5EF4-FFF2-40B4-BE49-F238E27FC236}">
                  <a16:creationId xmlns:a16="http://schemas.microsoft.com/office/drawing/2014/main" id="{ACED99F1-340D-4970-8E66-3B28E927112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Connettore diritto 74">
              <a:extLst>
                <a:ext uri="{FF2B5EF4-FFF2-40B4-BE49-F238E27FC236}">
                  <a16:creationId xmlns:a16="http://schemas.microsoft.com/office/drawing/2014/main" id="{50A54E39-63C0-4847-A766-C6B74FEB48D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pic>
        <p:nvPicPr>
          <p:cNvPr id="1026" name="Picture 2" descr="Image result for logo uilpa bac">
            <a:extLst>
              <a:ext uri="{FF2B5EF4-FFF2-40B4-BE49-F238E27FC236}">
                <a16:creationId xmlns:a16="http://schemas.microsoft.com/office/drawing/2014/main" id="{D563809E-2053-46B5-9F04-9BDEA6DA0E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0065" y="670790"/>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62AD8981-E16B-4AE7-AC70-E2088F4DA377}"/>
              </a:ext>
            </a:extLst>
          </p:cNvPr>
          <p:cNvSpPr txBox="1"/>
          <p:nvPr/>
        </p:nvSpPr>
        <p:spPr>
          <a:xfrm>
            <a:off x="630826" y="3162548"/>
            <a:ext cx="6575496" cy="2677656"/>
          </a:xfrm>
          <a:prstGeom prst="rect">
            <a:avLst/>
          </a:prstGeom>
          <a:noFill/>
        </p:spPr>
        <p:txBody>
          <a:bodyPr wrap="square" rtlCol="0">
            <a:spAutoFit/>
          </a:bodyPr>
          <a:lstStyle/>
          <a:p>
            <a:r>
              <a:rPr lang="it-IT" sz="2400" b="1" dirty="0">
                <a:solidFill>
                  <a:schemeClr val="bg1"/>
                </a:solidFill>
              </a:rPr>
              <a:t>CORSO DI PREPARAZIONE AL CONCORSO</a:t>
            </a:r>
            <a:br>
              <a:rPr lang="it-IT" sz="2400" b="1" dirty="0">
                <a:solidFill>
                  <a:schemeClr val="bg1"/>
                </a:solidFill>
              </a:rPr>
            </a:br>
            <a:r>
              <a:rPr lang="it-IT" sz="2400" b="1" dirty="0">
                <a:solidFill>
                  <a:schemeClr val="bg1"/>
                </a:solidFill>
              </a:rPr>
              <a:t>1052 AFAV </a:t>
            </a:r>
          </a:p>
          <a:p>
            <a:r>
              <a:rPr lang="it-IT" sz="2400" b="1" dirty="0">
                <a:solidFill>
                  <a:schemeClr val="bg1"/>
                </a:solidFill>
              </a:rPr>
              <a:t>LA PROVA SCRITTA</a:t>
            </a:r>
          </a:p>
          <a:p>
            <a:r>
              <a:rPr lang="it-IT" sz="2000" b="1" cap="small" dirty="0">
                <a:solidFill>
                  <a:schemeClr val="bg1"/>
                </a:solidFill>
              </a:rPr>
              <a:t>elementi di organizzazione, ordinamento e competenze del Ministero per i beni e le attività culturali e per il turismo</a:t>
            </a:r>
          </a:p>
          <a:p>
            <a:br>
              <a:rPr lang="it-IT" dirty="0">
                <a:solidFill>
                  <a:schemeClr val="bg1"/>
                </a:solidFill>
              </a:rPr>
            </a:br>
            <a:endParaRPr lang="it-IT" dirty="0">
              <a:solidFill>
                <a:schemeClr val="bg1"/>
              </a:solidFill>
            </a:endParaRPr>
          </a:p>
        </p:txBody>
      </p:sp>
      <p:sp>
        <p:nvSpPr>
          <p:cNvPr id="6" name="CasellaDiTesto 5">
            <a:extLst>
              <a:ext uri="{FF2B5EF4-FFF2-40B4-BE49-F238E27FC236}">
                <a16:creationId xmlns:a16="http://schemas.microsoft.com/office/drawing/2014/main" id="{8A831B22-5FB9-425F-96D1-0C93286D6301}"/>
              </a:ext>
            </a:extLst>
          </p:cNvPr>
          <p:cNvSpPr txBox="1"/>
          <p:nvPr/>
        </p:nvSpPr>
        <p:spPr>
          <a:xfrm>
            <a:off x="8054482" y="577672"/>
            <a:ext cx="3292532" cy="3693319"/>
          </a:xfrm>
          <a:prstGeom prst="rect">
            <a:avLst/>
          </a:prstGeom>
          <a:solidFill>
            <a:schemeClr val="tx1"/>
          </a:solidFill>
        </p:spPr>
        <p:txBody>
          <a:bodyPr wrap="square" rtlCol="0">
            <a:spAutoFit/>
          </a:bodyPr>
          <a:lstStyle/>
          <a:p>
            <a:endParaRPr lang="it-IT" dirty="0">
              <a:solidFill>
                <a:schemeClr val="bg1"/>
              </a:solidFill>
            </a:endParaRPr>
          </a:p>
          <a:p>
            <a:r>
              <a:rPr lang="it-IT" dirty="0">
                <a:solidFill>
                  <a:schemeClr val="bg1"/>
                </a:solidFill>
              </a:rPr>
              <a:t>Cristina Lollai</a:t>
            </a:r>
          </a:p>
          <a:p>
            <a:r>
              <a:rPr lang="it-IT" dirty="0">
                <a:solidFill>
                  <a:schemeClr val="bg1"/>
                </a:solidFill>
              </a:rPr>
              <a:t>Funzionario Promozione </a:t>
            </a:r>
            <a:r>
              <a:rPr lang="it-IT">
                <a:solidFill>
                  <a:schemeClr val="bg1"/>
                </a:solidFill>
              </a:rPr>
              <a:t>e Comunicazione</a:t>
            </a:r>
          </a:p>
          <a:p>
            <a:endParaRPr lang="it-IT" dirty="0">
              <a:solidFill>
                <a:schemeClr val="bg1"/>
              </a:solidFill>
            </a:endParaRPr>
          </a:p>
          <a:p>
            <a:r>
              <a:rPr lang="it-IT" dirty="0">
                <a:solidFill>
                  <a:schemeClr val="bg1"/>
                </a:solidFill>
              </a:rPr>
              <a:t>Responsabile servizio tutela beni storico-artistici Segretariato Regionale Lazio</a:t>
            </a:r>
          </a:p>
          <a:p>
            <a:endParaRPr lang="it-IT" dirty="0">
              <a:solidFill>
                <a:schemeClr val="bg1"/>
              </a:solidFill>
            </a:endParaRPr>
          </a:p>
          <a:p>
            <a:r>
              <a:rPr lang="it-IT" dirty="0">
                <a:solidFill>
                  <a:schemeClr val="bg1"/>
                </a:solidFill>
              </a:rPr>
              <a:t>Responsabile Comunicazione Istituzionale ICR</a:t>
            </a:r>
          </a:p>
        </p:txBody>
      </p:sp>
      <p:sp>
        <p:nvSpPr>
          <p:cNvPr id="7" name="CasellaDiTesto 6">
            <a:extLst>
              <a:ext uri="{FF2B5EF4-FFF2-40B4-BE49-F238E27FC236}">
                <a16:creationId xmlns:a16="http://schemas.microsoft.com/office/drawing/2014/main" id="{63D671EC-CE99-4C56-9E4B-D68DB5541731}"/>
              </a:ext>
            </a:extLst>
          </p:cNvPr>
          <p:cNvSpPr txBox="1"/>
          <p:nvPr/>
        </p:nvSpPr>
        <p:spPr>
          <a:xfrm>
            <a:off x="3525430" y="782702"/>
            <a:ext cx="3511826" cy="1477328"/>
          </a:xfrm>
          <a:prstGeom prst="rect">
            <a:avLst/>
          </a:prstGeom>
          <a:solidFill>
            <a:schemeClr val="tx1"/>
          </a:solidFill>
        </p:spPr>
        <p:txBody>
          <a:bodyPr wrap="square" rtlCol="0">
            <a:spAutoFit/>
          </a:bodyPr>
          <a:lstStyle/>
          <a:p>
            <a:r>
              <a:rPr lang="it-IT" b="1" cap="small" dirty="0">
                <a:solidFill>
                  <a:schemeClr val="bg1"/>
                </a:solidFill>
              </a:rPr>
              <a:t>Parte I</a:t>
            </a:r>
          </a:p>
          <a:p>
            <a:r>
              <a:rPr lang="it-IT" b="1" cap="small" dirty="0">
                <a:solidFill>
                  <a:schemeClr val="bg1"/>
                </a:solidFill>
              </a:rPr>
              <a:t>inquadramento storico</a:t>
            </a:r>
          </a:p>
          <a:p>
            <a:r>
              <a:rPr lang="it-IT" b="1" cap="small" dirty="0">
                <a:solidFill>
                  <a:schemeClr val="bg1"/>
                </a:solidFill>
              </a:rPr>
              <a:t>Gli uffici di diretta collaborazione del ministro e il segretariato generale </a:t>
            </a:r>
          </a:p>
        </p:txBody>
      </p:sp>
    </p:spTree>
    <p:extLst>
      <p:ext uri="{BB962C8B-B14F-4D97-AF65-F5344CB8AC3E}">
        <p14:creationId xmlns:p14="http://schemas.microsoft.com/office/powerpoint/2010/main" val="3780818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- 5</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887896"/>
            <a:ext cx="12191999" cy="5355312"/>
          </a:xfrm>
          <a:prstGeom prst="rect">
            <a:avLst/>
          </a:prstGeom>
          <a:solidFill>
            <a:schemeClr val="tx2">
              <a:lumMod val="40000"/>
              <a:lumOff val="60000"/>
            </a:schemeClr>
          </a:solidFill>
        </p:spPr>
        <p:txBody>
          <a:bodyPr wrap="square" rtlCol="0">
            <a:spAutoFit/>
          </a:bodyPr>
          <a:lstStyle/>
          <a:p>
            <a:pPr algn="ctr"/>
            <a:r>
              <a:rPr lang="it-IT" altLang="it-IT" b="1" dirty="0">
                <a:solidFill>
                  <a:schemeClr val="bg1"/>
                </a:solidFill>
                <a:latin typeface="Arial Unicode MS"/>
              </a:rPr>
              <a:t>La riforma Bonisoli </a:t>
            </a:r>
            <a:r>
              <a:rPr lang="it-IT" b="1" dirty="0">
                <a:solidFill>
                  <a:schemeClr val="bg1"/>
                </a:solidFill>
              </a:rPr>
              <a:t> (Ministro dal 1 Giugno 2018 al 5 settembre 2019)</a:t>
            </a:r>
            <a:endParaRPr lang="it-IT" altLang="it-IT" b="1" dirty="0">
              <a:solidFill>
                <a:schemeClr val="bg1"/>
              </a:solidFill>
              <a:latin typeface="Arial Unicode MS"/>
            </a:endParaRPr>
          </a:p>
          <a:p>
            <a:pPr algn="ctr"/>
            <a:r>
              <a:rPr lang="it-IT" b="1" dirty="0">
                <a:solidFill>
                  <a:schemeClr val="bg1"/>
                </a:solidFill>
                <a:latin typeface="Arial Unicode MS"/>
              </a:rPr>
              <a:t>D</a:t>
            </a:r>
            <a:r>
              <a:rPr lang="it-IT" b="1" dirty="0">
                <a:solidFill>
                  <a:schemeClr val="bg1"/>
                </a:solidFill>
              </a:rPr>
              <a:t>ECRETO DEL PRESIDENTE DEL CONSIGLIO DEI MINISTRI 19 giugno 2019, n. 76 (regolamento di organizzazione)</a:t>
            </a:r>
          </a:p>
          <a:p>
            <a:pPr algn="ctr"/>
            <a:r>
              <a:rPr lang="it-IT" dirty="0">
                <a:solidFill>
                  <a:schemeClr val="bg1"/>
                </a:solidFill>
              </a:rPr>
              <a:t>Entrata in vigore del provvedimento: 22/08/2019 </a:t>
            </a:r>
            <a:r>
              <a:rPr lang="it-IT" dirty="0"/>
              <a:t>N</a:t>
            </a:r>
          </a:p>
          <a:p>
            <a:pPr marL="285750" indent="-285750">
              <a:buFont typeface="Wingdings" panose="05000000000000000000" pitchFamily="2" charset="2"/>
              <a:buChar char="v"/>
            </a:pPr>
            <a:r>
              <a:rPr lang="it-IT" dirty="0">
                <a:solidFill>
                  <a:schemeClr val="bg1"/>
                </a:solidFill>
              </a:rPr>
              <a:t> aumentano i poteri del </a:t>
            </a:r>
            <a:r>
              <a:rPr lang="it-IT" b="1" dirty="0">
                <a:solidFill>
                  <a:schemeClr val="bg1"/>
                </a:solidFill>
              </a:rPr>
              <a:t>segretario generale</a:t>
            </a:r>
            <a:r>
              <a:rPr lang="it-IT" dirty="0">
                <a:solidFill>
                  <a:schemeClr val="bg1"/>
                </a:solidFill>
              </a:rPr>
              <a:t>, che vede attribuirsi il “coordinamento delle politiche dei prestiti all’estero dei beni culturali, in attuazione delle direttive del Ministro”, il “coordinamento in materia di politiche del turismo con il competente Ministero delle politiche agricole alimentari, forestali e del turismo” e il “coordinamento delle politiche in materia di comunicazione e informazione istituzionale, anche attraverso il sito web del Ministero e in raccordo con l’Ufficio Stampa” </a:t>
            </a:r>
            <a:r>
              <a:rPr lang="it-IT" b="1" dirty="0">
                <a:solidFill>
                  <a:schemeClr val="bg1"/>
                </a:solidFill>
              </a:rPr>
              <a:t>(ABROGATO)</a:t>
            </a:r>
          </a:p>
          <a:p>
            <a:pPr marL="285750" indent="-285750">
              <a:buFont typeface="Wingdings" panose="05000000000000000000" pitchFamily="2" charset="2"/>
              <a:buChar char="v"/>
            </a:pPr>
            <a:r>
              <a:rPr lang="it-IT" dirty="0">
                <a:solidFill>
                  <a:schemeClr val="bg1"/>
                </a:solidFill>
              </a:rPr>
              <a:t>confermati </a:t>
            </a:r>
            <a:r>
              <a:rPr lang="it-IT" b="1" dirty="0">
                <a:solidFill>
                  <a:schemeClr val="bg1"/>
                </a:solidFill>
              </a:rPr>
              <a:t>due uffici dirigenziali di livello generale</a:t>
            </a:r>
            <a:r>
              <a:rPr lang="it-IT" dirty="0">
                <a:solidFill>
                  <a:schemeClr val="bg1"/>
                </a:solidFill>
              </a:rPr>
              <a:t> che gli vengono affiancati: un’</a:t>
            </a:r>
            <a:r>
              <a:rPr lang="it-IT" b="1" dirty="0">
                <a:solidFill>
                  <a:schemeClr val="bg1"/>
                </a:solidFill>
              </a:rPr>
              <a:t>unità per la programmazione, l’innovazione e la digitalizzazione dei processi</a:t>
            </a:r>
            <a:r>
              <a:rPr lang="it-IT" dirty="0">
                <a:solidFill>
                  <a:schemeClr val="bg1"/>
                </a:solidFill>
              </a:rPr>
              <a:t>, “che svolge compiti in materia di programmazione strategica, innovazione e digitalizzazione dei processi”, e una </a:t>
            </a:r>
            <a:r>
              <a:rPr lang="it-IT" b="1" dirty="0">
                <a:solidFill>
                  <a:schemeClr val="bg1"/>
                </a:solidFill>
              </a:rPr>
              <a:t>unità per la sicurezza del patrimonio culturale e la gestione delle emergenze (VIGENTE)</a:t>
            </a:r>
          </a:p>
          <a:p>
            <a:pPr marL="285750" indent="-285750">
              <a:buFont typeface="Wingdings" panose="05000000000000000000" pitchFamily="2" charset="2"/>
              <a:buChar char="v"/>
            </a:pPr>
            <a:r>
              <a:rPr lang="it-IT" b="1" dirty="0">
                <a:solidFill>
                  <a:schemeClr val="bg1"/>
                </a:solidFill>
              </a:rPr>
              <a:t>Rafforzata la Direzione generale Archeologia Belle Arti e Paesaggio,  che acquisisce </a:t>
            </a:r>
            <a:r>
              <a:rPr lang="it-IT" dirty="0">
                <a:solidFill>
                  <a:schemeClr val="bg1"/>
                </a:solidFill>
              </a:rPr>
              <a:t>competenza sui provvedimenti di verifica o dichiarazione di </a:t>
            </a:r>
            <a:r>
              <a:rPr lang="it-IT" b="1" dirty="0">
                <a:solidFill>
                  <a:schemeClr val="bg1"/>
                </a:solidFill>
              </a:rPr>
              <a:t>interesse culturale, e vengono eliminate le Commissioni Regionali per il Patrimonio Culturale, incardinate nei Segretariati Regionali (ABROGATO)</a:t>
            </a:r>
            <a:endParaRPr lang="it-IT" dirty="0">
              <a:solidFill>
                <a:schemeClr val="bg1"/>
              </a:solidFill>
            </a:endParaRPr>
          </a:p>
          <a:p>
            <a:pPr marL="285750" indent="-285750">
              <a:buFont typeface="Wingdings" panose="05000000000000000000" pitchFamily="2" charset="2"/>
              <a:buChar char="v"/>
            </a:pPr>
            <a:r>
              <a:rPr lang="it-IT" dirty="0">
                <a:solidFill>
                  <a:schemeClr val="bg1"/>
                </a:solidFill>
              </a:rPr>
              <a:t>Aggiunta una nuova direzione generale </a:t>
            </a:r>
            <a:r>
              <a:rPr lang="it-IT" b="1" dirty="0">
                <a:solidFill>
                  <a:schemeClr val="bg1"/>
                </a:solidFill>
              </a:rPr>
              <a:t>“Contratti e concessioni”,</a:t>
            </a:r>
            <a:r>
              <a:rPr lang="it-IT" dirty="0">
                <a:solidFill>
                  <a:schemeClr val="bg1"/>
                </a:solidFill>
              </a:rPr>
              <a:t> che centralizzerà appalti e concessioni sia per la sede centrale sia per gli uffici periferici del Ministero (musei, archivi, soprintendenze ecc.) e farà dunque da stazione appaltante per la sede centrale, senza limiti di valore e di oggetto, mentre per gli uffici periferici i limiti saranno definiti con decreto ministeriale. </a:t>
            </a:r>
            <a:r>
              <a:rPr lang="it-IT" b="1" dirty="0">
                <a:solidFill>
                  <a:schemeClr val="bg1"/>
                </a:solidFill>
              </a:rPr>
              <a:t>(ABROGATO)</a:t>
            </a:r>
          </a:p>
        </p:txBody>
      </p:sp>
    </p:spTree>
    <p:extLst>
      <p:ext uri="{BB962C8B-B14F-4D97-AF65-F5344CB8AC3E}">
        <p14:creationId xmlns:p14="http://schemas.microsoft.com/office/powerpoint/2010/main" val="4202198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- 6</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887896"/>
            <a:ext cx="12191999" cy="4801314"/>
          </a:xfrm>
          <a:prstGeom prst="rect">
            <a:avLst/>
          </a:prstGeom>
          <a:solidFill>
            <a:schemeClr val="tx2">
              <a:lumMod val="40000"/>
              <a:lumOff val="60000"/>
            </a:schemeClr>
          </a:solidFill>
        </p:spPr>
        <p:txBody>
          <a:bodyPr wrap="square" rtlCol="0">
            <a:spAutoFit/>
          </a:bodyPr>
          <a:lstStyle/>
          <a:p>
            <a:pPr algn="ctr"/>
            <a:r>
              <a:rPr lang="it-IT" altLang="it-IT" dirty="0">
                <a:solidFill>
                  <a:schemeClr val="bg1"/>
                </a:solidFill>
                <a:latin typeface="Arial Unicode MS"/>
              </a:rPr>
              <a:t>La riforma Bonisoli</a:t>
            </a:r>
          </a:p>
          <a:p>
            <a:pPr algn="ctr"/>
            <a:r>
              <a:rPr lang="it-IT" b="1" dirty="0">
                <a:solidFill>
                  <a:schemeClr val="bg1"/>
                </a:solidFill>
                <a:latin typeface="Arial Unicode MS"/>
              </a:rPr>
              <a:t>D</a:t>
            </a:r>
            <a:r>
              <a:rPr lang="it-IT" b="1" dirty="0">
                <a:solidFill>
                  <a:schemeClr val="bg1"/>
                </a:solidFill>
              </a:rPr>
              <a:t>ECRETO DEL PRESIDENTE DEL CONSIGLIO DEI MINISTRI 19 giugno 2019, n. 76 </a:t>
            </a:r>
          </a:p>
          <a:p>
            <a:pPr marL="285750" indent="-285750">
              <a:buFont typeface="Wingdings" panose="05000000000000000000" pitchFamily="2" charset="2"/>
              <a:buChar char="v"/>
            </a:pPr>
            <a:r>
              <a:rPr lang="it-IT" dirty="0">
                <a:solidFill>
                  <a:schemeClr val="bg1"/>
                </a:solidFill>
              </a:rPr>
              <a:t>Confermata la trasformazione della direzione generale “Arte e architettura contemporanee e periferie urbane” in </a:t>
            </a:r>
            <a:r>
              <a:rPr lang="it-IT" b="1" dirty="0">
                <a:solidFill>
                  <a:schemeClr val="bg1"/>
                </a:solidFill>
              </a:rPr>
              <a:t>“Creatività contemporanea e rigenerazione urbana”</a:t>
            </a:r>
            <a:r>
              <a:rPr lang="it-IT" dirty="0">
                <a:solidFill>
                  <a:schemeClr val="bg1"/>
                </a:solidFill>
              </a:rPr>
              <a:t>, che avrà anche competenze su moda e </a:t>
            </a:r>
            <a:r>
              <a:rPr lang="it-IT" i="1" dirty="0">
                <a:solidFill>
                  <a:schemeClr val="bg1"/>
                </a:solidFill>
              </a:rPr>
              <a:t>design. </a:t>
            </a:r>
            <a:r>
              <a:rPr lang="it-IT" b="1" i="1" dirty="0">
                <a:solidFill>
                  <a:schemeClr val="bg1"/>
                </a:solidFill>
              </a:rPr>
              <a:t>(VIGENTE)</a:t>
            </a:r>
            <a:endParaRPr lang="it-IT" b="1" dirty="0">
              <a:solidFill>
                <a:schemeClr val="bg1"/>
              </a:solidFill>
            </a:endParaRPr>
          </a:p>
          <a:p>
            <a:pPr marL="285750" indent="-285750">
              <a:buFont typeface="Wingdings" panose="05000000000000000000" pitchFamily="2" charset="2"/>
              <a:buChar char="v"/>
            </a:pPr>
            <a:r>
              <a:rPr lang="it-IT" dirty="0">
                <a:solidFill>
                  <a:schemeClr val="bg1"/>
                </a:solidFill>
              </a:rPr>
              <a:t>Bocciati i musei autonomi </a:t>
            </a:r>
            <a:r>
              <a:rPr lang="it-IT" b="1" dirty="0">
                <a:solidFill>
                  <a:schemeClr val="bg1"/>
                </a:solidFill>
              </a:rPr>
              <a:t>Galleria dell’Accademia di Firenze, Museo Nazionale Etrusco di Villa Giulia e Parco Archeologico dell’Appia Antica, che perderanno la loro autonomia</a:t>
            </a:r>
            <a:r>
              <a:rPr lang="it-IT" dirty="0">
                <a:solidFill>
                  <a:schemeClr val="bg1"/>
                </a:solidFill>
              </a:rPr>
              <a:t>. </a:t>
            </a:r>
            <a:r>
              <a:rPr lang="it-IT" b="1" dirty="0">
                <a:solidFill>
                  <a:schemeClr val="bg1"/>
                </a:solidFill>
              </a:rPr>
              <a:t>(ABROGATO)</a:t>
            </a:r>
          </a:p>
          <a:p>
            <a:pPr marL="285750" indent="-285750">
              <a:buFont typeface="Wingdings" panose="05000000000000000000" pitchFamily="2" charset="2"/>
              <a:buChar char="v"/>
            </a:pPr>
            <a:r>
              <a:rPr lang="it-IT" dirty="0">
                <a:solidFill>
                  <a:schemeClr val="bg1"/>
                </a:solidFill>
              </a:rPr>
              <a:t>Alle soprintendenze, che continueranno a svolgere “le funzioni di tutela e catalogazione nell’ambito del territorio di competenza, sulla base delle indicazioni e dei programmi definiti dalla Direzione generale Archeologia, belle arti e paesaggio”, vengono estese anche competenze relative alla </a:t>
            </a:r>
            <a:r>
              <a:rPr lang="it-IT" b="1" dirty="0">
                <a:solidFill>
                  <a:schemeClr val="bg1"/>
                </a:solidFill>
              </a:rPr>
              <a:t>valorizzazione sui beni in consegna</a:t>
            </a:r>
            <a:r>
              <a:rPr lang="it-IT" dirty="0">
                <a:solidFill>
                  <a:schemeClr val="bg1"/>
                </a:solidFill>
              </a:rPr>
              <a:t> </a:t>
            </a:r>
            <a:r>
              <a:rPr lang="it-IT" b="1" dirty="0">
                <a:solidFill>
                  <a:schemeClr val="bg1"/>
                </a:solidFill>
              </a:rPr>
              <a:t>(ABROGATO)</a:t>
            </a:r>
          </a:p>
          <a:p>
            <a:pPr marL="285750" indent="-285750">
              <a:buFont typeface="Wingdings" panose="05000000000000000000" pitchFamily="2" charset="2"/>
              <a:buChar char="v"/>
            </a:pPr>
            <a:r>
              <a:rPr lang="it-IT" dirty="0">
                <a:solidFill>
                  <a:schemeClr val="bg1"/>
                </a:solidFill>
              </a:rPr>
              <a:t>Le nuove </a:t>
            </a:r>
            <a:r>
              <a:rPr lang="it-IT" b="1" dirty="0">
                <a:solidFill>
                  <a:schemeClr val="bg1"/>
                </a:solidFill>
              </a:rPr>
              <a:t>“direzioni territoriali delle reti museali”</a:t>
            </a:r>
            <a:r>
              <a:rPr lang="it-IT" dirty="0">
                <a:solidFill>
                  <a:schemeClr val="bg1"/>
                </a:solidFill>
              </a:rPr>
              <a:t> sostituiscono </a:t>
            </a:r>
            <a:r>
              <a:rPr lang="it-IT" b="1" dirty="0">
                <a:solidFill>
                  <a:schemeClr val="bg1"/>
                </a:solidFill>
              </a:rPr>
              <a:t>i poli museali regionali</a:t>
            </a:r>
            <a:r>
              <a:rPr lang="it-IT" dirty="0">
                <a:solidFill>
                  <a:schemeClr val="bg1"/>
                </a:solidFill>
              </a:rPr>
              <a:t>, distribuiti su più Regioni </a:t>
            </a:r>
            <a:r>
              <a:rPr lang="it-IT" b="1" dirty="0">
                <a:solidFill>
                  <a:schemeClr val="bg1"/>
                </a:solidFill>
              </a:rPr>
              <a:t>(ABROGATO)</a:t>
            </a:r>
          </a:p>
          <a:p>
            <a:pPr marL="285750" indent="-285750">
              <a:buFont typeface="Wingdings" panose="05000000000000000000" pitchFamily="2" charset="2"/>
              <a:buChar char="v"/>
            </a:pPr>
            <a:r>
              <a:rPr lang="it-IT" dirty="0">
                <a:solidFill>
                  <a:schemeClr val="bg1"/>
                </a:solidFill>
              </a:rPr>
              <a:t>Confermato lo scorporo degli </a:t>
            </a:r>
            <a:r>
              <a:rPr lang="it-IT" b="1" dirty="0">
                <a:solidFill>
                  <a:schemeClr val="bg1"/>
                </a:solidFill>
              </a:rPr>
              <a:t>uffici esportazione</a:t>
            </a:r>
            <a:r>
              <a:rPr lang="it-IT" dirty="0">
                <a:solidFill>
                  <a:schemeClr val="bg1"/>
                </a:solidFill>
              </a:rPr>
              <a:t> dalle soprintendenze: diventeranno </a:t>
            </a:r>
            <a:r>
              <a:rPr lang="it-IT" b="1" dirty="0">
                <a:solidFill>
                  <a:schemeClr val="bg1"/>
                </a:solidFill>
              </a:rPr>
              <a:t>uffici di livello dirigenziale non generale</a:t>
            </a:r>
            <a:r>
              <a:rPr lang="it-IT" dirty="0">
                <a:solidFill>
                  <a:schemeClr val="bg1"/>
                </a:solidFill>
              </a:rPr>
              <a:t>, articolazioni periferiche della Direzione generale Archeologia, belle arti e paesaggio </a:t>
            </a:r>
            <a:r>
              <a:rPr lang="it-IT" b="1" dirty="0">
                <a:solidFill>
                  <a:schemeClr val="bg1"/>
                </a:solidFill>
              </a:rPr>
              <a:t>(ABROGATO)</a:t>
            </a:r>
            <a:endParaRPr lang="it-IT" altLang="it-IT" b="1" dirty="0">
              <a:solidFill>
                <a:schemeClr val="bg1"/>
              </a:solidFill>
              <a:latin typeface="Arial Unicode MS"/>
            </a:endParaRPr>
          </a:p>
          <a:p>
            <a:pPr algn="ctr"/>
            <a:endParaRPr lang="it-IT" b="1" dirty="0">
              <a:solidFill>
                <a:schemeClr val="bg1"/>
              </a:solidFill>
            </a:endParaRPr>
          </a:p>
        </p:txBody>
      </p:sp>
    </p:spTree>
    <p:extLst>
      <p:ext uri="{BB962C8B-B14F-4D97-AF65-F5344CB8AC3E}">
        <p14:creationId xmlns:p14="http://schemas.microsoft.com/office/powerpoint/2010/main" val="253452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- 7</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1211229"/>
            <a:ext cx="12191999" cy="5591274"/>
          </a:xfrm>
          <a:prstGeom prst="rect">
            <a:avLst/>
          </a:prstGeom>
          <a:solidFill>
            <a:schemeClr val="tx2">
              <a:lumMod val="40000"/>
              <a:lumOff val="60000"/>
            </a:schemeClr>
          </a:solidFill>
        </p:spPr>
        <p:txBody>
          <a:bodyPr wrap="square" rtlCol="0">
            <a:spAutoFit/>
          </a:bodyPr>
          <a:lstStyle/>
          <a:p>
            <a:pPr algn="ctr"/>
            <a:endParaRPr lang="it-IT" b="1" dirty="0">
              <a:solidFill>
                <a:schemeClr val="bg1"/>
              </a:solidFill>
            </a:endParaRPr>
          </a:p>
          <a:p>
            <a:pPr algn="ctr"/>
            <a:endParaRPr lang="it-IT" b="1" dirty="0">
              <a:solidFill>
                <a:schemeClr val="bg1"/>
              </a:solidFill>
            </a:endParaRPr>
          </a:p>
          <a:p>
            <a:pPr algn="ctr"/>
            <a:endParaRPr lang="it-IT" b="1" dirty="0">
              <a:solidFill>
                <a:schemeClr val="bg1"/>
              </a:solidFill>
            </a:endParaRPr>
          </a:p>
          <a:p>
            <a:pPr algn="ctr"/>
            <a:endParaRPr lang="it-IT" b="1" dirty="0">
              <a:solidFill>
                <a:schemeClr val="bg1"/>
              </a:solidFill>
            </a:endParaRPr>
          </a:p>
          <a:p>
            <a:pPr algn="ctr"/>
            <a:endParaRPr lang="it-IT" b="1" dirty="0">
              <a:solidFill>
                <a:schemeClr val="bg1"/>
              </a:solidFill>
            </a:endParaRPr>
          </a:p>
          <a:p>
            <a:pPr algn="ctr"/>
            <a:endParaRPr lang="it-IT" b="1" dirty="0">
              <a:solidFill>
                <a:schemeClr val="bg1"/>
              </a:solidFill>
            </a:endParaRPr>
          </a:p>
          <a:p>
            <a:pPr algn="ctr"/>
            <a:endParaRPr lang="it-IT" b="1" dirty="0">
              <a:solidFill>
                <a:schemeClr val="bg1"/>
              </a:solidFill>
            </a:endParaRPr>
          </a:p>
          <a:p>
            <a:pPr algn="ctr"/>
            <a:r>
              <a:rPr lang="it-IT" b="1" dirty="0">
                <a:solidFill>
                  <a:schemeClr val="bg1"/>
                </a:solidFill>
              </a:rPr>
              <a:t>Il Franceschini bis (Ministro dal 05 settembre 2019)</a:t>
            </a:r>
          </a:p>
          <a:p>
            <a:pPr algn="ctr"/>
            <a:r>
              <a:rPr lang="it-IT" b="1" dirty="0">
                <a:solidFill>
                  <a:schemeClr val="bg1"/>
                </a:solidFill>
              </a:rPr>
              <a:t>DECRETO DEL PRESIDENTE DEL CONSIGLIO DEI MINISTRI </a:t>
            </a:r>
            <a:r>
              <a:rPr lang="it-IT" b="1" u="sng" dirty="0">
                <a:solidFill>
                  <a:schemeClr val="bg1"/>
                </a:solidFill>
                <a:hlinkClick r:id="rId2">
                  <a:extLst>
                    <a:ext uri="{A12FA001-AC4F-418D-AE19-62706E023703}">
                      <ahyp:hlinkClr xmlns:ahyp="http://schemas.microsoft.com/office/drawing/2018/hyperlinkcolor" val="tx"/>
                    </a:ext>
                  </a:extLst>
                </a:hlinkClick>
              </a:rPr>
              <a:t>2 dicembre 2019 n. 169</a:t>
            </a:r>
          </a:p>
          <a:p>
            <a:pPr algn="ctr"/>
            <a:r>
              <a:rPr lang="it-IT" dirty="0">
                <a:solidFill>
                  <a:schemeClr val="bg1"/>
                </a:solidFill>
              </a:rPr>
              <a:t>Entrata in vigore del provvedimento: 05/02/2020</a:t>
            </a:r>
          </a:p>
          <a:p>
            <a:r>
              <a:rPr lang="it-IT" baseline="30000" dirty="0"/>
              <a:t>di </a:t>
            </a:r>
            <a:r>
              <a:rPr lang="it-IT" sz="2800" baseline="30000" dirty="0">
                <a:solidFill>
                  <a:schemeClr val="bg1"/>
                </a:solidFill>
              </a:rPr>
              <a:t>Decreti attuativi in registrazione da parte della Corte dei Conti (</a:t>
            </a:r>
            <a:r>
              <a:rPr lang="it-IT" sz="2800" i="1" baseline="30000" dirty="0">
                <a:solidFill>
                  <a:schemeClr val="bg1"/>
                </a:solidFill>
              </a:rPr>
              <a:t>non sono attualmente materia di esame</a:t>
            </a:r>
            <a:r>
              <a:rPr lang="it-IT" sz="2800" baseline="30000" dirty="0">
                <a:solidFill>
                  <a:schemeClr val="bg1"/>
                </a:solidFill>
              </a:rPr>
              <a:t>)</a:t>
            </a:r>
            <a:endParaRPr lang="it-IT" sz="2800" dirty="0">
              <a:solidFill>
                <a:schemeClr val="bg1"/>
              </a:solidFill>
            </a:endParaRPr>
          </a:p>
          <a:p>
            <a:r>
              <a:rPr lang="it-IT" sz="2800" b="1" baseline="30000" dirty="0">
                <a:solidFill>
                  <a:schemeClr val="bg1"/>
                </a:solidFill>
              </a:rPr>
              <a:t>   DM 21 del 28/01/2020</a:t>
            </a:r>
            <a:r>
              <a:rPr lang="it-IT" sz="2800" baseline="30000" dirty="0">
                <a:solidFill>
                  <a:schemeClr val="bg1"/>
                </a:solidFill>
              </a:rPr>
              <a:t>, Articolazione degli uffici dirigenziali di livello non generale del Ministero</a:t>
            </a:r>
            <a:br>
              <a:rPr lang="it-IT" sz="2800" i="1" baseline="30000" dirty="0">
                <a:solidFill>
                  <a:schemeClr val="bg1"/>
                </a:solidFill>
              </a:rPr>
            </a:br>
            <a:r>
              <a:rPr lang="it-IT" sz="2800" i="1" baseline="30000" dirty="0">
                <a:solidFill>
                  <a:schemeClr val="bg1"/>
                </a:solidFill>
              </a:rPr>
              <a:t>   </a:t>
            </a:r>
            <a:r>
              <a:rPr lang="it-IT" sz="2800" b="1" baseline="30000" dirty="0">
                <a:solidFill>
                  <a:schemeClr val="bg1"/>
                </a:solidFill>
              </a:rPr>
              <a:t>DM 22 del 28/01/2020</a:t>
            </a:r>
            <a:r>
              <a:rPr lang="it-IT" sz="2800" baseline="30000" dirty="0">
                <a:solidFill>
                  <a:schemeClr val="bg1"/>
                </a:solidFill>
              </a:rPr>
              <a:t>, Modifiche al decreto 23 dicembre 2014, recante "Organizzazione e funzionamento dei musei statali e altre disposizioni in materia di Istituti dotati di autonomia speciale"</a:t>
            </a:r>
            <a:br>
              <a:rPr lang="it-IT" sz="2800" baseline="30000" dirty="0">
                <a:solidFill>
                  <a:schemeClr val="bg1"/>
                </a:solidFill>
              </a:rPr>
            </a:br>
            <a:r>
              <a:rPr lang="it-IT" sz="2800" b="1" baseline="30000" dirty="0">
                <a:solidFill>
                  <a:schemeClr val="bg1"/>
                </a:solidFill>
              </a:rPr>
              <a:t>   DM 35 del 29/01/2020</a:t>
            </a:r>
            <a:r>
              <a:rPr lang="it-IT" sz="2800" baseline="30000" dirty="0">
                <a:solidFill>
                  <a:schemeClr val="bg1"/>
                </a:solidFill>
              </a:rPr>
              <a:t>, Modifiche al decreto 27 novembre 2014, e successive modificazioni, recante "Decreto di graduazione delle funzioni dirigenziali di livello generale"</a:t>
            </a:r>
            <a:endParaRPr lang="it-IT" sz="2800" dirty="0">
              <a:solidFill>
                <a:schemeClr val="bg1"/>
              </a:solidFill>
            </a:endParaRPr>
          </a:p>
          <a:p>
            <a:r>
              <a:rPr lang="it-IT" sz="2800" b="1" baseline="30000" dirty="0">
                <a:solidFill>
                  <a:schemeClr val="bg1"/>
                </a:solidFill>
              </a:rPr>
              <a:t>   DM 36 del 29/01/2020</a:t>
            </a:r>
            <a:r>
              <a:rPr lang="it-IT" sz="2800" baseline="30000" dirty="0">
                <a:solidFill>
                  <a:schemeClr val="bg1"/>
                </a:solidFill>
              </a:rPr>
              <a:t>, Graduazione delle funzioni dirigenziali di livello non generale (II fascia)</a:t>
            </a:r>
            <a:endParaRPr lang="it-IT" sz="2800" dirty="0">
              <a:solidFill>
                <a:schemeClr val="bg1"/>
              </a:solidFill>
            </a:endParaRPr>
          </a:p>
        </p:txBody>
      </p:sp>
      <p:pic>
        <p:nvPicPr>
          <p:cNvPr id="2052" name="Picture 4" descr="Image result for franceschini foto">
            <a:extLst>
              <a:ext uri="{FF2B5EF4-FFF2-40B4-BE49-F238E27FC236}">
                <a16:creationId xmlns:a16="http://schemas.microsoft.com/office/drawing/2014/main" id="{C2631978-B967-4DC0-800E-895345B341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425" y="1211227"/>
            <a:ext cx="2628000" cy="197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599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2191999" cy="1507067"/>
          </a:xfrm>
        </p:spPr>
        <p:txBody>
          <a:bodyPr/>
          <a:lstStyle/>
          <a:p>
            <a:r>
              <a:rPr lang="it-IT" dirty="0">
                <a:solidFill>
                  <a:schemeClr val="bg1"/>
                </a:solidFill>
              </a:rPr>
              <a:t>UNA CORNICE STORICA  - 8</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912758"/>
            <a:ext cx="12191999" cy="5909310"/>
          </a:xfrm>
          <a:prstGeom prst="rect">
            <a:avLst/>
          </a:prstGeom>
          <a:solidFill>
            <a:schemeClr val="tx2">
              <a:lumMod val="40000"/>
              <a:lumOff val="60000"/>
            </a:schemeClr>
          </a:solidFill>
        </p:spPr>
        <p:txBody>
          <a:bodyPr wrap="square" rtlCol="0">
            <a:spAutoFit/>
          </a:bodyPr>
          <a:lstStyle/>
          <a:p>
            <a:pPr algn="ctr"/>
            <a:r>
              <a:rPr lang="it-IT" b="1" dirty="0">
                <a:solidFill>
                  <a:schemeClr val="bg1"/>
                </a:solidFill>
              </a:rPr>
              <a:t>Le novità della riforma Franceschini bis</a:t>
            </a:r>
          </a:p>
          <a:p>
            <a:r>
              <a:rPr lang="it-IT" b="1" u="sng" dirty="0">
                <a:solidFill>
                  <a:schemeClr val="bg1"/>
                </a:solidFill>
              </a:rPr>
              <a:t>NOVITÀ</a:t>
            </a:r>
            <a:endParaRPr lang="it-IT" u="sng" dirty="0">
              <a:solidFill>
                <a:schemeClr val="bg1"/>
              </a:solidFill>
            </a:endParaRPr>
          </a:p>
          <a:p>
            <a:r>
              <a:rPr lang="it-IT" dirty="0">
                <a:solidFill>
                  <a:schemeClr val="bg1"/>
                </a:solidFill>
              </a:rPr>
              <a:t>Con il ritorno del </a:t>
            </a:r>
            <a:r>
              <a:rPr lang="it-IT" b="1" dirty="0">
                <a:solidFill>
                  <a:schemeClr val="bg1"/>
                </a:solidFill>
              </a:rPr>
              <a:t>turismo</a:t>
            </a:r>
            <a:r>
              <a:rPr lang="it-IT" dirty="0">
                <a:solidFill>
                  <a:schemeClr val="bg1"/>
                </a:solidFill>
              </a:rPr>
              <a:t> al </a:t>
            </a:r>
            <a:r>
              <a:rPr lang="it-IT" dirty="0" err="1">
                <a:solidFill>
                  <a:schemeClr val="bg1"/>
                </a:solidFill>
              </a:rPr>
              <a:t>MiBACT</a:t>
            </a:r>
            <a:r>
              <a:rPr lang="it-IT" dirty="0">
                <a:solidFill>
                  <a:schemeClr val="bg1"/>
                </a:solidFill>
              </a:rPr>
              <a:t> nascono anche </a:t>
            </a:r>
            <a:r>
              <a:rPr lang="it-IT" b="1" dirty="0">
                <a:solidFill>
                  <a:schemeClr val="bg1"/>
                </a:solidFill>
              </a:rPr>
              <a:t>sette nuovi musei autonomi* (v. paragrafo successivo) e dieci nuove soprintendenze; tre «nuove» direzioni generali </a:t>
            </a:r>
            <a:r>
              <a:rPr lang="it-IT" dirty="0">
                <a:solidFill>
                  <a:schemeClr val="bg1"/>
                </a:solidFill>
              </a:rPr>
              <a:t>– </a:t>
            </a:r>
            <a:r>
              <a:rPr lang="it-IT" b="1" dirty="0">
                <a:solidFill>
                  <a:schemeClr val="bg1"/>
                </a:solidFill>
              </a:rPr>
              <a:t>turismo, creatività contemporanea, sicurezza del patrimonio culturale, </a:t>
            </a:r>
            <a:r>
              <a:rPr lang="it-IT" dirty="0">
                <a:solidFill>
                  <a:schemeClr val="bg1"/>
                </a:solidFill>
              </a:rPr>
              <a:t>con due servizi dedicati alle emergenze e alle ricostruzioni in caso di eventi naturali e a garantire maggiore sicurezza contro furti o incidenti all’interno dei siti</a:t>
            </a:r>
            <a:r>
              <a:rPr lang="it-IT" dirty="0"/>
              <a:t>.</a:t>
            </a:r>
            <a:r>
              <a:rPr lang="it-IT" b="1" dirty="0">
                <a:solidFill>
                  <a:schemeClr val="bg1"/>
                </a:solidFill>
              </a:rPr>
              <a:t>; l’Istituto per la digitalizzazione del patrimonio - Digital Library; la Soprintendenza Nazionale per l’Archeologia Subacquea. </a:t>
            </a:r>
            <a:r>
              <a:rPr lang="it-IT" dirty="0">
                <a:solidFill>
                  <a:schemeClr val="bg1"/>
                </a:solidFill>
              </a:rPr>
              <a:t>Viene inoltre rafforzato l’Archivio Centrale dello Stato e la rete degli archivi di Stato; si potenzia l’autonomia degli istituti scientifici del Ministero e delle biblioteche, a partire da quella dei </a:t>
            </a:r>
            <a:r>
              <a:rPr lang="it-IT" b="1" dirty="0">
                <a:solidFill>
                  <a:schemeClr val="bg1"/>
                </a:solidFill>
              </a:rPr>
              <a:t>Girolamini di Napoli che diviene biblioteca nazionale.</a:t>
            </a:r>
          </a:p>
          <a:p>
            <a:br>
              <a:rPr lang="it-IT" dirty="0">
                <a:solidFill>
                  <a:schemeClr val="bg1"/>
                </a:solidFill>
              </a:rPr>
            </a:br>
            <a:r>
              <a:rPr lang="it-IT" b="1" u="sng" dirty="0">
                <a:solidFill>
                  <a:schemeClr val="bg1"/>
                </a:solidFill>
              </a:rPr>
              <a:t>MUSEI, RAFFORZATA L’AUTONOMIA</a:t>
            </a:r>
            <a:br>
              <a:rPr lang="it-IT" dirty="0">
                <a:solidFill>
                  <a:schemeClr val="bg1"/>
                </a:solidFill>
              </a:rPr>
            </a:br>
            <a:r>
              <a:rPr lang="it-IT" dirty="0">
                <a:solidFill>
                  <a:schemeClr val="bg1"/>
                </a:solidFill>
              </a:rPr>
              <a:t>Successi gestionali, nuovi allestimenti, crescita di pubblico: dopo i risultati della riforma voluta da Franceschini nel suo primo mandato nascono sette nuovi musei autonomi. </a:t>
            </a:r>
            <a:r>
              <a:rPr lang="it-IT" b="1" dirty="0">
                <a:solidFill>
                  <a:schemeClr val="bg1"/>
                </a:solidFill>
              </a:rPr>
              <a:t>Oltre al ripristino dell’autonomia per la Galleria dell’Accademia di Firenze, il Museo Nazionale Etrusco di Villa Giulia e il Parco Archeologico dell’Appia Antica, diventano autonomi* il Vittoriano e Palazzo Venezia a Roma, la Pinacoteca Nazionale di Bologna, il Museo Nazionale d’Abruzzo a L’Aquila, il Museo Archeologico Nazionale di Cagliari, Palazzo Reale di Napoli, il Museo Nazionale di Matera e il Parco Archeologico di Sibari</a:t>
            </a:r>
            <a:r>
              <a:rPr lang="it-IT" dirty="0">
                <a:solidFill>
                  <a:schemeClr val="bg1"/>
                </a:solidFill>
              </a:rPr>
              <a:t>.</a:t>
            </a:r>
            <a:br>
              <a:rPr lang="it-IT" dirty="0">
                <a:solidFill>
                  <a:schemeClr val="bg1"/>
                </a:solidFill>
              </a:rPr>
            </a:br>
            <a:r>
              <a:rPr lang="it-IT" dirty="0">
                <a:solidFill>
                  <a:schemeClr val="bg1"/>
                </a:solidFill>
              </a:rPr>
              <a:t>Per quanto riguarda i siti non autonomi, sempre con l’obiettivo di dare maggiore indipendenza, la riorganizzazione prevede la trasformazione dei poli museali in direzioni museali regionali e la nascita della direzione Musei statali della città di Roma.</a:t>
            </a:r>
            <a:endParaRPr lang="it-IT" b="1" dirty="0">
              <a:solidFill>
                <a:schemeClr val="bg1"/>
              </a:solidFill>
            </a:endParaRPr>
          </a:p>
        </p:txBody>
      </p:sp>
    </p:spTree>
    <p:extLst>
      <p:ext uri="{BB962C8B-B14F-4D97-AF65-F5344CB8AC3E}">
        <p14:creationId xmlns:p14="http://schemas.microsoft.com/office/powerpoint/2010/main" val="853810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- 9</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909310"/>
          </a:xfrm>
          <a:prstGeom prst="rect">
            <a:avLst/>
          </a:prstGeom>
          <a:solidFill>
            <a:schemeClr val="tx2">
              <a:lumMod val="40000"/>
              <a:lumOff val="60000"/>
            </a:schemeClr>
          </a:solidFill>
        </p:spPr>
        <p:txBody>
          <a:bodyPr wrap="square" rtlCol="0">
            <a:spAutoFit/>
          </a:bodyPr>
          <a:lstStyle/>
          <a:p>
            <a:pPr algn="ctr"/>
            <a:r>
              <a:rPr lang="it-IT" b="1" dirty="0">
                <a:solidFill>
                  <a:schemeClr val="bg1"/>
                </a:solidFill>
              </a:rPr>
              <a:t>Le novità della riforma Franceschini bis</a:t>
            </a:r>
          </a:p>
          <a:p>
            <a:r>
              <a:rPr lang="it-IT" b="1" dirty="0">
                <a:solidFill>
                  <a:schemeClr val="bg1"/>
                </a:solidFill>
              </a:rPr>
              <a:t>- PIÙ PRESIDI DI TUTELA</a:t>
            </a:r>
            <a:br>
              <a:rPr lang="it-IT" dirty="0">
                <a:solidFill>
                  <a:schemeClr val="bg1"/>
                </a:solidFill>
              </a:rPr>
            </a:br>
            <a:r>
              <a:rPr lang="it-IT" dirty="0">
                <a:solidFill>
                  <a:schemeClr val="bg1"/>
                </a:solidFill>
              </a:rPr>
              <a:t>Viene potenziata la rete della tutela del patrimonio culturale sul territorio attraverso la creazione di </a:t>
            </a:r>
            <a:r>
              <a:rPr lang="it-IT" b="1" dirty="0">
                <a:solidFill>
                  <a:schemeClr val="bg1"/>
                </a:solidFill>
              </a:rPr>
              <a:t>dieci nuove soprintendenze, a partire da quella Nazionale per il Patrimonio Subacqueo che avrà sede a Taranto</a:t>
            </a:r>
            <a:r>
              <a:rPr lang="it-IT" dirty="0">
                <a:solidFill>
                  <a:schemeClr val="bg1"/>
                </a:solidFill>
              </a:rPr>
              <a:t>, con anche competenze territoriali sulla città e la sua provincia, con due sedi operative, una a Venezia e una a Napoli. </a:t>
            </a:r>
            <a:r>
              <a:rPr lang="it-IT" b="1" dirty="0">
                <a:solidFill>
                  <a:schemeClr val="bg1"/>
                </a:solidFill>
              </a:rPr>
              <a:t>Confermati gli uffici esportazione quali strutture interne alle soprintendenze (e non dirigenze autonome) e il ripristino delle Commissioni Regionali per il patrimonio culturale, incardinate nei Segretariati Regionali, </a:t>
            </a:r>
            <a:r>
              <a:rPr lang="it-IT" dirty="0">
                <a:solidFill>
                  <a:schemeClr val="bg1"/>
                </a:solidFill>
              </a:rPr>
              <a:t>tornati nella loro dimensione territoriale originaria riferita all’intera Regione.</a:t>
            </a:r>
            <a:br>
              <a:rPr lang="it-IT" b="1" dirty="0">
                <a:solidFill>
                  <a:schemeClr val="bg1"/>
                </a:solidFill>
              </a:rPr>
            </a:br>
            <a:r>
              <a:rPr lang="it-IT" b="1" dirty="0">
                <a:solidFill>
                  <a:schemeClr val="bg1"/>
                </a:solidFill>
              </a:rPr>
              <a:t>- GOVERNARE LA CRESCITA DEL TURISMO</a:t>
            </a:r>
            <a:br>
              <a:rPr lang="it-IT" dirty="0">
                <a:solidFill>
                  <a:schemeClr val="bg1"/>
                </a:solidFill>
              </a:rPr>
            </a:br>
            <a:r>
              <a:rPr lang="it-IT" dirty="0">
                <a:solidFill>
                  <a:schemeClr val="bg1"/>
                </a:solidFill>
              </a:rPr>
              <a:t>Il settore del turismo torna nel Ministero, con l’istituzione di una </a:t>
            </a:r>
            <a:r>
              <a:rPr lang="it-IT" b="1" dirty="0">
                <a:solidFill>
                  <a:schemeClr val="bg1"/>
                </a:solidFill>
              </a:rPr>
              <a:t>Direzione Generale con il compito di curare i rapporti con le regioni, attuare il Piano strategico nazionale, concorrere alla promozione turistica e vigilare </a:t>
            </a:r>
            <a:r>
              <a:rPr lang="it-IT" b="1" dirty="0" err="1">
                <a:solidFill>
                  <a:schemeClr val="bg1"/>
                </a:solidFill>
              </a:rPr>
              <a:t>sull’Enit</a:t>
            </a:r>
            <a:r>
              <a:rPr lang="it-IT" b="1" dirty="0">
                <a:solidFill>
                  <a:schemeClr val="bg1"/>
                </a:solidFill>
              </a:rPr>
              <a:t> e sugli altri enti operanti nel settore</a:t>
            </a:r>
            <a:r>
              <a:rPr lang="it-IT" dirty="0">
                <a:solidFill>
                  <a:schemeClr val="bg1"/>
                </a:solidFill>
              </a:rPr>
              <a:t>. </a:t>
            </a:r>
          </a:p>
          <a:p>
            <a:r>
              <a:rPr lang="it-IT" b="1" dirty="0">
                <a:solidFill>
                  <a:schemeClr val="bg1"/>
                </a:solidFill>
              </a:rPr>
              <a:t>- CREATIVITÀ E DIGITALE, NASCE LA DIGITAL LIBRARY</a:t>
            </a:r>
            <a:br>
              <a:rPr lang="it-IT" dirty="0">
                <a:solidFill>
                  <a:schemeClr val="bg1"/>
                </a:solidFill>
              </a:rPr>
            </a:br>
            <a:r>
              <a:rPr lang="it-IT" dirty="0">
                <a:solidFill>
                  <a:schemeClr val="bg1"/>
                </a:solidFill>
              </a:rPr>
              <a:t>Con la creazione </a:t>
            </a:r>
            <a:r>
              <a:rPr lang="it-IT" b="1" dirty="0">
                <a:solidFill>
                  <a:schemeClr val="bg1"/>
                </a:solidFill>
              </a:rPr>
              <a:t>dell’Istituto per la digitalizzazione del patrimonio, la Digital Library italiana</a:t>
            </a:r>
            <a:r>
              <a:rPr lang="it-IT" dirty="0">
                <a:solidFill>
                  <a:schemeClr val="bg1"/>
                </a:solidFill>
              </a:rPr>
              <a:t>, il </a:t>
            </a:r>
            <a:r>
              <a:rPr lang="it-IT" dirty="0" err="1">
                <a:solidFill>
                  <a:schemeClr val="bg1"/>
                </a:solidFill>
              </a:rPr>
              <a:t>MiBACT</a:t>
            </a:r>
            <a:r>
              <a:rPr lang="it-IT" dirty="0">
                <a:solidFill>
                  <a:schemeClr val="bg1"/>
                </a:solidFill>
              </a:rPr>
              <a:t> si allinea all’esigenza di rivolgere al futuro parte della propria attenzione. Alla Digital Library fanno riferimento </a:t>
            </a:r>
            <a:r>
              <a:rPr lang="it-IT" b="1" dirty="0">
                <a:solidFill>
                  <a:schemeClr val="bg1"/>
                </a:solidFill>
              </a:rPr>
              <a:t>i quattro istituti centrali del Ministero con competenze di catalogazione e ricerca in materia di archivi, biblioteche, catalogo e beni sonori</a:t>
            </a:r>
            <a:r>
              <a:rPr lang="it-IT" dirty="0">
                <a:solidFill>
                  <a:schemeClr val="bg1"/>
                </a:solidFill>
              </a:rPr>
              <a:t>.</a:t>
            </a:r>
          </a:p>
          <a:p>
            <a:r>
              <a:rPr lang="it-IT" b="1" dirty="0">
                <a:solidFill>
                  <a:schemeClr val="bg1"/>
                </a:solidFill>
              </a:rPr>
              <a:t>- DEMOETNOANTROPOLOGIA E PATRIMONIO IMMATERIALE</a:t>
            </a:r>
            <a:br>
              <a:rPr lang="it-IT" dirty="0">
                <a:solidFill>
                  <a:schemeClr val="bg1"/>
                </a:solidFill>
              </a:rPr>
            </a:br>
            <a:r>
              <a:rPr lang="it-IT" dirty="0">
                <a:solidFill>
                  <a:schemeClr val="bg1"/>
                </a:solidFill>
              </a:rPr>
              <a:t>Sono </a:t>
            </a:r>
            <a:r>
              <a:rPr lang="it-IT" b="1" dirty="0">
                <a:solidFill>
                  <a:schemeClr val="bg1"/>
                </a:solidFill>
              </a:rPr>
              <a:t>ripristinati sia il servizio dirigenziale dedicato nella Direzione Generale Archeologia, Belle arti e Paesaggio, sia l’area funzionale nelle soprintendenze</a:t>
            </a:r>
            <a:r>
              <a:rPr lang="it-IT" dirty="0">
                <a:solidFill>
                  <a:schemeClr val="bg1"/>
                </a:solidFill>
              </a:rPr>
              <a:t>; è inoltre previsto, come </a:t>
            </a:r>
            <a:r>
              <a:rPr lang="it-IT" b="1" dirty="0">
                <a:solidFill>
                  <a:schemeClr val="bg1"/>
                </a:solidFill>
              </a:rPr>
              <a:t>ufficio dirigenziale </a:t>
            </a:r>
            <a:r>
              <a:rPr lang="it-IT" dirty="0">
                <a:solidFill>
                  <a:schemeClr val="bg1"/>
                </a:solidFill>
              </a:rPr>
              <a:t>di livello non generale dotato di autonomia speciale, </a:t>
            </a:r>
            <a:r>
              <a:rPr lang="it-IT" b="1" dirty="0">
                <a:solidFill>
                  <a:schemeClr val="bg1"/>
                </a:solidFill>
              </a:rPr>
              <a:t>l’Istituto centrale per il Patrimonio immateriale.</a:t>
            </a:r>
          </a:p>
        </p:txBody>
      </p:sp>
    </p:spTree>
    <p:extLst>
      <p:ext uri="{BB962C8B-B14F-4D97-AF65-F5344CB8AC3E}">
        <p14:creationId xmlns:p14="http://schemas.microsoft.com/office/powerpoint/2010/main" val="1757421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4A7F84-46BE-4CF3-B538-F82C2F62BA30}"/>
              </a:ext>
            </a:extLst>
          </p:cNvPr>
          <p:cNvSpPr>
            <a:spLocks noGrp="1"/>
          </p:cNvSpPr>
          <p:nvPr>
            <p:ph type="title"/>
          </p:nvPr>
        </p:nvSpPr>
        <p:spPr>
          <a:xfrm>
            <a:off x="273395" y="0"/>
            <a:ext cx="8534400" cy="1507067"/>
          </a:xfrm>
        </p:spPr>
        <p:txBody>
          <a:bodyPr/>
          <a:lstStyle/>
          <a:p>
            <a:r>
              <a:rPr lang="it-IT" dirty="0"/>
              <a:t>I MUSEI AUTONOMI «REDIVIVI»</a:t>
            </a:r>
          </a:p>
        </p:txBody>
      </p:sp>
      <p:pic>
        <p:nvPicPr>
          <p:cNvPr id="6146" name="Picture 2" descr="Tutti (ma proprio tutti) contro la riforma Bonisoli e gli accorpamenti dei musei">
            <a:extLst>
              <a:ext uri="{FF2B5EF4-FFF2-40B4-BE49-F238E27FC236}">
                <a16:creationId xmlns:a16="http://schemas.microsoft.com/office/drawing/2014/main" id="{A2CACC8B-F88F-4F0B-85A1-7A9318E65C8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0407"/>
          <a:stretch/>
        </p:blipFill>
        <p:spPr bwMode="auto">
          <a:xfrm>
            <a:off x="273395" y="1179443"/>
            <a:ext cx="3996000" cy="238539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galleria accademia firenze">
            <a:extLst>
              <a:ext uri="{FF2B5EF4-FFF2-40B4-BE49-F238E27FC236}">
                <a16:creationId xmlns:a16="http://schemas.microsoft.com/office/drawing/2014/main" id="{DB033390-DBE8-40FD-B8BD-61FCFF238D4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8288"/>
          <a:stretch/>
        </p:blipFill>
        <p:spPr bwMode="auto">
          <a:xfrm>
            <a:off x="5466384" y="1131043"/>
            <a:ext cx="4392000" cy="2385391"/>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castello miramare">
            <a:extLst>
              <a:ext uri="{FF2B5EF4-FFF2-40B4-BE49-F238E27FC236}">
                <a16:creationId xmlns:a16="http://schemas.microsoft.com/office/drawing/2014/main" id="{01123AF7-C2A8-4615-9CF0-EEEC207494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616" y="4041477"/>
            <a:ext cx="4068000" cy="2278080"/>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a:extLst>
              <a:ext uri="{FF2B5EF4-FFF2-40B4-BE49-F238E27FC236}">
                <a16:creationId xmlns:a16="http://schemas.microsoft.com/office/drawing/2014/main" id="{B6A37100-3729-4BF2-80D8-C29D6F5E589D}"/>
              </a:ext>
            </a:extLst>
          </p:cNvPr>
          <p:cNvPicPr>
            <a:picLocks noChangeAspect="1"/>
          </p:cNvPicPr>
          <p:nvPr/>
        </p:nvPicPr>
        <p:blipFill>
          <a:blip r:embed="rId5"/>
          <a:stretch>
            <a:fillRect/>
          </a:stretch>
        </p:blipFill>
        <p:spPr>
          <a:xfrm>
            <a:off x="5466384" y="3838553"/>
            <a:ext cx="3312000" cy="2481004"/>
          </a:xfrm>
          <a:prstGeom prst="rect">
            <a:avLst/>
          </a:prstGeom>
        </p:spPr>
      </p:pic>
      <p:sp>
        <p:nvSpPr>
          <p:cNvPr id="7" name="CasellaDiTesto 6">
            <a:extLst>
              <a:ext uri="{FF2B5EF4-FFF2-40B4-BE49-F238E27FC236}">
                <a16:creationId xmlns:a16="http://schemas.microsoft.com/office/drawing/2014/main" id="{5870DDDB-CC5C-4760-97EE-F3E3111D4A78}"/>
              </a:ext>
            </a:extLst>
          </p:cNvPr>
          <p:cNvSpPr txBox="1"/>
          <p:nvPr/>
        </p:nvSpPr>
        <p:spPr>
          <a:xfrm>
            <a:off x="273394" y="3564834"/>
            <a:ext cx="4285353" cy="369332"/>
          </a:xfrm>
          <a:prstGeom prst="rect">
            <a:avLst/>
          </a:prstGeom>
          <a:noFill/>
        </p:spPr>
        <p:txBody>
          <a:bodyPr wrap="square" rtlCol="0">
            <a:spAutoFit/>
          </a:bodyPr>
          <a:lstStyle/>
          <a:p>
            <a:r>
              <a:rPr lang="it-IT" dirty="0"/>
              <a:t>Roma Museo Naz. Etrusco Villa Giulia</a:t>
            </a:r>
          </a:p>
        </p:txBody>
      </p:sp>
      <p:sp>
        <p:nvSpPr>
          <p:cNvPr id="14" name="CasellaDiTesto 13">
            <a:extLst>
              <a:ext uri="{FF2B5EF4-FFF2-40B4-BE49-F238E27FC236}">
                <a16:creationId xmlns:a16="http://schemas.microsoft.com/office/drawing/2014/main" id="{166793D8-D479-49DF-9340-8B062B36A7B2}"/>
              </a:ext>
            </a:extLst>
          </p:cNvPr>
          <p:cNvSpPr txBox="1"/>
          <p:nvPr/>
        </p:nvSpPr>
        <p:spPr>
          <a:xfrm>
            <a:off x="273394" y="6319557"/>
            <a:ext cx="4285353" cy="369332"/>
          </a:xfrm>
          <a:prstGeom prst="rect">
            <a:avLst/>
          </a:prstGeom>
          <a:noFill/>
        </p:spPr>
        <p:txBody>
          <a:bodyPr wrap="square" rtlCol="0">
            <a:spAutoFit/>
          </a:bodyPr>
          <a:lstStyle/>
          <a:p>
            <a:r>
              <a:rPr lang="it-IT" dirty="0"/>
              <a:t>Trieste Castello di Miramare</a:t>
            </a:r>
          </a:p>
        </p:txBody>
      </p:sp>
      <p:sp>
        <p:nvSpPr>
          <p:cNvPr id="8" name="CasellaDiTesto 7">
            <a:extLst>
              <a:ext uri="{FF2B5EF4-FFF2-40B4-BE49-F238E27FC236}">
                <a16:creationId xmlns:a16="http://schemas.microsoft.com/office/drawing/2014/main" id="{396780A9-5116-4E86-80A9-3903B7199BB6}"/>
              </a:ext>
            </a:extLst>
          </p:cNvPr>
          <p:cNvSpPr txBox="1"/>
          <p:nvPr/>
        </p:nvSpPr>
        <p:spPr>
          <a:xfrm>
            <a:off x="5466384" y="3497181"/>
            <a:ext cx="4668622" cy="369332"/>
          </a:xfrm>
          <a:prstGeom prst="rect">
            <a:avLst/>
          </a:prstGeom>
          <a:noFill/>
        </p:spPr>
        <p:txBody>
          <a:bodyPr wrap="square" rtlCol="0">
            <a:spAutoFit/>
          </a:bodyPr>
          <a:lstStyle/>
          <a:p>
            <a:r>
              <a:rPr lang="it-IT" dirty="0"/>
              <a:t>Firenze Galleria Accademia</a:t>
            </a:r>
          </a:p>
        </p:txBody>
      </p:sp>
      <p:sp>
        <p:nvSpPr>
          <p:cNvPr id="9" name="CasellaDiTesto 8">
            <a:extLst>
              <a:ext uri="{FF2B5EF4-FFF2-40B4-BE49-F238E27FC236}">
                <a16:creationId xmlns:a16="http://schemas.microsoft.com/office/drawing/2014/main" id="{9B0C3B65-4F02-4534-A18B-E51EE388BA5B}"/>
              </a:ext>
            </a:extLst>
          </p:cNvPr>
          <p:cNvSpPr txBox="1"/>
          <p:nvPr/>
        </p:nvSpPr>
        <p:spPr>
          <a:xfrm>
            <a:off x="5466384" y="6432200"/>
            <a:ext cx="5466659" cy="369332"/>
          </a:xfrm>
          <a:prstGeom prst="rect">
            <a:avLst/>
          </a:prstGeom>
          <a:noFill/>
        </p:spPr>
        <p:txBody>
          <a:bodyPr wrap="square" rtlCol="0">
            <a:spAutoFit/>
          </a:bodyPr>
          <a:lstStyle/>
          <a:p>
            <a:r>
              <a:rPr lang="it-IT" dirty="0"/>
              <a:t>Roma Parco Archeologico Appia Antica</a:t>
            </a:r>
          </a:p>
        </p:txBody>
      </p:sp>
    </p:spTree>
    <p:extLst>
      <p:ext uri="{BB962C8B-B14F-4D97-AF65-F5344CB8AC3E}">
        <p14:creationId xmlns:p14="http://schemas.microsoft.com/office/powerpoint/2010/main" val="20831428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LA STRUTTURA ORGANIZZATIVA ATTUALE -1</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632311"/>
          </a:xfrm>
          <a:prstGeom prst="rect">
            <a:avLst/>
          </a:prstGeom>
          <a:solidFill>
            <a:schemeClr val="tx2">
              <a:lumMod val="40000"/>
              <a:lumOff val="60000"/>
            </a:schemeClr>
          </a:solidFill>
        </p:spPr>
        <p:txBody>
          <a:bodyPr wrap="square" rtlCol="0">
            <a:spAutoFit/>
          </a:bodyPr>
          <a:lstStyle/>
          <a:p>
            <a:r>
              <a:rPr lang="it-IT" i="1" dirty="0">
                <a:solidFill>
                  <a:schemeClr val="bg1"/>
                </a:solidFill>
              </a:rPr>
              <a:t>Il Ministero si articola in </a:t>
            </a:r>
            <a:r>
              <a:rPr lang="it-IT" b="1" i="1" dirty="0">
                <a:solidFill>
                  <a:schemeClr val="bg1"/>
                </a:solidFill>
              </a:rPr>
              <a:t>12 uffici</a:t>
            </a:r>
            <a:r>
              <a:rPr lang="it-IT" i="1" dirty="0">
                <a:solidFill>
                  <a:schemeClr val="bg1"/>
                </a:solidFill>
              </a:rPr>
              <a:t> </a:t>
            </a:r>
            <a:r>
              <a:rPr lang="it-IT" b="1" i="1" dirty="0">
                <a:solidFill>
                  <a:schemeClr val="bg1"/>
                </a:solidFill>
              </a:rPr>
              <a:t>dirigenziali</a:t>
            </a:r>
            <a:r>
              <a:rPr lang="it-IT" i="1" dirty="0">
                <a:solidFill>
                  <a:schemeClr val="bg1"/>
                </a:solidFill>
              </a:rPr>
              <a:t> </a:t>
            </a:r>
            <a:r>
              <a:rPr lang="it-IT" b="1" i="1" dirty="0">
                <a:solidFill>
                  <a:schemeClr val="bg1"/>
                </a:solidFill>
              </a:rPr>
              <a:t>di livello generale centrali</a:t>
            </a:r>
            <a:r>
              <a:rPr lang="it-IT" i="1" dirty="0">
                <a:solidFill>
                  <a:schemeClr val="bg1"/>
                </a:solidFill>
              </a:rPr>
              <a:t> e </a:t>
            </a:r>
            <a:r>
              <a:rPr lang="it-IT" b="1" i="1" dirty="0">
                <a:solidFill>
                  <a:schemeClr val="bg1"/>
                </a:solidFill>
              </a:rPr>
              <a:t>14 uffici dirigenziali di livello generale periferici</a:t>
            </a:r>
            <a:r>
              <a:rPr lang="it-IT" i="1" dirty="0">
                <a:solidFill>
                  <a:schemeClr val="bg1"/>
                </a:solidFill>
              </a:rPr>
              <a:t>, coordinati da un </a:t>
            </a:r>
            <a:r>
              <a:rPr lang="it-IT" b="1" i="1" dirty="0">
                <a:solidFill>
                  <a:schemeClr val="bg1"/>
                </a:solidFill>
              </a:rPr>
              <a:t>Segretario Generale </a:t>
            </a:r>
            <a:r>
              <a:rPr lang="it-IT" i="1" dirty="0"/>
              <a:t>(</a:t>
            </a:r>
            <a:r>
              <a:rPr lang="it-IT" i="1" u="sng" dirty="0">
                <a:hlinkClick r:id="rId2"/>
              </a:rPr>
              <a:t>Art. 4 DPCM 2/12/2019 n.169</a:t>
            </a:r>
            <a:r>
              <a:rPr lang="it-IT" i="1" dirty="0"/>
              <a:t>)ù</a:t>
            </a:r>
          </a:p>
          <a:p>
            <a:endParaRPr lang="it-IT" i="1" u="sng" dirty="0">
              <a:solidFill>
                <a:schemeClr val="bg1"/>
              </a:solidFill>
            </a:endParaRPr>
          </a:p>
          <a:p>
            <a:r>
              <a:rPr lang="it-IT" b="1" i="1" u="sng" dirty="0">
                <a:solidFill>
                  <a:schemeClr val="bg1"/>
                </a:solidFill>
              </a:rPr>
              <a:t>DIREZIONI GENERALI CENTRALI</a:t>
            </a:r>
            <a:br>
              <a:rPr lang="it-IT" dirty="0"/>
            </a:br>
            <a:r>
              <a:rPr lang="it-IT" i="1" dirty="0"/>
              <a:t>  </a:t>
            </a:r>
            <a:r>
              <a:rPr lang="it-IT" i="1" dirty="0">
                <a:solidFill>
                  <a:schemeClr val="bg1"/>
                </a:solidFill>
              </a:rPr>
              <a:t>1)   Direzione generale Educazione, ricerca e istituti culturali;</a:t>
            </a:r>
          </a:p>
          <a:p>
            <a:r>
              <a:rPr lang="it-IT" i="1" dirty="0">
                <a:solidFill>
                  <a:schemeClr val="bg1"/>
                </a:solidFill>
              </a:rPr>
              <a:t>  2)   Direzione generale Archeologia, belle arti e paesaggio;</a:t>
            </a:r>
            <a:br>
              <a:rPr lang="it-IT" dirty="0">
                <a:solidFill>
                  <a:schemeClr val="bg1"/>
                </a:solidFill>
              </a:rPr>
            </a:br>
            <a:r>
              <a:rPr lang="it-IT" i="1" dirty="0">
                <a:solidFill>
                  <a:schemeClr val="bg1"/>
                </a:solidFill>
              </a:rPr>
              <a:t>  3)    Direzione generale Sicurezza del patrimonio culturale;</a:t>
            </a:r>
            <a:br>
              <a:rPr lang="it-IT" dirty="0">
                <a:solidFill>
                  <a:schemeClr val="bg1"/>
                </a:solidFill>
              </a:rPr>
            </a:br>
            <a:r>
              <a:rPr lang="it-IT" i="1" dirty="0">
                <a:solidFill>
                  <a:schemeClr val="bg1"/>
                </a:solidFill>
              </a:rPr>
              <a:t>  4)    Direzione generale Musei;</a:t>
            </a:r>
            <a:br>
              <a:rPr lang="it-IT" dirty="0">
                <a:solidFill>
                  <a:schemeClr val="bg1"/>
                </a:solidFill>
              </a:rPr>
            </a:br>
            <a:r>
              <a:rPr lang="it-IT" i="1" dirty="0">
                <a:solidFill>
                  <a:schemeClr val="bg1"/>
                </a:solidFill>
              </a:rPr>
              <a:t>  5)    Direzione generale Archivi;</a:t>
            </a:r>
            <a:br>
              <a:rPr lang="it-IT" dirty="0">
                <a:solidFill>
                  <a:schemeClr val="bg1"/>
                </a:solidFill>
              </a:rPr>
            </a:br>
            <a:r>
              <a:rPr lang="it-IT" i="1" dirty="0">
                <a:solidFill>
                  <a:schemeClr val="bg1"/>
                </a:solidFill>
              </a:rPr>
              <a:t>  6)    Direzione generale Biblioteche e diritto d’autore;</a:t>
            </a:r>
            <a:br>
              <a:rPr lang="it-IT" dirty="0">
                <a:solidFill>
                  <a:schemeClr val="bg1"/>
                </a:solidFill>
              </a:rPr>
            </a:br>
            <a:r>
              <a:rPr lang="it-IT" i="1" dirty="0">
                <a:solidFill>
                  <a:schemeClr val="bg1"/>
                </a:solidFill>
              </a:rPr>
              <a:t>  7)    Direzione generale Creatività contemporanea;</a:t>
            </a:r>
            <a:br>
              <a:rPr lang="it-IT" dirty="0">
                <a:solidFill>
                  <a:schemeClr val="bg1"/>
                </a:solidFill>
              </a:rPr>
            </a:br>
            <a:r>
              <a:rPr lang="it-IT" i="1" dirty="0">
                <a:solidFill>
                  <a:schemeClr val="bg1"/>
                </a:solidFill>
              </a:rPr>
              <a:t>  8)    Direzione generale Spettacolo;</a:t>
            </a:r>
            <a:br>
              <a:rPr lang="it-IT" dirty="0">
                <a:solidFill>
                  <a:schemeClr val="bg1"/>
                </a:solidFill>
              </a:rPr>
            </a:br>
            <a:r>
              <a:rPr lang="it-IT" i="1" dirty="0">
                <a:solidFill>
                  <a:schemeClr val="bg1"/>
                </a:solidFill>
              </a:rPr>
              <a:t>  9)    Direzione generale Cinema e audiovisivo;</a:t>
            </a:r>
            <a:br>
              <a:rPr lang="it-IT" dirty="0">
                <a:solidFill>
                  <a:schemeClr val="bg1"/>
                </a:solidFill>
              </a:rPr>
            </a:br>
            <a:r>
              <a:rPr lang="it-IT" i="1" dirty="0">
                <a:solidFill>
                  <a:schemeClr val="bg1"/>
                </a:solidFill>
              </a:rPr>
              <a:t>10)    Direzione generale Turismo;</a:t>
            </a:r>
            <a:br>
              <a:rPr lang="it-IT" dirty="0">
                <a:solidFill>
                  <a:schemeClr val="bg1"/>
                </a:solidFill>
              </a:rPr>
            </a:br>
            <a:r>
              <a:rPr lang="it-IT" i="1" dirty="0">
                <a:solidFill>
                  <a:schemeClr val="bg1"/>
                </a:solidFill>
              </a:rPr>
              <a:t>11)    Direzione generale Organizzazione;</a:t>
            </a:r>
            <a:br>
              <a:rPr lang="it-IT" dirty="0">
                <a:solidFill>
                  <a:schemeClr val="bg1"/>
                </a:solidFill>
              </a:rPr>
            </a:br>
            <a:r>
              <a:rPr lang="it-IT" i="1" dirty="0">
                <a:solidFill>
                  <a:schemeClr val="bg1"/>
                </a:solidFill>
              </a:rPr>
              <a:t>12)    Direzione generale Bilancio.</a:t>
            </a:r>
          </a:p>
          <a:p>
            <a:endParaRPr lang="it-IT" b="1" i="1" dirty="0">
              <a:solidFill>
                <a:schemeClr val="bg1"/>
              </a:solidFill>
            </a:endParaRPr>
          </a:p>
          <a:p>
            <a:r>
              <a:rPr lang="it-IT" b="1" i="1" dirty="0">
                <a:solidFill>
                  <a:schemeClr val="bg1"/>
                </a:solidFill>
              </a:rPr>
              <a:t>Le Direzioni Generali insieme al Segretariato Generale costituiscono </a:t>
            </a:r>
            <a:r>
              <a:rPr lang="it-IT" b="1" i="1" u="sng" dirty="0">
                <a:solidFill>
                  <a:schemeClr val="bg1"/>
                </a:solidFill>
              </a:rPr>
              <a:t>gli organi centrali del Ministero</a:t>
            </a:r>
            <a:r>
              <a:rPr lang="it-IT" b="1" i="1" dirty="0">
                <a:solidFill>
                  <a:schemeClr val="bg1"/>
                </a:solidFill>
              </a:rPr>
              <a:t>.</a:t>
            </a:r>
          </a:p>
          <a:p>
            <a:endParaRPr lang="it-IT" b="1" i="1" dirty="0">
              <a:solidFill>
                <a:schemeClr val="bg1"/>
              </a:solidFill>
            </a:endParaRPr>
          </a:p>
          <a:p>
            <a:endParaRPr lang="it-IT" b="1" i="1" dirty="0">
              <a:solidFill>
                <a:schemeClr val="bg1"/>
              </a:solidFill>
            </a:endParaRPr>
          </a:p>
        </p:txBody>
      </p:sp>
    </p:spTree>
    <p:extLst>
      <p:ext uri="{BB962C8B-B14F-4D97-AF65-F5344CB8AC3E}">
        <p14:creationId xmlns:p14="http://schemas.microsoft.com/office/powerpoint/2010/main" val="23373135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LA STRUTTURA ORGANIZZATIVA ATTUALE - 2</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8956298"/>
          </a:xfrm>
          <a:prstGeom prst="rect">
            <a:avLst/>
          </a:prstGeom>
          <a:solidFill>
            <a:schemeClr val="tx2">
              <a:lumMod val="40000"/>
              <a:lumOff val="60000"/>
            </a:schemeClr>
          </a:solidFill>
        </p:spPr>
        <p:txBody>
          <a:bodyPr wrap="square" rtlCol="0">
            <a:spAutoFit/>
          </a:bodyPr>
          <a:lstStyle/>
          <a:p>
            <a:r>
              <a:rPr lang="it-IT" b="1" u="sng" cap="all" dirty="0">
                <a:solidFill>
                  <a:schemeClr val="bg1"/>
                </a:solidFill>
              </a:rPr>
              <a:t>direzioni generali periferiche (Istituti dotati di autonomia speciale)</a:t>
            </a:r>
          </a:p>
          <a:p>
            <a:endParaRPr lang="it-IT" b="1" i="1" u="sng" cap="all" dirty="0">
              <a:solidFill>
                <a:schemeClr val="bg1"/>
              </a:solidFill>
            </a:endParaRPr>
          </a:p>
          <a:p>
            <a:r>
              <a:rPr lang="it-IT" i="1" dirty="0">
                <a:solidFill>
                  <a:schemeClr val="bg1"/>
                </a:solidFill>
              </a:rPr>
              <a:t>  1)    Archivio centrale dello Stato;</a:t>
            </a:r>
            <a:br>
              <a:rPr lang="it-IT" dirty="0">
                <a:solidFill>
                  <a:schemeClr val="bg1"/>
                </a:solidFill>
              </a:rPr>
            </a:br>
            <a:r>
              <a:rPr lang="it-IT" i="1" dirty="0">
                <a:solidFill>
                  <a:schemeClr val="bg1"/>
                </a:solidFill>
              </a:rPr>
              <a:t>  2)    Istituto centrale per la digitalizzazione del patrimonio culturale - Digital Library;</a:t>
            </a:r>
            <a:br>
              <a:rPr lang="it-IT" dirty="0">
                <a:solidFill>
                  <a:schemeClr val="bg1"/>
                </a:solidFill>
              </a:rPr>
            </a:br>
            <a:r>
              <a:rPr lang="it-IT" i="1" dirty="0">
                <a:solidFill>
                  <a:schemeClr val="bg1"/>
                </a:solidFill>
              </a:rPr>
              <a:t>  3)    Soprintendenza speciale Archeologia, belle arti e paesaggio di Roma;</a:t>
            </a:r>
            <a:br>
              <a:rPr lang="it-IT" dirty="0">
                <a:solidFill>
                  <a:schemeClr val="bg1"/>
                </a:solidFill>
              </a:rPr>
            </a:br>
            <a:r>
              <a:rPr lang="it-IT" i="1" dirty="0">
                <a:solidFill>
                  <a:schemeClr val="bg1"/>
                </a:solidFill>
              </a:rPr>
              <a:t>  4)    Galleria Borghese;</a:t>
            </a:r>
            <a:br>
              <a:rPr lang="it-IT" dirty="0">
                <a:solidFill>
                  <a:schemeClr val="bg1"/>
                </a:solidFill>
              </a:rPr>
            </a:br>
            <a:r>
              <a:rPr lang="it-IT" i="1" dirty="0">
                <a:solidFill>
                  <a:schemeClr val="bg1"/>
                </a:solidFill>
              </a:rPr>
              <a:t>  5)    Gallerie degli Uffizi;</a:t>
            </a:r>
            <a:br>
              <a:rPr lang="it-IT" dirty="0">
                <a:solidFill>
                  <a:schemeClr val="bg1"/>
                </a:solidFill>
              </a:rPr>
            </a:br>
            <a:r>
              <a:rPr lang="it-IT" i="1" dirty="0">
                <a:solidFill>
                  <a:schemeClr val="bg1"/>
                </a:solidFill>
              </a:rPr>
              <a:t>  6)    Galleria nazionale d’arte moderna e contemporanea;</a:t>
            </a:r>
            <a:br>
              <a:rPr lang="it-IT" dirty="0">
                <a:solidFill>
                  <a:schemeClr val="bg1"/>
                </a:solidFill>
              </a:rPr>
            </a:br>
            <a:r>
              <a:rPr lang="it-IT" i="1" dirty="0">
                <a:solidFill>
                  <a:schemeClr val="bg1"/>
                </a:solidFill>
              </a:rPr>
              <a:t>  7)    Gallerie dell’Accademia di Venezia;</a:t>
            </a:r>
            <a:br>
              <a:rPr lang="it-IT" dirty="0">
                <a:solidFill>
                  <a:schemeClr val="bg1"/>
                </a:solidFill>
              </a:rPr>
            </a:br>
            <a:r>
              <a:rPr lang="it-IT" i="1" dirty="0">
                <a:solidFill>
                  <a:schemeClr val="bg1"/>
                </a:solidFill>
              </a:rPr>
              <a:t>  8)    Museo e Real bosco di Capodimonte;</a:t>
            </a:r>
            <a:br>
              <a:rPr lang="it-IT" dirty="0">
                <a:solidFill>
                  <a:schemeClr val="bg1"/>
                </a:solidFill>
              </a:rPr>
            </a:br>
            <a:r>
              <a:rPr lang="it-IT" i="1" dirty="0">
                <a:solidFill>
                  <a:schemeClr val="bg1"/>
                </a:solidFill>
              </a:rPr>
              <a:t>  9)    Museo nazionale romano;</a:t>
            </a:r>
            <a:br>
              <a:rPr lang="it-IT" dirty="0">
                <a:solidFill>
                  <a:schemeClr val="bg1"/>
                </a:solidFill>
              </a:rPr>
            </a:br>
            <a:r>
              <a:rPr lang="it-IT" i="1" dirty="0">
                <a:solidFill>
                  <a:schemeClr val="bg1"/>
                </a:solidFill>
              </a:rPr>
              <a:t>10)    Parco archeologico del Colosseo;</a:t>
            </a:r>
            <a:br>
              <a:rPr lang="it-IT" dirty="0">
                <a:solidFill>
                  <a:schemeClr val="bg1"/>
                </a:solidFill>
              </a:rPr>
            </a:br>
            <a:r>
              <a:rPr lang="it-IT" i="1" dirty="0">
                <a:solidFill>
                  <a:schemeClr val="bg1"/>
                </a:solidFill>
              </a:rPr>
              <a:t>11)    Parco archeologico di Pompei;</a:t>
            </a:r>
            <a:br>
              <a:rPr lang="it-IT" dirty="0">
                <a:solidFill>
                  <a:schemeClr val="bg1"/>
                </a:solidFill>
              </a:rPr>
            </a:br>
            <a:r>
              <a:rPr lang="it-IT" i="1" dirty="0">
                <a:solidFill>
                  <a:schemeClr val="bg1"/>
                </a:solidFill>
              </a:rPr>
              <a:t>12)    Pinacoteca di Brera;</a:t>
            </a:r>
            <a:br>
              <a:rPr lang="it-IT" dirty="0">
                <a:solidFill>
                  <a:schemeClr val="bg1"/>
                </a:solidFill>
              </a:rPr>
            </a:br>
            <a:r>
              <a:rPr lang="it-IT" i="1" dirty="0">
                <a:solidFill>
                  <a:schemeClr val="bg1"/>
                </a:solidFill>
              </a:rPr>
              <a:t>13)    Reggia di Caserta;</a:t>
            </a:r>
            <a:br>
              <a:rPr lang="it-IT" dirty="0">
                <a:solidFill>
                  <a:schemeClr val="bg1"/>
                </a:solidFill>
              </a:rPr>
            </a:br>
            <a:r>
              <a:rPr lang="it-IT" i="1" dirty="0">
                <a:solidFill>
                  <a:schemeClr val="bg1"/>
                </a:solidFill>
              </a:rPr>
              <a:t>14)    Vittoriano e Palazzo Venezia</a:t>
            </a:r>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dirty="0">
              <a:solidFill>
                <a:schemeClr val="bg1"/>
              </a:solidFill>
            </a:endParaRPr>
          </a:p>
        </p:txBody>
      </p:sp>
    </p:spTree>
    <p:extLst>
      <p:ext uri="{BB962C8B-B14F-4D97-AF65-F5344CB8AC3E}">
        <p14:creationId xmlns:p14="http://schemas.microsoft.com/office/powerpoint/2010/main" val="3393583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LA STRUTTURA ORGANIZZATIVA ATTUALE -3</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7294305"/>
          </a:xfrm>
          <a:prstGeom prst="rect">
            <a:avLst/>
          </a:prstGeom>
          <a:solidFill>
            <a:schemeClr val="tx2">
              <a:lumMod val="40000"/>
              <a:lumOff val="60000"/>
            </a:schemeClr>
          </a:solidFill>
        </p:spPr>
        <p:txBody>
          <a:bodyPr wrap="square" rtlCol="0">
            <a:spAutoFit/>
          </a:bodyPr>
          <a:lstStyle/>
          <a:p>
            <a:r>
              <a:rPr lang="it-IT" i="1" dirty="0">
                <a:solidFill>
                  <a:schemeClr val="bg1"/>
                </a:solidFill>
              </a:rPr>
              <a:t>Sono </a:t>
            </a:r>
            <a:r>
              <a:rPr lang="it-IT" b="1" i="1" dirty="0">
                <a:solidFill>
                  <a:schemeClr val="bg1"/>
                </a:solidFill>
              </a:rPr>
              <a:t>organi periferici </a:t>
            </a:r>
            <a:r>
              <a:rPr lang="it-IT" i="1" dirty="0">
                <a:solidFill>
                  <a:schemeClr val="bg1"/>
                </a:solidFill>
              </a:rPr>
              <a:t>del Ministero:</a:t>
            </a:r>
          </a:p>
          <a:p>
            <a:br>
              <a:rPr lang="it-IT" dirty="0">
                <a:solidFill>
                  <a:schemeClr val="bg1"/>
                </a:solidFill>
              </a:rPr>
            </a:br>
            <a:r>
              <a:rPr lang="it-IT" i="1" dirty="0">
                <a:solidFill>
                  <a:schemeClr val="bg1"/>
                </a:solidFill>
              </a:rPr>
              <a:t>a)    i Segretariati regionali del Ministero per i beni e le attività culturali e per il turismo;</a:t>
            </a:r>
            <a:br>
              <a:rPr lang="it-IT" dirty="0">
                <a:solidFill>
                  <a:schemeClr val="bg1"/>
                </a:solidFill>
              </a:rPr>
            </a:br>
            <a:r>
              <a:rPr lang="it-IT" i="1" dirty="0">
                <a:solidFill>
                  <a:schemeClr val="bg1"/>
                </a:solidFill>
              </a:rPr>
              <a:t>b)    le Soprintendenze Archeologia, belle arti e paesaggio;</a:t>
            </a:r>
            <a:br>
              <a:rPr lang="it-IT" dirty="0">
                <a:solidFill>
                  <a:schemeClr val="bg1"/>
                </a:solidFill>
              </a:rPr>
            </a:br>
            <a:r>
              <a:rPr lang="it-IT" i="1" dirty="0">
                <a:solidFill>
                  <a:schemeClr val="bg1"/>
                </a:solidFill>
              </a:rPr>
              <a:t>c)    le Direzioni regionali Musei;</a:t>
            </a:r>
            <a:br>
              <a:rPr lang="it-IT" dirty="0">
                <a:solidFill>
                  <a:schemeClr val="bg1"/>
                </a:solidFill>
              </a:rPr>
            </a:br>
            <a:r>
              <a:rPr lang="it-IT" i="1" dirty="0">
                <a:solidFill>
                  <a:schemeClr val="bg1"/>
                </a:solidFill>
              </a:rPr>
              <a:t>e)    i Musei, le aree e i parchi archeologici e gli altri luoghi della cultura;</a:t>
            </a:r>
            <a:br>
              <a:rPr lang="it-IT" dirty="0">
                <a:solidFill>
                  <a:schemeClr val="bg1"/>
                </a:solidFill>
              </a:rPr>
            </a:br>
            <a:r>
              <a:rPr lang="it-IT" i="1" dirty="0">
                <a:solidFill>
                  <a:schemeClr val="bg1"/>
                </a:solidFill>
              </a:rPr>
              <a:t>f)    le Soprintendenze archivistiche e bibliografiche;</a:t>
            </a:r>
            <a:br>
              <a:rPr lang="it-IT" dirty="0">
                <a:solidFill>
                  <a:schemeClr val="bg1"/>
                </a:solidFill>
              </a:rPr>
            </a:br>
            <a:r>
              <a:rPr lang="it-IT" i="1" dirty="0">
                <a:solidFill>
                  <a:schemeClr val="bg1"/>
                </a:solidFill>
              </a:rPr>
              <a:t>g)    gli Archivi di Stato;</a:t>
            </a:r>
            <a:br>
              <a:rPr lang="it-IT" dirty="0">
                <a:solidFill>
                  <a:schemeClr val="bg1"/>
                </a:solidFill>
              </a:rPr>
            </a:br>
            <a:r>
              <a:rPr lang="it-IT" i="1" dirty="0">
                <a:solidFill>
                  <a:schemeClr val="bg1"/>
                </a:solidFill>
              </a:rPr>
              <a:t>h)    le Biblioteche.</a:t>
            </a:r>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i="1" dirty="0">
              <a:solidFill>
                <a:schemeClr val="bg1"/>
              </a:solidFill>
            </a:endParaRPr>
          </a:p>
          <a:p>
            <a:endParaRPr lang="it-IT" b="1" dirty="0">
              <a:solidFill>
                <a:schemeClr val="bg1"/>
              </a:solidFill>
            </a:endParaRPr>
          </a:p>
        </p:txBody>
      </p:sp>
    </p:spTree>
    <p:extLst>
      <p:ext uri="{BB962C8B-B14F-4D97-AF65-F5344CB8AC3E}">
        <p14:creationId xmlns:p14="http://schemas.microsoft.com/office/powerpoint/2010/main" val="3279212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541301"/>
            <a:ext cx="10089806" cy="1507067"/>
          </a:xfrm>
        </p:spPr>
        <p:txBody>
          <a:bodyPr/>
          <a:lstStyle/>
          <a:p>
            <a:r>
              <a:rPr lang="it-IT" dirty="0">
                <a:solidFill>
                  <a:schemeClr val="bg1"/>
                </a:solidFill>
              </a:rPr>
              <a:t>LA STRUTTURA ORGANIZZATIVA ATTUALE - 4</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607957"/>
            <a:ext cx="12191999" cy="6001643"/>
          </a:xfrm>
          <a:prstGeom prst="rect">
            <a:avLst/>
          </a:prstGeom>
          <a:solidFill>
            <a:schemeClr val="tx2">
              <a:lumMod val="40000"/>
              <a:lumOff val="60000"/>
            </a:schemeClr>
          </a:solidFill>
        </p:spPr>
        <p:txBody>
          <a:bodyPr wrap="square" rtlCol="0">
            <a:spAutoFit/>
          </a:bodyPr>
          <a:lstStyle/>
          <a:p>
            <a:r>
              <a:rPr lang="it-IT" sz="2400" b="1" cap="all" dirty="0">
                <a:solidFill>
                  <a:schemeClr val="bg1"/>
                </a:solidFill>
              </a:rPr>
              <a:t>Organi consultivi centrali</a:t>
            </a:r>
            <a:endParaRPr lang="it-IT" sz="2400" b="1" i="1" cap="all" dirty="0">
              <a:solidFill>
                <a:schemeClr val="bg1"/>
              </a:solidFill>
            </a:endParaRPr>
          </a:p>
          <a:p>
            <a:r>
              <a:rPr lang="it-IT" b="1" dirty="0">
                <a:hlinkClick r:id="rId2"/>
              </a:rPr>
              <a:t>1)CONSIGLIO SUPERIORE PER I BENI CULTURALI E PAESAGGISTICI</a:t>
            </a:r>
            <a:r>
              <a:rPr lang="it-IT" b="1" dirty="0"/>
              <a:t> </a:t>
            </a:r>
            <a:r>
              <a:rPr lang="it-IT" b="1" dirty="0">
                <a:solidFill>
                  <a:schemeClr val="bg1"/>
                </a:solidFill>
              </a:rPr>
              <a:t>(art 27 DPCM 169/2019)</a:t>
            </a:r>
          </a:p>
          <a:p>
            <a:r>
              <a:rPr lang="it-IT" b="1" u="sng" dirty="0">
                <a:solidFill>
                  <a:schemeClr val="bg1"/>
                </a:solidFill>
              </a:rPr>
              <a:t>2)</a:t>
            </a:r>
            <a:r>
              <a:rPr lang="it-IT" b="1" u="sng" cap="all" dirty="0">
                <a:solidFill>
                  <a:schemeClr val="bg1"/>
                </a:solidFill>
              </a:rPr>
              <a:t> Comitati tecnico-scientifici (art. 28 dpcm 169/2019)</a:t>
            </a:r>
            <a:br>
              <a:rPr lang="it-IT" u="sng" dirty="0">
                <a:solidFill>
                  <a:schemeClr val="bg1"/>
                </a:solidFill>
              </a:rPr>
            </a:br>
            <a:r>
              <a:rPr lang="it-IT" dirty="0">
                <a:solidFill>
                  <a:schemeClr val="bg1"/>
                </a:solidFill>
              </a:rPr>
              <a:t>I Comitati tecnico-scientifici sono organi di </a:t>
            </a:r>
            <a:r>
              <a:rPr lang="it-IT" b="1" dirty="0">
                <a:solidFill>
                  <a:schemeClr val="bg1"/>
                </a:solidFill>
              </a:rPr>
              <a:t>consulenza</a:t>
            </a:r>
            <a:r>
              <a:rPr lang="it-IT" dirty="0">
                <a:solidFill>
                  <a:schemeClr val="bg1"/>
                </a:solidFill>
              </a:rPr>
              <a:t> del Ministero e, in particolare, delle Direzioni generali di settore. La normativa di riferimento individua </a:t>
            </a:r>
            <a:r>
              <a:rPr lang="it-IT" b="1" dirty="0">
                <a:solidFill>
                  <a:schemeClr val="bg1"/>
                </a:solidFill>
              </a:rPr>
              <a:t>sette comitati </a:t>
            </a:r>
            <a:r>
              <a:rPr lang="it-IT" dirty="0">
                <a:solidFill>
                  <a:schemeClr val="bg1"/>
                </a:solidFill>
              </a:rPr>
              <a:t>attinenti le materie specifiche:</a:t>
            </a:r>
            <a:br>
              <a:rPr lang="it-IT" dirty="0">
                <a:solidFill>
                  <a:schemeClr val="bg1"/>
                </a:solidFill>
              </a:rPr>
            </a:br>
            <a:r>
              <a:rPr lang="it-IT" b="1" dirty="0">
                <a:solidFill>
                  <a:schemeClr val="bg1"/>
                </a:solidFill>
              </a:rPr>
              <a:t>a) comitato tecnico-scientifico per i musei e l’economia della cultura</a:t>
            </a:r>
            <a:r>
              <a:rPr lang="it-IT" i="1" dirty="0">
                <a:solidFill>
                  <a:schemeClr val="bg1"/>
                </a:solidFill>
              </a:rPr>
              <a:t> </a:t>
            </a:r>
            <a:br>
              <a:rPr lang="it-IT" i="1" dirty="0">
                <a:solidFill>
                  <a:schemeClr val="bg1"/>
                </a:solidFill>
              </a:rPr>
            </a:br>
            <a:r>
              <a:rPr lang="it-IT" b="1" dirty="0">
                <a:solidFill>
                  <a:schemeClr val="bg1"/>
                </a:solidFill>
              </a:rPr>
              <a:t>b) comitato tecnico-scientifico per il paesaggio </a:t>
            </a:r>
            <a:br>
              <a:rPr lang="it-IT" i="1" dirty="0">
                <a:solidFill>
                  <a:schemeClr val="bg1"/>
                </a:solidFill>
              </a:rPr>
            </a:br>
            <a:r>
              <a:rPr lang="it-IT" b="1" dirty="0">
                <a:solidFill>
                  <a:schemeClr val="bg1"/>
                </a:solidFill>
              </a:rPr>
              <a:t>c) comitato tecnico-scientifico per l’archeologia  </a:t>
            </a:r>
            <a:br>
              <a:rPr lang="it-IT" i="1" dirty="0">
                <a:solidFill>
                  <a:schemeClr val="bg1"/>
                </a:solidFill>
              </a:rPr>
            </a:br>
            <a:r>
              <a:rPr lang="it-IT" b="1" dirty="0">
                <a:solidFill>
                  <a:schemeClr val="bg1"/>
                </a:solidFill>
              </a:rPr>
              <a:t>d) comitato tecnico-scientifico per le biblioteche e gli istituti culturali </a:t>
            </a:r>
            <a:br>
              <a:rPr lang="it-IT" b="1" i="1" dirty="0">
                <a:solidFill>
                  <a:schemeClr val="bg1"/>
                </a:solidFill>
              </a:rPr>
            </a:br>
            <a:r>
              <a:rPr lang="it-IT" b="1" dirty="0">
                <a:solidFill>
                  <a:schemeClr val="bg1"/>
                </a:solidFill>
              </a:rPr>
              <a:t>e) comitato tecnico-scientifico per gli archivi</a:t>
            </a:r>
            <a:r>
              <a:rPr lang="it-IT" i="1" dirty="0">
                <a:solidFill>
                  <a:schemeClr val="bg1"/>
                </a:solidFill>
              </a:rPr>
              <a:t>  </a:t>
            </a:r>
            <a:br>
              <a:rPr lang="it-IT" i="1" dirty="0">
                <a:solidFill>
                  <a:schemeClr val="bg1"/>
                </a:solidFill>
              </a:rPr>
            </a:br>
            <a:r>
              <a:rPr lang="it-IT" b="1" dirty="0">
                <a:solidFill>
                  <a:schemeClr val="bg1"/>
                </a:solidFill>
              </a:rPr>
              <a:t>f) comitato tecnico-scientifico per l’arte e l’architettura contemporanee  </a:t>
            </a:r>
            <a:br>
              <a:rPr lang="it-IT" b="1" dirty="0">
                <a:solidFill>
                  <a:schemeClr val="bg1"/>
                </a:solidFill>
              </a:rPr>
            </a:br>
            <a:r>
              <a:rPr lang="it-IT" b="1" dirty="0">
                <a:solidFill>
                  <a:schemeClr val="bg1"/>
                </a:solidFill>
              </a:rPr>
              <a:t>g) comitato tecnico-scientifico per le belle arti  </a:t>
            </a:r>
            <a:r>
              <a:rPr lang="it-IT" i="1" dirty="0"/>
              <a:t>(</a:t>
            </a:r>
            <a:r>
              <a:rPr lang="it-IT" i="1" u="sng" dirty="0"/>
              <a:t>D.M. 456 23/10/20</a:t>
            </a:r>
            <a:endParaRPr lang="it-IT" i="1" dirty="0"/>
          </a:p>
          <a:p>
            <a:r>
              <a:rPr lang="it-IT" b="1" dirty="0">
                <a:solidFill>
                  <a:schemeClr val="bg1"/>
                </a:solidFill>
              </a:rPr>
              <a:t>3</a:t>
            </a:r>
            <a:r>
              <a:rPr lang="it-IT" b="1" cap="all" dirty="0">
                <a:solidFill>
                  <a:schemeClr val="bg1"/>
                </a:solidFill>
              </a:rPr>
              <a:t>) </a:t>
            </a:r>
            <a:r>
              <a:rPr lang="it-IT" b="1" u="sng" cap="all" dirty="0">
                <a:solidFill>
                  <a:schemeClr val="bg1"/>
                </a:solidFill>
              </a:rPr>
              <a:t>Comitato tecnico-scientifico speciale per la tutela del patrimonio storico della Prima Guerra Mondiale* (non specificati nel dpcm)</a:t>
            </a:r>
            <a:r>
              <a:rPr lang="it-IT" b="1" i="1" cap="all" dirty="0">
                <a:solidFill>
                  <a:schemeClr val="bg1"/>
                </a:solidFill>
              </a:rPr>
              <a:t>. </a:t>
            </a:r>
            <a:r>
              <a:rPr lang="it-IT" i="1" dirty="0">
                <a:solidFill>
                  <a:schemeClr val="bg1"/>
                </a:solidFill>
              </a:rPr>
              <a:t>Presso la Direzione generale Archeologia Belle Arti e Paesaggio è istituito un comitato che stabilisce i criteri e le priorità degli interventi di </a:t>
            </a:r>
            <a:r>
              <a:rPr lang="it-IT" b="1" i="1" dirty="0">
                <a:solidFill>
                  <a:schemeClr val="bg1"/>
                </a:solidFill>
              </a:rPr>
              <a:t>restauro, manutenzione, catalogazione e valorizzazione</a:t>
            </a:r>
            <a:r>
              <a:rPr lang="it-IT" i="1" dirty="0">
                <a:solidFill>
                  <a:schemeClr val="bg1"/>
                </a:solidFill>
              </a:rPr>
              <a:t>. </a:t>
            </a:r>
          </a:p>
          <a:p>
            <a:r>
              <a:rPr lang="it-IT" b="1" u="sng" cap="all" dirty="0">
                <a:solidFill>
                  <a:schemeClr val="bg1"/>
                </a:solidFill>
              </a:rPr>
              <a:t>3) Osservatorio nazionale per la qualità del Paesaggio * (non specificati nel dpcm)</a:t>
            </a:r>
            <a:br>
              <a:rPr lang="it-IT" dirty="0">
                <a:solidFill>
                  <a:schemeClr val="bg1"/>
                </a:solidFill>
              </a:rPr>
            </a:br>
            <a:r>
              <a:rPr lang="it-IT" i="1" dirty="0">
                <a:solidFill>
                  <a:schemeClr val="bg1"/>
                </a:solidFill>
              </a:rPr>
              <a:t>Struttura per la promozione di studi e analisi per la formulazione di proposte idonee alla definizione delle politiche di tutela e valorizzazione del paesaggio italiano e per monitorare lo stato di attuazione dei piani paesaggistici, nonché il nodo delle reti ormai ampia di osservatori regionali e locali.</a:t>
            </a:r>
            <a:endParaRPr lang="it-IT" b="1" i="1" dirty="0">
              <a:solidFill>
                <a:schemeClr val="bg1"/>
              </a:solidFill>
            </a:endParaRPr>
          </a:p>
          <a:p>
            <a:r>
              <a:rPr lang="it-IT" b="1" u="sng" dirty="0">
                <a:solidFill>
                  <a:schemeClr val="bg1"/>
                </a:solidFill>
              </a:rPr>
              <a:t>4)CONSIGLIO SUPERIORE DEL CINEMA E DELL'AUDIOVISIVO (Art. 30 DPCM 169/2019)</a:t>
            </a:r>
            <a:endParaRPr lang="it-IT" b="1" i="1" dirty="0">
              <a:solidFill>
                <a:schemeClr val="bg1"/>
              </a:solidFill>
            </a:endParaRPr>
          </a:p>
        </p:txBody>
      </p:sp>
    </p:spTree>
    <p:extLst>
      <p:ext uri="{BB962C8B-B14F-4D97-AF65-F5344CB8AC3E}">
        <p14:creationId xmlns:p14="http://schemas.microsoft.com/office/powerpoint/2010/main" val="1445181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2">
                <a:tint val="97000"/>
                <a:hueMod val="92000"/>
                <a:satMod val="169000"/>
                <a:lumMod val="164000"/>
              </a:schemeClr>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grpSp>
        <p:nvGrpSpPr>
          <p:cNvPr id="24" name="Gruppo 23">
            <a:extLst>
              <a:ext uri="{FF2B5EF4-FFF2-40B4-BE49-F238E27FC236}">
                <a16:creationId xmlns:a16="http://schemas.microsoft.com/office/drawing/2014/main" id="{62CE031E-EE35-4AA7-9784-8050933277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206969" y="2963333"/>
            <a:ext cx="2981858" cy="3208867"/>
            <a:chOff x="9206969" y="2963333"/>
            <a:chExt cx="2981858" cy="3208867"/>
          </a:xfrm>
        </p:grpSpPr>
        <p:cxnSp>
          <p:nvCxnSpPr>
            <p:cNvPr id="25" name="Connettore diritto 24">
              <a:extLst>
                <a:ext uri="{FF2B5EF4-FFF2-40B4-BE49-F238E27FC236}">
                  <a16:creationId xmlns:a16="http://schemas.microsoft.com/office/drawing/2014/main" id="{118D62D3-5800-4F4A-95BE-C1A2BB8B23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Connettore diritto 25">
              <a:extLst>
                <a:ext uri="{FF2B5EF4-FFF2-40B4-BE49-F238E27FC236}">
                  <a16:creationId xmlns:a16="http://schemas.microsoft.com/office/drawing/2014/main" id="{4C9E4F52-5D94-4242-AC69-EE6A23FAB1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7" name="Connettore diritto 26">
              <a:extLst>
                <a:ext uri="{FF2B5EF4-FFF2-40B4-BE49-F238E27FC236}">
                  <a16:creationId xmlns:a16="http://schemas.microsoft.com/office/drawing/2014/main" id="{322CC7C0-D1D6-4FF0-A60C-1AEB9C8736A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Connettore diritto 27">
              <a:extLst>
                <a:ext uri="{FF2B5EF4-FFF2-40B4-BE49-F238E27FC236}">
                  <a16:creationId xmlns:a16="http://schemas.microsoft.com/office/drawing/2014/main" id="{99B43E48-8275-4871-8745-F5CB75CFDB8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Connettore diritto 28">
              <a:extLst>
                <a:ext uri="{FF2B5EF4-FFF2-40B4-BE49-F238E27FC236}">
                  <a16:creationId xmlns:a16="http://schemas.microsoft.com/office/drawing/2014/main" id="{E87ED701-F942-4771-8F92-6EFCC2E8E0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olo 1">
            <a:extLst>
              <a:ext uri="{FF2B5EF4-FFF2-40B4-BE49-F238E27FC236}">
                <a16:creationId xmlns:a16="http://schemas.microsoft.com/office/drawing/2014/main" id="{B3CC9E7E-C8DB-4D73-80B6-C5D35AD7F081}"/>
              </a:ext>
            </a:extLst>
          </p:cNvPr>
          <p:cNvSpPr>
            <a:spLocks noGrp="1"/>
          </p:cNvSpPr>
          <p:nvPr>
            <p:ph type="title"/>
          </p:nvPr>
        </p:nvSpPr>
        <p:spPr>
          <a:xfrm>
            <a:off x="959289" y="4924648"/>
            <a:ext cx="6763874" cy="1507067"/>
          </a:xfrm>
        </p:spPr>
        <p:txBody>
          <a:bodyPr vert="horz" lIns="91440" tIns="45720" rIns="91440" bIns="45720" rtlCol="0" anchor="ctr">
            <a:normAutofit/>
          </a:bodyPr>
          <a:lstStyle/>
          <a:p>
            <a:pPr rtl="0"/>
            <a:br>
              <a:rPr lang="it-IT" dirty="0"/>
            </a:br>
            <a:endParaRPr lang="it-IT" dirty="0"/>
          </a:p>
        </p:txBody>
      </p:sp>
      <p:sp>
        <p:nvSpPr>
          <p:cNvPr id="11" name="CasellaDiTesto 10">
            <a:extLst>
              <a:ext uri="{FF2B5EF4-FFF2-40B4-BE49-F238E27FC236}">
                <a16:creationId xmlns:a16="http://schemas.microsoft.com/office/drawing/2014/main" id="{ADB04A5F-528F-49CF-B224-42B074B21134}"/>
              </a:ext>
            </a:extLst>
          </p:cNvPr>
          <p:cNvSpPr txBox="1"/>
          <p:nvPr/>
        </p:nvSpPr>
        <p:spPr>
          <a:xfrm>
            <a:off x="7723162" y="4651512"/>
            <a:ext cx="4063057" cy="1477328"/>
          </a:xfrm>
          <a:prstGeom prst="rect">
            <a:avLst/>
          </a:prstGeom>
          <a:noFill/>
        </p:spPr>
        <p:txBody>
          <a:bodyPr wrap="square" rtlCol="0">
            <a:spAutoFit/>
          </a:bodyPr>
          <a:lstStyle/>
          <a:p>
            <a:r>
              <a:rPr lang="it-IT" dirty="0">
                <a:solidFill>
                  <a:schemeClr val="bg1"/>
                </a:solidFill>
              </a:rPr>
              <a:t>Con DPCM 169/2019 aggiunte 2 Direzioni Generali, </a:t>
            </a:r>
            <a:r>
              <a:rPr lang="it-IT" i="1" dirty="0">
                <a:solidFill>
                  <a:schemeClr val="bg1"/>
                </a:solidFill>
              </a:rPr>
              <a:t> la  Direzione generale Sicurezza del patrimonio </a:t>
            </a:r>
            <a:r>
              <a:rPr lang="it-IT" i="1" dirty="0" err="1">
                <a:solidFill>
                  <a:schemeClr val="bg1"/>
                </a:solidFill>
              </a:rPr>
              <a:t>culturale</a:t>
            </a:r>
            <a:r>
              <a:rPr lang="it-IT" i="1" dirty="0" err="1"/>
              <a:t>;</a:t>
            </a:r>
            <a:r>
              <a:rPr lang="it-IT" i="1" dirty="0" err="1">
                <a:solidFill>
                  <a:schemeClr val="bg1"/>
                </a:solidFill>
              </a:rPr>
              <a:t>e</a:t>
            </a:r>
            <a:r>
              <a:rPr lang="it-IT" i="1" dirty="0">
                <a:solidFill>
                  <a:schemeClr val="bg1"/>
                </a:solidFill>
              </a:rPr>
              <a:t> ripristinata la Direzione Generale Turismo</a:t>
            </a:r>
            <a:endParaRPr lang="it-IT" dirty="0">
              <a:solidFill>
                <a:schemeClr val="bg1"/>
              </a:solidFill>
            </a:endParaRPr>
          </a:p>
        </p:txBody>
      </p:sp>
      <p:pic>
        <p:nvPicPr>
          <p:cNvPr id="6" name="Segnaposto contenuto 5">
            <a:extLst>
              <a:ext uri="{FF2B5EF4-FFF2-40B4-BE49-F238E27FC236}">
                <a16:creationId xmlns:a16="http://schemas.microsoft.com/office/drawing/2014/main" id="{633C3EE1-FDA5-431D-9C2D-BBA13269D12D}"/>
              </a:ext>
            </a:extLst>
          </p:cNvPr>
          <p:cNvPicPr>
            <a:picLocks noGrp="1" noChangeAspect="1"/>
          </p:cNvPicPr>
          <p:nvPr>
            <p:ph sz="half" idx="1"/>
          </p:nvPr>
        </p:nvPicPr>
        <p:blipFill>
          <a:blip r:embed="rId3"/>
          <a:stretch>
            <a:fillRect/>
          </a:stretch>
        </p:blipFill>
        <p:spPr>
          <a:xfrm>
            <a:off x="0" y="-48241"/>
            <a:ext cx="12188825" cy="7848771"/>
          </a:xfrm>
        </p:spPr>
      </p:pic>
      <p:sp>
        <p:nvSpPr>
          <p:cNvPr id="3" name="Ovale 2">
            <a:extLst>
              <a:ext uri="{FF2B5EF4-FFF2-40B4-BE49-F238E27FC236}">
                <a16:creationId xmlns:a16="http://schemas.microsoft.com/office/drawing/2014/main" id="{2229E990-3083-4F74-A568-7107E5BED095}"/>
              </a:ext>
            </a:extLst>
          </p:cNvPr>
          <p:cNvSpPr/>
          <p:nvPr/>
        </p:nvSpPr>
        <p:spPr>
          <a:xfrm>
            <a:off x="331304" y="115802"/>
            <a:ext cx="11555896" cy="27104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96708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92075"/>
            <a:ext cx="10841038" cy="550286"/>
          </a:xfrm>
        </p:spPr>
        <p:txBody>
          <a:bodyPr>
            <a:normAutofit fontScale="90000"/>
          </a:bodyPr>
          <a:lstStyle/>
          <a:p>
            <a:r>
              <a:rPr lang="it-IT" dirty="0">
                <a:solidFill>
                  <a:schemeClr val="bg1"/>
                </a:solidFill>
              </a:rPr>
              <a:t>LA STRUTTURA ORGANIZZATIVA ATTUALE - 5</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642361"/>
            <a:ext cx="12191999" cy="6001643"/>
          </a:xfrm>
          <a:prstGeom prst="rect">
            <a:avLst/>
          </a:prstGeom>
          <a:solidFill>
            <a:schemeClr val="tx2">
              <a:lumMod val="40000"/>
              <a:lumOff val="60000"/>
            </a:schemeClr>
          </a:solidFill>
        </p:spPr>
        <p:txBody>
          <a:bodyPr wrap="square" rtlCol="0">
            <a:spAutoFit/>
          </a:bodyPr>
          <a:lstStyle/>
          <a:p>
            <a:r>
              <a:rPr lang="it-IT" sz="2400" b="1" cap="all" dirty="0">
                <a:solidFill>
                  <a:schemeClr val="bg1"/>
                </a:solidFill>
              </a:rPr>
              <a:t>Organi consultivi centrali</a:t>
            </a:r>
          </a:p>
          <a:p>
            <a:r>
              <a:rPr lang="it-IT" b="1" i="1" cap="all" dirty="0">
                <a:solidFill>
                  <a:schemeClr val="bg1"/>
                </a:solidFill>
              </a:rPr>
              <a:t>5) Consiglio superiore dello spettacolo (art. 29 </a:t>
            </a:r>
            <a:r>
              <a:rPr lang="it-IT" b="1" i="1" cap="all" dirty="0" err="1">
                <a:solidFill>
                  <a:schemeClr val="bg1"/>
                </a:solidFill>
              </a:rPr>
              <a:t>DpCM</a:t>
            </a:r>
            <a:r>
              <a:rPr lang="it-IT" b="1" i="1" cap="all" dirty="0">
                <a:solidFill>
                  <a:schemeClr val="bg1"/>
                </a:solidFill>
              </a:rPr>
              <a:t> 169/2019)</a:t>
            </a:r>
          </a:p>
          <a:p>
            <a:r>
              <a:rPr lang="it-IT" b="1" i="1" cap="all" dirty="0">
                <a:solidFill>
                  <a:schemeClr val="bg1"/>
                </a:solidFill>
              </a:rPr>
              <a:t>6) Comitato permanente di promozione del turismo in </a:t>
            </a:r>
            <a:r>
              <a:rPr lang="it-IT" b="1" i="1" cap="all" dirty="0" err="1">
                <a:solidFill>
                  <a:schemeClr val="bg1"/>
                </a:solidFill>
              </a:rPr>
              <a:t>italia</a:t>
            </a:r>
            <a:r>
              <a:rPr lang="it-IT" b="1" i="1" cap="all" dirty="0">
                <a:solidFill>
                  <a:schemeClr val="bg1"/>
                </a:solidFill>
              </a:rPr>
              <a:t> (art. 31 Dpcm 169/2019)</a:t>
            </a:r>
          </a:p>
          <a:p>
            <a:r>
              <a:rPr lang="it-IT" b="1" i="1" cap="all" dirty="0">
                <a:solidFill>
                  <a:schemeClr val="bg1"/>
                </a:solidFill>
              </a:rPr>
              <a:t>7) Comitato consultivo permanente per il diritto d’autore (art. 32 </a:t>
            </a:r>
            <a:r>
              <a:rPr lang="it-IT" b="1" i="1" cap="all" dirty="0" err="1">
                <a:solidFill>
                  <a:schemeClr val="bg1"/>
                </a:solidFill>
              </a:rPr>
              <a:t>DpCm</a:t>
            </a:r>
            <a:r>
              <a:rPr lang="it-IT" b="1" i="1" cap="all" dirty="0">
                <a:solidFill>
                  <a:schemeClr val="bg1"/>
                </a:solidFill>
              </a:rPr>
              <a:t> 169/2019) </a:t>
            </a:r>
            <a:r>
              <a:rPr lang="it-IT" i="1" dirty="0">
                <a:solidFill>
                  <a:schemeClr val="bg1"/>
                </a:solidFill>
              </a:rPr>
              <a:t>Esprime pareri sul diritto d’autore ai sensi dell’art. 190 della L. 633/1941 e opera presso la Direzione Generale Biblioteche e Diritto d’autore. </a:t>
            </a:r>
            <a:r>
              <a:rPr lang="it-IT" dirty="0">
                <a:solidFill>
                  <a:schemeClr val="bg1"/>
                </a:solidFill>
              </a:rPr>
              <a:t>Sono protette ai sensi di questa legge le opere dell'ingegno di carattere creativo che appartengono alla letteratura, alla musica, alle arti figurative, all'architettura, al teatro ed alla cinematografia, qualunque ne sia il modo o la forma di espressione. La legge sul diritto d’autore consente di tutelare opere di architettura contemporanea </a:t>
            </a:r>
            <a:r>
              <a:rPr lang="it-IT" b="1" dirty="0">
                <a:solidFill>
                  <a:schemeClr val="bg1"/>
                </a:solidFill>
              </a:rPr>
              <a:t>al di fuori del vincolo temporale richiesto dal Codice dei Beni Culturali e del Paesaggio (70 anni)</a:t>
            </a:r>
            <a:r>
              <a:rPr lang="it-IT" dirty="0">
                <a:solidFill>
                  <a:schemeClr val="bg1"/>
                </a:solidFill>
              </a:rPr>
              <a:t>, </a:t>
            </a:r>
            <a:r>
              <a:rPr lang="it-IT" dirty="0"/>
              <a:t> </a:t>
            </a:r>
            <a:r>
              <a:rPr lang="it-IT" dirty="0">
                <a:solidFill>
                  <a:schemeClr val="bg1"/>
                </a:solidFill>
              </a:rPr>
              <a:t>a condizione che si tratti di un’opera creativa e originale, che abbia cioè un “</a:t>
            </a:r>
            <a:r>
              <a:rPr lang="it-IT" b="1" dirty="0">
                <a:solidFill>
                  <a:schemeClr val="bg1"/>
                </a:solidFill>
              </a:rPr>
              <a:t>importante carattere artistico</a:t>
            </a:r>
            <a:r>
              <a:rPr lang="it-IT" dirty="0">
                <a:solidFill>
                  <a:schemeClr val="bg1"/>
                </a:solidFill>
              </a:rPr>
              <a:t>”. Normalmente l’autore non può opporsi alle modifiche necessarie dell’opera. Se invece alla stessa viene riconosciuto l’</a:t>
            </a:r>
            <a:r>
              <a:rPr lang="it-IT" b="1" dirty="0">
                <a:solidFill>
                  <a:schemeClr val="bg1"/>
                </a:solidFill>
              </a:rPr>
              <a:t>importante carattere artistico</a:t>
            </a:r>
            <a:r>
              <a:rPr lang="it-IT" dirty="0">
                <a:solidFill>
                  <a:schemeClr val="bg1"/>
                </a:solidFill>
              </a:rPr>
              <a:t>, spetta esclusivamente al suo autore studiare e attuare tali modifiche. Con l’entrata in vigore del </a:t>
            </a:r>
            <a:r>
              <a:rPr lang="it-IT" u="sng" dirty="0">
                <a:solidFill>
                  <a:schemeClr val="bg1"/>
                </a:solidFill>
                <a:hlinkClick r:id="rId2">
                  <a:extLst>
                    <a:ext uri="{A12FA001-AC4F-418D-AE19-62706E023703}">
                      <ahyp:hlinkClr xmlns:ahyp="http://schemas.microsoft.com/office/drawing/2018/hyperlinkcolor" val="tx"/>
                    </a:ext>
                  </a:extLst>
                </a:hlinkClick>
              </a:rPr>
              <a:t>Codice dei Beni Culturali</a:t>
            </a:r>
            <a:r>
              <a:rPr lang="it-IT" dirty="0">
                <a:solidFill>
                  <a:schemeClr val="bg1"/>
                </a:solidFill>
              </a:rPr>
              <a:t> è stata introdotta per la prima volta nel quadro normativo italiano un’azione di tutela dell’architettura contemporanea, inserendo tali opere tra i beni oggetto di </a:t>
            </a:r>
            <a:r>
              <a:rPr lang="it-IT" b="1" dirty="0">
                <a:solidFill>
                  <a:schemeClr val="bg1"/>
                </a:solidFill>
              </a:rPr>
              <a:t>specifiche disposizioni di tutela (art. 11, co. 1 lettera e). </a:t>
            </a:r>
            <a:r>
              <a:rPr lang="it-IT" dirty="0">
                <a:solidFill>
                  <a:schemeClr val="bg1"/>
                </a:solidFill>
              </a:rPr>
              <a:t>Nello specifico</a:t>
            </a:r>
            <a:r>
              <a:rPr lang="it-IT" b="1" dirty="0">
                <a:solidFill>
                  <a:schemeClr val="bg1"/>
                </a:solidFill>
              </a:rPr>
              <a:t>,</a:t>
            </a:r>
            <a:r>
              <a:rPr lang="it-IT" dirty="0">
                <a:solidFill>
                  <a:schemeClr val="bg1"/>
                </a:solidFill>
              </a:rPr>
              <a:t> il Ministero può concedere contributi in conto interessi sui mutui o altre forme di finanziamento accordati da istituti di credito ai proprietari, possessori o detentori a qualsiasi titolo di beni culturali per la realizzazione degli interventi conservativi autorizzati.</a:t>
            </a:r>
            <a:r>
              <a:rPr lang="it-IT" b="1" dirty="0">
                <a:solidFill>
                  <a:schemeClr val="bg1"/>
                </a:solidFill>
              </a:rPr>
              <a:t> </a:t>
            </a:r>
            <a:r>
              <a:rPr lang="it-IT" dirty="0">
                <a:solidFill>
                  <a:schemeClr val="bg1"/>
                </a:solidFill>
              </a:rPr>
              <a:t>Il dispositivo di tutela consente all’autore (il progettista) la possibilità di decidere – in caso di restauro o ristrutturazione – come modificare la sua opera (anche quando la modifica è necessaria per ragioni funzionali) e di rifiutare eventuali proposte che pregiudicherebbero i caratteri originali e la qualità iniziale dell’opera stessa.</a:t>
            </a:r>
            <a:endParaRPr lang="it-IT" i="1" dirty="0">
              <a:solidFill>
                <a:schemeClr val="bg1"/>
              </a:solidFill>
            </a:endParaRPr>
          </a:p>
        </p:txBody>
      </p:sp>
    </p:spTree>
    <p:extLst>
      <p:ext uri="{BB962C8B-B14F-4D97-AF65-F5344CB8AC3E}">
        <p14:creationId xmlns:p14="http://schemas.microsoft.com/office/powerpoint/2010/main" val="3528295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92075"/>
            <a:ext cx="10841038" cy="550286"/>
          </a:xfrm>
        </p:spPr>
        <p:txBody>
          <a:bodyPr>
            <a:normAutofit fontScale="90000"/>
          </a:bodyPr>
          <a:lstStyle/>
          <a:p>
            <a:r>
              <a:rPr lang="it-IT" dirty="0">
                <a:solidFill>
                  <a:schemeClr val="bg1"/>
                </a:solidFill>
              </a:rPr>
              <a:t>I COMITATI TECNICO-SCIENTIFICI - funzioni</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642361"/>
            <a:ext cx="12191999" cy="5078313"/>
          </a:xfrm>
          <a:prstGeom prst="rect">
            <a:avLst/>
          </a:prstGeom>
          <a:solidFill>
            <a:schemeClr val="tx2">
              <a:lumMod val="40000"/>
              <a:lumOff val="60000"/>
            </a:schemeClr>
          </a:solidFill>
        </p:spPr>
        <p:txBody>
          <a:bodyPr wrap="square" rtlCol="0">
            <a:spAutoFit/>
          </a:bodyPr>
          <a:lstStyle/>
          <a:p>
            <a:r>
              <a:rPr lang="it-IT" i="1" dirty="0">
                <a:solidFill>
                  <a:schemeClr val="bg1"/>
                </a:solidFill>
              </a:rPr>
              <a:t>a) </a:t>
            </a:r>
            <a:r>
              <a:rPr lang="it-IT" dirty="0">
                <a:solidFill>
                  <a:schemeClr val="bg1"/>
                </a:solidFill>
              </a:rPr>
              <a:t>avanzano </a:t>
            </a:r>
            <a:r>
              <a:rPr lang="it-IT" b="1" dirty="0">
                <a:solidFill>
                  <a:schemeClr val="bg1"/>
                </a:solidFill>
              </a:rPr>
              <a:t>proposte,</a:t>
            </a:r>
            <a:r>
              <a:rPr lang="it-IT" dirty="0">
                <a:solidFill>
                  <a:schemeClr val="bg1"/>
                </a:solidFill>
              </a:rPr>
              <a:t> per la materia di propria competenza, per la definizione dei </a:t>
            </a:r>
            <a:r>
              <a:rPr lang="it-IT" b="1" dirty="0">
                <a:solidFill>
                  <a:schemeClr val="bg1"/>
                </a:solidFill>
              </a:rPr>
              <a:t>programmi nazionali per i beni culturali e paesaggistici e dei relativi piani di spesa;</a:t>
            </a:r>
          </a:p>
          <a:p>
            <a:r>
              <a:rPr lang="it-IT" i="1" dirty="0">
                <a:solidFill>
                  <a:schemeClr val="bg1"/>
                </a:solidFill>
              </a:rPr>
              <a:t>b) </a:t>
            </a:r>
            <a:r>
              <a:rPr lang="it-IT" dirty="0">
                <a:solidFill>
                  <a:schemeClr val="bg1"/>
                </a:solidFill>
              </a:rPr>
              <a:t>esprimono </a:t>
            </a:r>
            <a:r>
              <a:rPr lang="it-IT" b="1" dirty="0">
                <a:solidFill>
                  <a:schemeClr val="bg1"/>
                </a:solidFill>
              </a:rPr>
              <a:t>pareri</a:t>
            </a:r>
            <a:r>
              <a:rPr lang="it-IT" dirty="0">
                <a:solidFill>
                  <a:schemeClr val="bg1"/>
                </a:solidFill>
              </a:rPr>
              <a:t>, a richiesta del Segretario generale, dei direttori generali centrali o dei segretari regionali che presentano richiesta per il tramite dei direttori generali centrali competenti, ed avanzano proposte in ordine a </a:t>
            </a:r>
            <a:r>
              <a:rPr lang="it-IT" b="1" dirty="0">
                <a:solidFill>
                  <a:schemeClr val="bg1"/>
                </a:solidFill>
              </a:rPr>
              <a:t>metodologie e criteri di intervento in materia di conservazione di beni culturali e paesaggistici;</a:t>
            </a:r>
          </a:p>
          <a:p>
            <a:r>
              <a:rPr lang="it-IT" i="1" dirty="0">
                <a:solidFill>
                  <a:schemeClr val="bg1"/>
                </a:solidFill>
              </a:rPr>
              <a:t>c) </a:t>
            </a:r>
            <a:r>
              <a:rPr lang="it-IT" dirty="0">
                <a:solidFill>
                  <a:schemeClr val="bg1"/>
                </a:solidFill>
              </a:rPr>
              <a:t>esprimono pareri in merito </a:t>
            </a:r>
            <a:r>
              <a:rPr lang="it-IT" b="1" dirty="0">
                <a:solidFill>
                  <a:schemeClr val="bg1"/>
                </a:solidFill>
              </a:rPr>
              <a:t>all’adozione di provvedimenti di particolare rilievo</a:t>
            </a:r>
            <a:r>
              <a:rPr lang="it-IT" dirty="0">
                <a:solidFill>
                  <a:schemeClr val="bg1"/>
                </a:solidFill>
              </a:rPr>
              <a:t>, quali le acquisizioni e gli</a:t>
            </a:r>
          </a:p>
          <a:p>
            <a:r>
              <a:rPr lang="it-IT" dirty="0">
                <a:solidFill>
                  <a:schemeClr val="bg1"/>
                </a:solidFill>
              </a:rPr>
              <a:t>atti ablatori*, su richiesta del Segretario generale o dei direttori generali competenti (*atti ablatori: L'</a:t>
            </a:r>
            <a:r>
              <a:rPr lang="it-IT" b="1" dirty="0">
                <a:solidFill>
                  <a:schemeClr val="bg1"/>
                </a:solidFill>
              </a:rPr>
              <a:t>atto ablatorio</a:t>
            </a:r>
            <a:r>
              <a:rPr lang="it-IT" dirty="0">
                <a:solidFill>
                  <a:schemeClr val="bg1"/>
                </a:solidFill>
              </a:rPr>
              <a:t>, è un </a:t>
            </a:r>
            <a:r>
              <a:rPr lang="it-IT" dirty="0">
                <a:solidFill>
                  <a:schemeClr val="bg1"/>
                </a:solidFill>
                <a:hlinkClick r:id="rId2" tooltip="Atto amministrativo">
                  <a:extLst>
                    <a:ext uri="{A12FA001-AC4F-418D-AE19-62706E023703}">
                      <ahyp:hlinkClr xmlns:ahyp="http://schemas.microsoft.com/office/drawing/2018/hyperlinkcolor" val="tx"/>
                    </a:ext>
                  </a:extLst>
                </a:hlinkClick>
              </a:rPr>
              <a:t>atto amministrativo</a:t>
            </a:r>
            <a:r>
              <a:rPr lang="it-IT" dirty="0">
                <a:solidFill>
                  <a:schemeClr val="bg1"/>
                </a:solidFill>
              </a:rPr>
              <a:t> attraverso il quale la Pubblica Amministrazione priva il titolare di un </a:t>
            </a:r>
            <a:r>
              <a:rPr lang="it-IT" dirty="0">
                <a:solidFill>
                  <a:schemeClr val="bg1"/>
                </a:solidFill>
                <a:hlinkClick r:id="rId3" tooltip="Diritto reale">
                  <a:extLst>
                    <a:ext uri="{A12FA001-AC4F-418D-AE19-62706E023703}">
                      <ahyp:hlinkClr xmlns:ahyp="http://schemas.microsoft.com/office/drawing/2018/hyperlinkcolor" val="tx"/>
                    </a:ext>
                  </a:extLst>
                </a:hlinkClick>
              </a:rPr>
              <a:t>diritto reale</a:t>
            </a:r>
            <a:r>
              <a:rPr lang="it-IT" dirty="0">
                <a:solidFill>
                  <a:schemeClr val="bg1"/>
                </a:solidFill>
              </a:rPr>
              <a:t>, estinguendolo o trasferendolo coattivamente ad un altro soggetto, oppure lo limita nella sua estensione es. espropriazione).</a:t>
            </a:r>
          </a:p>
          <a:p>
            <a:r>
              <a:rPr lang="it-IT" i="1" dirty="0">
                <a:solidFill>
                  <a:schemeClr val="bg1"/>
                </a:solidFill>
              </a:rPr>
              <a:t>d) </a:t>
            </a:r>
            <a:r>
              <a:rPr lang="it-IT" dirty="0">
                <a:solidFill>
                  <a:schemeClr val="bg1"/>
                </a:solidFill>
              </a:rPr>
              <a:t>esprimono pareri in ordine ai </a:t>
            </a:r>
            <a:r>
              <a:rPr lang="it-IT" b="1" dirty="0">
                <a:solidFill>
                  <a:schemeClr val="bg1"/>
                </a:solidFill>
              </a:rPr>
              <a:t>ricorsi amministrativi* </a:t>
            </a:r>
            <a:r>
              <a:rPr lang="it-IT" dirty="0">
                <a:solidFill>
                  <a:schemeClr val="bg1"/>
                </a:solidFill>
              </a:rPr>
              <a:t>proposti ai sensi degli articoli 16, 47, 69 e 128 del</a:t>
            </a:r>
          </a:p>
          <a:p>
            <a:r>
              <a:rPr lang="it-IT" dirty="0">
                <a:solidFill>
                  <a:schemeClr val="bg1"/>
                </a:solidFill>
              </a:rPr>
              <a:t>Codice; (* Chi ha interesse a far valere un proprio diritto o un proprio interesse legittimo che ritiene sia stato leso da atti o provvedimenti della Pubblica Amministrazione, può rivolgersi agli organi </a:t>
            </a:r>
            <a:r>
              <a:rPr lang="it-IT" b="1" dirty="0">
                <a:solidFill>
                  <a:schemeClr val="bg1"/>
                </a:solidFill>
              </a:rPr>
              <a:t>giurisdizionali (ordinari od amministrativi), </a:t>
            </a:r>
            <a:r>
              <a:rPr lang="it-IT" dirty="0">
                <a:solidFill>
                  <a:schemeClr val="bg1"/>
                </a:solidFill>
              </a:rPr>
              <a:t>ma può anche rivolgersi ad organi della stessa pubblica amministrazione; in questo caso, il mezzo a disposizione degli interessati è il </a:t>
            </a:r>
            <a:r>
              <a:rPr lang="it-IT" b="1" dirty="0">
                <a:solidFill>
                  <a:schemeClr val="bg1"/>
                </a:solidFill>
              </a:rPr>
              <a:t>ricorso amministrativo)</a:t>
            </a:r>
            <a:r>
              <a:rPr lang="it-IT" dirty="0">
                <a:solidFill>
                  <a:schemeClr val="bg1"/>
                </a:solidFill>
              </a:rPr>
              <a:t>.</a:t>
            </a:r>
            <a:r>
              <a:rPr lang="it-IT" dirty="0"/>
              <a:t>.</a:t>
            </a:r>
            <a:endParaRPr lang="it-IT" dirty="0">
              <a:solidFill>
                <a:schemeClr val="bg1"/>
              </a:solidFill>
            </a:endParaRPr>
          </a:p>
          <a:p>
            <a:r>
              <a:rPr lang="it-IT" i="1" dirty="0">
                <a:solidFill>
                  <a:schemeClr val="bg1"/>
                </a:solidFill>
              </a:rPr>
              <a:t>e) </a:t>
            </a:r>
            <a:r>
              <a:rPr lang="it-IT" dirty="0">
                <a:solidFill>
                  <a:schemeClr val="bg1"/>
                </a:solidFill>
              </a:rPr>
              <a:t>esprimono pareri su ogni altra questione di carattere tecnico-scientifico ad essi sottoposta con le modalità di cui alla lettera </a:t>
            </a:r>
            <a:r>
              <a:rPr lang="it-IT" i="1" dirty="0">
                <a:solidFill>
                  <a:schemeClr val="bg1"/>
                </a:solidFill>
              </a:rPr>
              <a:t>b) </a:t>
            </a:r>
            <a:r>
              <a:rPr lang="it-IT" dirty="0">
                <a:solidFill>
                  <a:schemeClr val="bg1"/>
                </a:solidFill>
              </a:rPr>
              <a:t>.</a:t>
            </a:r>
          </a:p>
        </p:txBody>
      </p:sp>
    </p:spTree>
    <p:extLst>
      <p:ext uri="{BB962C8B-B14F-4D97-AF65-F5344CB8AC3E}">
        <p14:creationId xmlns:p14="http://schemas.microsoft.com/office/powerpoint/2010/main" val="651264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92075"/>
            <a:ext cx="10841038" cy="550286"/>
          </a:xfrm>
        </p:spPr>
        <p:txBody>
          <a:bodyPr>
            <a:normAutofit fontScale="90000"/>
          </a:bodyPr>
          <a:lstStyle/>
          <a:p>
            <a:r>
              <a:rPr lang="it-IT" dirty="0">
                <a:solidFill>
                  <a:schemeClr val="bg1"/>
                </a:solidFill>
              </a:rPr>
              <a:t>I COMITATI TECNICO-SCIENTIFICI - COMPOSIZIONE</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642361"/>
            <a:ext cx="12191999" cy="3139321"/>
          </a:xfrm>
          <a:prstGeom prst="rect">
            <a:avLst/>
          </a:prstGeom>
          <a:solidFill>
            <a:schemeClr val="tx2">
              <a:lumMod val="40000"/>
              <a:lumOff val="60000"/>
            </a:schemeClr>
          </a:solidFill>
        </p:spPr>
        <p:txBody>
          <a:bodyPr wrap="square" rtlCol="0">
            <a:spAutoFit/>
          </a:bodyPr>
          <a:lstStyle/>
          <a:p>
            <a:r>
              <a:rPr lang="it-IT" dirty="0">
                <a:solidFill>
                  <a:schemeClr val="bg1"/>
                </a:solidFill>
              </a:rPr>
              <a:t>Ciascun Comitato è composto:</a:t>
            </a:r>
          </a:p>
          <a:p>
            <a:r>
              <a:rPr lang="it-IT" i="1" dirty="0">
                <a:solidFill>
                  <a:schemeClr val="bg1"/>
                </a:solidFill>
              </a:rPr>
              <a:t>a) </a:t>
            </a:r>
            <a:r>
              <a:rPr lang="it-IT" dirty="0">
                <a:solidFill>
                  <a:schemeClr val="bg1"/>
                </a:solidFill>
              </a:rPr>
              <a:t>da un rappresentante eletto, al proprio interno, dal </a:t>
            </a:r>
            <a:r>
              <a:rPr lang="it-IT" b="1" dirty="0">
                <a:solidFill>
                  <a:schemeClr val="bg1"/>
                </a:solidFill>
              </a:rPr>
              <a:t>personale tecnico-scientifico dell’amministrazione </a:t>
            </a:r>
            <a:r>
              <a:rPr lang="it-IT" dirty="0">
                <a:solidFill>
                  <a:schemeClr val="bg1"/>
                </a:solidFill>
              </a:rPr>
              <a:t>tra</a:t>
            </a:r>
          </a:p>
          <a:p>
            <a:r>
              <a:rPr lang="it-IT" dirty="0">
                <a:solidFill>
                  <a:schemeClr val="bg1"/>
                </a:solidFill>
              </a:rPr>
              <a:t>le professionalità attinenti alla sfera di competenza del singolo Comitato; </a:t>
            </a:r>
            <a:r>
              <a:rPr lang="it-IT" b="1" dirty="0">
                <a:solidFill>
                  <a:schemeClr val="bg1"/>
                </a:solidFill>
              </a:rPr>
              <a:t>il rappresentante del Comitato tecnico- scientifico per l’economia della cultura è eletto, al proprio interno, da tutto il personale di livello dirigenziale e di III area del Ministero, appartenente sia a profili tecnico-scientifici sia a profili amministrativi</a:t>
            </a:r>
            <a:r>
              <a:rPr lang="it-IT" dirty="0">
                <a:solidFill>
                  <a:schemeClr val="bg1"/>
                </a:solidFill>
              </a:rPr>
              <a:t>;</a:t>
            </a:r>
          </a:p>
          <a:p>
            <a:r>
              <a:rPr lang="it-IT" i="1" dirty="0">
                <a:solidFill>
                  <a:schemeClr val="bg1"/>
                </a:solidFill>
              </a:rPr>
              <a:t>b) </a:t>
            </a:r>
            <a:r>
              <a:rPr lang="it-IT" dirty="0">
                <a:solidFill>
                  <a:schemeClr val="bg1"/>
                </a:solidFill>
              </a:rPr>
              <a:t>da </a:t>
            </a:r>
            <a:r>
              <a:rPr lang="it-IT" b="1" dirty="0">
                <a:solidFill>
                  <a:schemeClr val="bg1"/>
                </a:solidFill>
              </a:rPr>
              <a:t>due esperti di chiara fama </a:t>
            </a:r>
            <a:r>
              <a:rPr lang="it-IT" dirty="0">
                <a:solidFill>
                  <a:schemeClr val="bg1"/>
                </a:solidFill>
              </a:rPr>
              <a:t>in materie attinenti alla sfera di competenza del singolo Comitato, designati dal Ministro, nel rispetto del principio di equilibrio di genere;</a:t>
            </a:r>
          </a:p>
          <a:p>
            <a:r>
              <a:rPr lang="it-IT" i="1" dirty="0">
                <a:solidFill>
                  <a:schemeClr val="bg1"/>
                </a:solidFill>
              </a:rPr>
              <a:t>c) </a:t>
            </a:r>
            <a:r>
              <a:rPr lang="it-IT" dirty="0">
                <a:solidFill>
                  <a:schemeClr val="bg1"/>
                </a:solidFill>
              </a:rPr>
              <a:t>da </a:t>
            </a:r>
            <a:r>
              <a:rPr lang="it-IT" b="1" dirty="0">
                <a:solidFill>
                  <a:schemeClr val="bg1"/>
                </a:solidFill>
              </a:rPr>
              <a:t>un professore universitario di ruolo nei settori disciplinari direttamente attinenti alla sfera di competenza del singolo Comitato</a:t>
            </a:r>
            <a:r>
              <a:rPr lang="it-IT" dirty="0">
                <a:solidFill>
                  <a:schemeClr val="bg1"/>
                </a:solidFill>
              </a:rPr>
              <a:t>, designato dal Consiglio universitario nazionale, sentite le Consulte o Società scientifiche nazionali del settore.</a:t>
            </a:r>
          </a:p>
          <a:p>
            <a:endParaRPr lang="it-IT" dirty="0">
              <a:solidFill>
                <a:schemeClr val="bg1"/>
              </a:solidFill>
            </a:endParaRPr>
          </a:p>
        </p:txBody>
      </p:sp>
    </p:spTree>
    <p:extLst>
      <p:ext uri="{BB962C8B-B14F-4D97-AF65-F5344CB8AC3E}">
        <p14:creationId xmlns:p14="http://schemas.microsoft.com/office/powerpoint/2010/main" val="3638797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2192000" cy="1507067"/>
          </a:xfrm>
        </p:spPr>
        <p:txBody>
          <a:bodyPr/>
          <a:lstStyle/>
          <a:p>
            <a:r>
              <a:rPr lang="it-IT" dirty="0">
                <a:solidFill>
                  <a:schemeClr val="bg1"/>
                </a:solidFill>
              </a:rPr>
              <a:t>Consiglio superiore </a:t>
            </a:r>
            <a:r>
              <a:rPr lang="it-IT" dirty="0" err="1">
                <a:solidFill>
                  <a:schemeClr val="bg1"/>
                </a:solidFill>
              </a:rPr>
              <a:t>bb</a:t>
            </a:r>
            <a:r>
              <a:rPr lang="it-IT" dirty="0">
                <a:solidFill>
                  <a:schemeClr val="bg1"/>
                </a:solidFill>
              </a:rPr>
              <a:t> cc e paesaggistici -1</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632311"/>
          </a:xfrm>
          <a:prstGeom prst="rect">
            <a:avLst/>
          </a:prstGeom>
          <a:solidFill>
            <a:schemeClr val="tx2">
              <a:lumMod val="40000"/>
              <a:lumOff val="60000"/>
            </a:schemeClr>
          </a:solidFill>
        </p:spPr>
        <p:txBody>
          <a:bodyPr wrap="square" rtlCol="0">
            <a:spAutoFit/>
          </a:bodyPr>
          <a:lstStyle/>
          <a:p>
            <a:r>
              <a:rPr lang="it-IT" b="1" dirty="0">
                <a:solidFill>
                  <a:schemeClr val="bg1"/>
                </a:solidFill>
              </a:rPr>
              <a:t>Art. 27 DPCM 169/2019</a:t>
            </a:r>
          </a:p>
          <a:p>
            <a:r>
              <a:rPr lang="it-IT" dirty="0">
                <a:solidFill>
                  <a:schemeClr val="bg1"/>
                </a:solidFill>
              </a:rPr>
              <a:t>1. Il Consiglio superiore Beni culturali e paesaggistici, di seguito denominato «Consiglio superiore», è organo</a:t>
            </a:r>
          </a:p>
          <a:p>
            <a:r>
              <a:rPr lang="it-IT" dirty="0">
                <a:solidFill>
                  <a:schemeClr val="bg1"/>
                </a:solidFill>
              </a:rPr>
              <a:t>consultivo del Ministero a carattere </a:t>
            </a:r>
            <a:r>
              <a:rPr lang="it-IT" b="1" dirty="0">
                <a:solidFill>
                  <a:schemeClr val="bg1"/>
                </a:solidFill>
              </a:rPr>
              <a:t>tecnico-scientifico</a:t>
            </a:r>
            <a:r>
              <a:rPr lang="it-IT" dirty="0">
                <a:solidFill>
                  <a:schemeClr val="bg1"/>
                </a:solidFill>
              </a:rPr>
              <a:t> in materia di beni culturali e paesaggistici.</a:t>
            </a:r>
          </a:p>
          <a:p>
            <a:r>
              <a:rPr lang="it-IT" dirty="0">
                <a:solidFill>
                  <a:schemeClr val="bg1"/>
                </a:solidFill>
              </a:rPr>
              <a:t>2. Il Consiglio superiore </a:t>
            </a:r>
            <a:r>
              <a:rPr lang="it-IT" b="1" dirty="0">
                <a:solidFill>
                  <a:schemeClr val="bg1"/>
                </a:solidFill>
              </a:rPr>
              <a:t>esprime pareri</a:t>
            </a:r>
            <a:r>
              <a:rPr lang="it-IT" dirty="0">
                <a:solidFill>
                  <a:schemeClr val="bg1"/>
                </a:solidFill>
              </a:rPr>
              <a:t>, su richiesta del Capo di Gabinetto o, tramite l’Ufficio di Gabinetto,</a:t>
            </a:r>
          </a:p>
          <a:p>
            <a:r>
              <a:rPr lang="it-IT" dirty="0">
                <a:solidFill>
                  <a:schemeClr val="bg1"/>
                </a:solidFill>
              </a:rPr>
              <a:t>del Segretario generale o del direttore generale centrale competente:</a:t>
            </a:r>
          </a:p>
          <a:p>
            <a:r>
              <a:rPr lang="it-IT" i="1" dirty="0">
                <a:solidFill>
                  <a:schemeClr val="bg1"/>
                </a:solidFill>
              </a:rPr>
              <a:t>a) </a:t>
            </a:r>
            <a:r>
              <a:rPr lang="it-IT" dirty="0">
                <a:solidFill>
                  <a:schemeClr val="bg1"/>
                </a:solidFill>
              </a:rPr>
              <a:t>obbligatoriamente, </a:t>
            </a:r>
            <a:r>
              <a:rPr lang="it-IT" b="1" dirty="0">
                <a:solidFill>
                  <a:schemeClr val="bg1"/>
                </a:solidFill>
              </a:rPr>
              <a:t>sui programmi nazionali per i beni culturali e paesaggistici e sui relativi piani di spesa</a:t>
            </a:r>
          </a:p>
          <a:p>
            <a:r>
              <a:rPr lang="it-IT" b="1" dirty="0">
                <a:solidFill>
                  <a:schemeClr val="bg1"/>
                </a:solidFill>
              </a:rPr>
              <a:t>annuali e pluriennali,</a:t>
            </a:r>
            <a:r>
              <a:rPr lang="it-IT" dirty="0">
                <a:solidFill>
                  <a:schemeClr val="bg1"/>
                </a:solidFill>
              </a:rPr>
              <a:t> predisposti dall’amministrazione;</a:t>
            </a:r>
          </a:p>
          <a:p>
            <a:r>
              <a:rPr lang="it-IT" i="1" dirty="0">
                <a:solidFill>
                  <a:schemeClr val="bg1"/>
                </a:solidFill>
              </a:rPr>
              <a:t>b) </a:t>
            </a:r>
            <a:r>
              <a:rPr lang="it-IT" dirty="0">
                <a:solidFill>
                  <a:schemeClr val="bg1"/>
                </a:solidFill>
              </a:rPr>
              <a:t>obbligatoriamente, sugli schemi di accordi </a:t>
            </a:r>
            <a:r>
              <a:rPr lang="it-IT" b="1" dirty="0">
                <a:solidFill>
                  <a:schemeClr val="bg1"/>
                </a:solidFill>
              </a:rPr>
              <a:t>internazionali</a:t>
            </a:r>
            <a:r>
              <a:rPr lang="it-IT" dirty="0">
                <a:solidFill>
                  <a:schemeClr val="bg1"/>
                </a:solidFill>
              </a:rPr>
              <a:t> in materia di beni culturali;</a:t>
            </a:r>
          </a:p>
          <a:p>
            <a:r>
              <a:rPr lang="it-IT" i="1" dirty="0">
                <a:solidFill>
                  <a:schemeClr val="bg1"/>
                </a:solidFill>
              </a:rPr>
              <a:t>c) </a:t>
            </a:r>
            <a:r>
              <a:rPr lang="it-IT" dirty="0">
                <a:solidFill>
                  <a:schemeClr val="bg1"/>
                </a:solidFill>
              </a:rPr>
              <a:t>sui piani strategici di sviluppo culturale e sui programmi di valorizzazione dei beni culturali, nonché sul</a:t>
            </a:r>
          </a:p>
          <a:p>
            <a:r>
              <a:rPr lang="it-IT" b="1" dirty="0">
                <a:solidFill>
                  <a:schemeClr val="bg1"/>
                </a:solidFill>
              </a:rPr>
              <a:t>Piano strategico «Grandi Progetti Beni culturali» </a:t>
            </a:r>
            <a:r>
              <a:rPr lang="it-IT" dirty="0">
                <a:solidFill>
                  <a:schemeClr val="bg1"/>
                </a:solidFill>
              </a:rPr>
              <a:t>e sul </a:t>
            </a:r>
            <a:r>
              <a:rPr lang="it-IT" b="1" dirty="0">
                <a:solidFill>
                  <a:schemeClr val="bg1"/>
                </a:solidFill>
              </a:rPr>
              <a:t>Piano nazionale per l’Educazione al patrimonio culturale</a:t>
            </a:r>
            <a:r>
              <a:rPr lang="it-IT" dirty="0">
                <a:solidFill>
                  <a:schemeClr val="bg1"/>
                </a:solidFill>
              </a:rPr>
              <a:t> predisposto dalla Direzione generale Educazione, ricerca e istituti culturali;</a:t>
            </a:r>
          </a:p>
          <a:p>
            <a:r>
              <a:rPr lang="it-IT" i="1" dirty="0">
                <a:solidFill>
                  <a:schemeClr val="bg1"/>
                </a:solidFill>
              </a:rPr>
              <a:t>d) </a:t>
            </a:r>
            <a:r>
              <a:rPr lang="it-IT" dirty="0">
                <a:solidFill>
                  <a:schemeClr val="bg1"/>
                </a:solidFill>
              </a:rPr>
              <a:t>sui </a:t>
            </a:r>
            <a:r>
              <a:rPr lang="it-IT" b="1" dirty="0">
                <a:solidFill>
                  <a:schemeClr val="bg1"/>
                </a:solidFill>
              </a:rPr>
              <a:t>piani paesaggistici </a:t>
            </a:r>
            <a:r>
              <a:rPr lang="it-IT" dirty="0">
                <a:solidFill>
                  <a:schemeClr val="bg1"/>
                </a:solidFill>
              </a:rPr>
              <a:t>elaborati congiuntamente con le Regioni;</a:t>
            </a:r>
          </a:p>
          <a:p>
            <a:r>
              <a:rPr lang="it-IT" i="1" dirty="0">
                <a:solidFill>
                  <a:schemeClr val="bg1"/>
                </a:solidFill>
              </a:rPr>
              <a:t>e) </a:t>
            </a:r>
            <a:r>
              <a:rPr lang="it-IT" dirty="0">
                <a:solidFill>
                  <a:schemeClr val="bg1"/>
                </a:solidFill>
              </a:rPr>
              <a:t>sugli schemi di atti normativi e amministrativi generali afferenti la materia dei beni culturali e paesaggistici</a:t>
            </a:r>
          </a:p>
          <a:p>
            <a:r>
              <a:rPr lang="it-IT" dirty="0">
                <a:solidFill>
                  <a:schemeClr val="bg1"/>
                </a:solidFill>
              </a:rPr>
              <a:t>e l’organizzazione del Ministero;</a:t>
            </a:r>
          </a:p>
          <a:p>
            <a:r>
              <a:rPr lang="it-IT" i="1" dirty="0">
                <a:solidFill>
                  <a:schemeClr val="bg1"/>
                </a:solidFill>
              </a:rPr>
              <a:t>f) </a:t>
            </a:r>
            <a:r>
              <a:rPr lang="it-IT" dirty="0">
                <a:solidFill>
                  <a:schemeClr val="bg1"/>
                </a:solidFill>
              </a:rPr>
              <a:t>su questioni di carattere generale di particolare rilievo concernenti la materia dei beni culturali e</a:t>
            </a:r>
          </a:p>
          <a:p>
            <a:r>
              <a:rPr lang="it-IT" dirty="0">
                <a:solidFill>
                  <a:schemeClr val="bg1"/>
                </a:solidFill>
              </a:rPr>
              <a:t>paesaggistici;</a:t>
            </a:r>
          </a:p>
          <a:p>
            <a:r>
              <a:rPr lang="it-IT" i="1" dirty="0">
                <a:solidFill>
                  <a:schemeClr val="bg1"/>
                </a:solidFill>
              </a:rPr>
              <a:t>g) </a:t>
            </a:r>
            <a:r>
              <a:rPr lang="it-IT" dirty="0">
                <a:solidFill>
                  <a:schemeClr val="bg1"/>
                </a:solidFill>
              </a:rPr>
              <a:t>su questioni in materia di beni culturali e paesaggistici formulate da altre amministrazioni statali regionali,</a:t>
            </a:r>
          </a:p>
          <a:p>
            <a:r>
              <a:rPr lang="it-IT" dirty="0">
                <a:solidFill>
                  <a:schemeClr val="bg1"/>
                </a:solidFill>
              </a:rPr>
              <a:t>locali, nonché da Stati esteri.</a:t>
            </a:r>
          </a:p>
          <a:p>
            <a:r>
              <a:rPr lang="it-IT" dirty="0">
                <a:solidFill>
                  <a:schemeClr val="bg1"/>
                </a:solidFill>
              </a:rPr>
              <a:t>3. Il Consiglio superiore può avanzare proposte al Ministro su ogni questione di carattere generale di particolare rilievo afferente la materia dei beni culturali e paesaggistici.</a:t>
            </a:r>
          </a:p>
        </p:txBody>
      </p:sp>
    </p:spTree>
    <p:extLst>
      <p:ext uri="{BB962C8B-B14F-4D97-AF65-F5344CB8AC3E}">
        <p14:creationId xmlns:p14="http://schemas.microsoft.com/office/powerpoint/2010/main" val="1267041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2192000" cy="1507067"/>
          </a:xfrm>
        </p:spPr>
        <p:txBody>
          <a:bodyPr/>
          <a:lstStyle/>
          <a:p>
            <a:r>
              <a:rPr lang="it-IT" dirty="0">
                <a:solidFill>
                  <a:schemeClr val="bg1"/>
                </a:solidFill>
              </a:rPr>
              <a:t>Consiglio superiore </a:t>
            </a:r>
            <a:r>
              <a:rPr lang="it-IT" dirty="0" err="1">
                <a:solidFill>
                  <a:schemeClr val="bg1"/>
                </a:solidFill>
              </a:rPr>
              <a:t>bb</a:t>
            </a:r>
            <a:r>
              <a:rPr lang="it-IT" dirty="0">
                <a:solidFill>
                  <a:schemeClr val="bg1"/>
                </a:solidFill>
              </a:rPr>
              <a:t> cc e paesaggistici -2</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909310"/>
          </a:xfrm>
          <a:prstGeom prst="rect">
            <a:avLst/>
          </a:prstGeom>
          <a:solidFill>
            <a:schemeClr val="tx2">
              <a:lumMod val="40000"/>
              <a:lumOff val="60000"/>
            </a:schemeClr>
          </a:solidFill>
        </p:spPr>
        <p:txBody>
          <a:bodyPr wrap="square" rtlCol="0">
            <a:spAutoFit/>
          </a:bodyPr>
          <a:lstStyle/>
          <a:p>
            <a:r>
              <a:rPr lang="it-IT" dirty="0">
                <a:solidFill>
                  <a:schemeClr val="bg1"/>
                </a:solidFill>
              </a:rPr>
              <a:t>4. Il Consiglio superiore è composto da:</a:t>
            </a:r>
          </a:p>
          <a:p>
            <a:r>
              <a:rPr lang="it-IT" i="1" dirty="0">
                <a:solidFill>
                  <a:schemeClr val="bg1"/>
                </a:solidFill>
              </a:rPr>
              <a:t>a) </a:t>
            </a:r>
            <a:r>
              <a:rPr lang="it-IT" dirty="0">
                <a:solidFill>
                  <a:schemeClr val="bg1"/>
                </a:solidFill>
              </a:rPr>
              <a:t>i </a:t>
            </a:r>
            <a:r>
              <a:rPr lang="it-IT" b="1" dirty="0">
                <a:solidFill>
                  <a:schemeClr val="bg1"/>
                </a:solidFill>
              </a:rPr>
              <a:t>presidenti dei Comitati tecnico-scientifici</a:t>
            </a:r>
            <a:r>
              <a:rPr lang="it-IT" dirty="0">
                <a:solidFill>
                  <a:schemeClr val="bg1"/>
                </a:solidFill>
              </a:rPr>
              <a:t>;</a:t>
            </a:r>
          </a:p>
          <a:p>
            <a:r>
              <a:rPr lang="it-IT" i="1" dirty="0">
                <a:solidFill>
                  <a:schemeClr val="bg1"/>
                </a:solidFill>
              </a:rPr>
              <a:t>b) </a:t>
            </a:r>
            <a:r>
              <a:rPr lang="it-IT" b="1" dirty="0">
                <a:solidFill>
                  <a:schemeClr val="bg1"/>
                </a:solidFill>
              </a:rPr>
              <a:t>otto eminenti personalità del mondo della cultura </a:t>
            </a:r>
            <a:r>
              <a:rPr lang="it-IT" dirty="0">
                <a:solidFill>
                  <a:schemeClr val="bg1"/>
                </a:solidFill>
              </a:rPr>
              <a:t>nominate, nel rispetto del principio di equilibrio di genere, dal Ministro, tre delle quali su designazione della Conferenza unificata di cui all’articolo 8 del decreto legislativo </a:t>
            </a:r>
            <a:r>
              <a:rPr lang="pt-BR" dirty="0">
                <a:solidFill>
                  <a:schemeClr val="bg1"/>
                </a:solidFill>
              </a:rPr>
              <a:t>28 agosto 1997, n. 281.</a:t>
            </a:r>
          </a:p>
          <a:p>
            <a:r>
              <a:rPr lang="it-IT" dirty="0">
                <a:solidFill>
                  <a:schemeClr val="bg1"/>
                </a:solidFill>
              </a:rPr>
              <a:t>5. Il Ministro nomina il presidente del Consiglio superiore tra le personalità di cui al comma 4, lettera </a:t>
            </a:r>
            <a:r>
              <a:rPr lang="it-IT" i="1" dirty="0">
                <a:solidFill>
                  <a:schemeClr val="bg1"/>
                </a:solidFill>
              </a:rPr>
              <a:t>b)</a:t>
            </a:r>
            <a:r>
              <a:rPr lang="it-IT" dirty="0">
                <a:solidFill>
                  <a:schemeClr val="bg1"/>
                </a:solidFill>
              </a:rPr>
              <a:t>.</a:t>
            </a:r>
          </a:p>
          <a:p>
            <a:r>
              <a:rPr lang="it-IT" dirty="0">
                <a:solidFill>
                  <a:schemeClr val="bg1"/>
                </a:solidFill>
              </a:rPr>
              <a:t>Il Consiglio superiore elegge a maggioranza tra i propri componenti il vice presidente e adotta un regolamento interno. I pareri sono espressi, di norma, entro trenta giorni dal ricevimento della richiesta. Nei casi di urgenza, il termine è ridotto a dieci giorni. In caso di parità di voti prevale quello del presidente.</a:t>
            </a:r>
          </a:p>
          <a:p>
            <a:r>
              <a:rPr lang="it-IT" dirty="0">
                <a:solidFill>
                  <a:schemeClr val="bg1"/>
                </a:solidFill>
              </a:rPr>
              <a:t>6. Il Consiglio superiore è integrato con tre rappresentanti del personale del Ministero, eletti da tutto il personale, quando esprime pareri sulle materie di cui al comma 2, lettera </a:t>
            </a:r>
            <a:r>
              <a:rPr lang="it-IT" i="1" dirty="0">
                <a:solidFill>
                  <a:schemeClr val="bg1"/>
                </a:solidFill>
              </a:rPr>
              <a:t>a) </a:t>
            </a:r>
            <a:r>
              <a:rPr lang="it-IT" dirty="0">
                <a:solidFill>
                  <a:schemeClr val="bg1"/>
                </a:solidFill>
              </a:rPr>
              <a:t>, ovvero su questioni aventi ad oggetto il personale del Ministero. Alle sedute del Consiglio sono ammessi altresì, senza diritto di voto, i vice presidenti dei Comitati tecnico-scientifici i quali, in caso di assenza o impedimento dei rispettivi presidenti, svolgono le funzioni di componenti del Consiglio medesimo.</a:t>
            </a:r>
          </a:p>
          <a:p>
            <a:r>
              <a:rPr lang="it-IT" dirty="0">
                <a:solidFill>
                  <a:schemeClr val="bg1"/>
                </a:solidFill>
              </a:rPr>
              <a:t>7. Il termine di durata del Consiglio superiore è stabilito in tre anni (…).</a:t>
            </a:r>
          </a:p>
          <a:p>
            <a:r>
              <a:rPr lang="it-IT" dirty="0">
                <a:solidFill>
                  <a:schemeClr val="bg1"/>
                </a:solidFill>
              </a:rPr>
              <a:t>8. Presso il Consiglio superiore opera un ufficio di segreteria, formato da personale in servizio presso il Ministero. Le relative risorse umane e strumentali necessarie per il funzionamento del Consiglio superiore sono assicurate dal Segretariato generale.</a:t>
            </a:r>
          </a:p>
          <a:p>
            <a:r>
              <a:rPr lang="it-IT" dirty="0">
                <a:solidFill>
                  <a:schemeClr val="bg1"/>
                </a:solidFill>
              </a:rPr>
              <a:t>9. Il Consiglio superiore Beni culturali e paesaggistici, il Consiglio superiore dello spettacolo e il Consiglio superiore del cinema e dell’audiovisivo si riuniscono in seduta congiunta, su convocazione del Ministro, per l’esame di provvedimenti di particolare rilievo attinenti le sfere di competenza dei predetti organi consultivi.</a:t>
            </a:r>
            <a:endParaRPr lang="it-IT" b="1" i="1" dirty="0">
              <a:solidFill>
                <a:schemeClr val="bg1"/>
              </a:solidFill>
            </a:endParaRPr>
          </a:p>
        </p:txBody>
      </p:sp>
    </p:spTree>
    <p:extLst>
      <p:ext uri="{BB962C8B-B14F-4D97-AF65-F5344CB8AC3E}">
        <p14:creationId xmlns:p14="http://schemas.microsoft.com/office/powerpoint/2010/main" val="8333964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2192000" cy="1507067"/>
          </a:xfrm>
        </p:spPr>
        <p:txBody>
          <a:bodyPr/>
          <a:lstStyle/>
          <a:p>
            <a:r>
              <a:rPr lang="it-IT" dirty="0">
                <a:solidFill>
                  <a:schemeClr val="bg1"/>
                </a:solidFill>
              </a:rPr>
              <a:t>Un ESEMPIO DI PARERE CONSULTIVO: la bocciatura al SILENZIO-ASSENSO (DDL MADIA) nel 2015</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1211229"/>
            <a:ext cx="12191999" cy="5447645"/>
          </a:xfrm>
          <a:prstGeom prst="rect">
            <a:avLst/>
          </a:prstGeom>
          <a:solidFill>
            <a:schemeClr val="tx2">
              <a:lumMod val="40000"/>
              <a:lumOff val="60000"/>
            </a:schemeClr>
          </a:solidFill>
        </p:spPr>
        <p:txBody>
          <a:bodyPr wrap="square" rtlCol="0">
            <a:spAutoFit/>
          </a:bodyPr>
          <a:lstStyle/>
          <a:p>
            <a:pPr fontAlgn="base"/>
            <a:r>
              <a:rPr lang="it-IT" sz="2400" b="1" dirty="0">
                <a:solidFill>
                  <a:schemeClr val="bg1"/>
                </a:solidFill>
              </a:rPr>
              <a:t>No del Consiglio dei Beni culturali al «silenzio-assenso» del </a:t>
            </a:r>
            <a:r>
              <a:rPr lang="it-IT" sz="2400" b="1" dirty="0" err="1">
                <a:solidFill>
                  <a:schemeClr val="bg1"/>
                </a:solidFill>
              </a:rPr>
              <a:t>ddl</a:t>
            </a:r>
            <a:r>
              <a:rPr lang="it-IT" sz="2400" b="1" dirty="0">
                <a:solidFill>
                  <a:schemeClr val="bg1"/>
                </a:solidFill>
              </a:rPr>
              <a:t> Madia (15.07.15)</a:t>
            </a:r>
            <a:endParaRPr lang="it-IT" sz="2400" b="1" dirty="0">
              <a:solidFill>
                <a:schemeClr val="bg1"/>
              </a:solidFill>
              <a:hlinkClick r:id="rId2">
                <a:extLst>
                  <a:ext uri="{A12FA001-AC4F-418D-AE19-62706E023703}">
                    <ahyp:hlinkClr xmlns:ahyp="http://schemas.microsoft.com/office/drawing/2018/hyperlinkcolor" val="tx"/>
                  </a:ext>
                </a:extLst>
              </a:hlinkClick>
            </a:endParaRPr>
          </a:p>
          <a:p>
            <a:pPr fontAlgn="base"/>
            <a:r>
              <a:rPr lang="it-IT" dirty="0">
                <a:solidFill>
                  <a:schemeClr val="bg1"/>
                </a:solidFill>
                <a:hlinkClick r:id="rId2">
                  <a:extLst>
                    <a:ext uri="{A12FA001-AC4F-418D-AE19-62706E023703}">
                      <ahyp:hlinkClr xmlns:ahyp="http://schemas.microsoft.com/office/drawing/2018/hyperlinkcolor" val="tx"/>
                    </a:ext>
                  </a:extLst>
                </a:hlinkClick>
              </a:rPr>
              <a:t>https://roma.corriere.it/notizie/cronaca/15_luglio_15/no-consiglio-beni-culturali-silenzio-assenso-ddl-madia-376f0942-2ad9-11e5-8eac-aade804e2fe2.shtml</a:t>
            </a:r>
            <a:endParaRPr lang="it-IT" dirty="0">
              <a:solidFill>
                <a:schemeClr val="bg1"/>
              </a:solidFill>
            </a:endParaRPr>
          </a:p>
          <a:p>
            <a:pPr fontAlgn="base"/>
            <a:r>
              <a:rPr lang="it-IT" dirty="0">
                <a:solidFill>
                  <a:schemeClr val="bg1"/>
                </a:solidFill>
              </a:rPr>
              <a:t>Sempre forte la «preoccupazione» e la «decisa contrarietà» del Consiglio dei beni culturali e del suo presidente Giuliano Volpe, riguardo alla norma del silenzio-assenso contenuta nel </a:t>
            </a:r>
            <a:r>
              <a:rPr lang="it-IT" b="1" dirty="0">
                <a:solidFill>
                  <a:schemeClr val="bg1"/>
                </a:solidFill>
              </a:rPr>
              <a:t>disegno di legge Madia </a:t>
            </a:r>
            <a:r>
              <a:rPr lang="it-IT" dirty="0">
                <a:solidFill>
                  <a:schemeClr val="bg1"/>
                </a:solidFill>
              </a:rPr>
              <a:t>di riforma della Pubblica amministrazione in discussione alla Camera. Con una mozione approvata ieri all’unanimità, il Consiglio superiore, che è un organo consultivo del ministero ma che ha un peso non trascurabile, l’ha bocciata. Lo stesso ministro Franceschini più volte nelle scorse settimane ne ha invocato la cancellazione.</a:t>
            </a:r>
          </a:p>
          <a:p>
            <a:pPr algn="just" fontAlgn="base"/>
            <a:r>
              <a:rPr lang="it-IT" dirty="0">
                <a:solidFill>
                  <a:schemeClr val="bg1"/>
                </a:solidFill>
              </a:rPr>
              <a:t>Il silenzio-assenso, dice di fatto il Ministero, «</a:t>
            </a:r>
            <a:r>
              <a:rPr lang="it-IT" b="1" u="sng" dirty="0">
                <a:solidFill>
                  <a:schemeClr val="bg1"/>
                </a:solidFill>
              </a:rPr>
              <a:t>rischia di compromettere profondamente le procedure di tutela e quindi la missione stessa del Mibact»</a:t>
            </a:r>
            <a:r>
              <a:rPr lang="it-IT" dirty="0">
                <a:solidFill>
                  <a:schemeClr val="bg1"/>
                </a:solidFill>
              </a:rPr>
              <a:t>. Se, per ipotesi, un </a:t>
            </a:r>
            <a:r>
              <a:rPr lang="it-IT" b="1" dirty="0">
                <a:solidFill>
                  <a:schemeClr val="bg1"/>
                </a:solidFill>
              </a:rPr>
              <a:t>soprintendente non dà risposte a un’amministrazione che attende un parere per procedere con una concessione in un’area che andrebbe tutelata, l’amministrazione può dare il via libera e permettere quindi la cementificazione di un territorio o la trasformazione di un bene monumentale</a:t>
            </a:r>
            <a:r>
              <a:rPr lang="it-IT" dirty="0">
                <a:solidFill>
                  <a:schemeClr val="bg1"/>
                </a:solidFill>
              </a:rPr>
              <a:t>. Il tentativo di semplificare la burocrazia con la norma del silenzio-assenso tra le amministrazioni, sottolinea Volpe, potrebbe avere effetti devastanti in ambiti così delicati. «Il silenzio-assenso - si legge nella mozione - è </a:t>
            </a:r>
            <a:r>
              <a:rPr lang="it-IT" b="1" dirty="0">
                <a:solidFill>
                  <a:schemeClr val="bg1"/>
                </a:solidFill>
              </a:rPr>
              <a:t>uno strumento rozzo e pericoloso</a:t>
            </a:r>
            <a:r>
              <a:rPr lang="it-IT" dirty="0">
                <a:solidFill>
                  <a:schemeClr val="bg1"/>
                </a:solidFill>
              </a:rPr>
              <a:t>, rappresenta una risposta sbagliata ad una esigenza giusta e risulta </a:t>
            </a:r>
            <a:r>
              <a:rPr lang="it-IT" b="1" dirty="0">
                <a:solidFill>
                  <a:schemeClr val="bg1"/>
                </a:solidFill>
              </a:rPr>
              <a:t>inefficace per contrastare pratiche corruttive</a:t>
            </a:r>
            <a:r>
              <a:rPr lang="it-IT" dirty="0">
                <a:solidFill>
                  <a:schemeClr val="bg1"/>
                </a:solidFill>
              </a:rPr>
              <a:t>».</a:t>
            </a:r>
          </a:p>
          <a:p>
            <a:pPr algn="just" fontAlgn="base"/>
            <a:r>
              <a:rPr lang="it-IT" dirty="0">
                <a:solidFill>
                  <a:schemeClr val="bg1"/>
                </a:solidFill>
              </a:rPr>
              <a:t>Art. 17 bis l.241/90 introdotto dalla Riforma Madia (L.124/2015) Silenzio assenso tra Pubbliche Amministrazioni.</a:t>
            </a:r>
          </a:p>
          <a:p>
            <a:endParaRPr lang="it-IT" dirty="0">
              <a:solidFill>
                <a:schemeClr val="bg1"/>
              </a:solidFill>
            </a:endParaRPr>
          </a:p>
        </p:txBody>
      </p:sp>
    </p:spTree>
    <p:extLst>
      <p:ext uri="{BB962C8B-B14F-4D97-AF65-F5344CB8AC3E}">
        <p14:creationId xmlns:p14="http://schemas.microsoft.com/office/powerpoint/2010/main" val="3529020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IL SEGRETARIATO GENERALE – 1 (art. 13)</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078313"/>
          </a:xfrm>
          <a:prstGeom prst="rect">
            <a:avLst/>
          </a:prstGeom>
          <a:solidFill>
            <a:schemeClr val="tx2">
              <a:lumMod val="40000"/>
              <a:lumOff val="60000"/>
            </a:schemeClr>
          </a:solidFill>
        </p:spPr>
        <p:txBody>
          <a:bodyPr wrap="square" rtlCol="0">
            <a:spAutoFit/>
          </a:bodyPr>
          <a:lstStyle/>
          <a:p>
            <a:pPr marL="285750" indent="-285750">
              <a:buFont typeface="Wingdings" panose="05000000000000000000" pitchFamily="2" charset="2"/>
              <a:buChar char="v"/>
            </a:pPr>
            <a:r>
              <a:rPr lang="it-IT" dirty="0">
                <a:solidFill>
                  <a:schemeClr val="bg1"/>
                </a:solidFill>
              </a:rPr>
              <a:t>Il Segretario generale </a:t>
            </a:r>
            <a:r>
              <a:rPr lang="it-IT" b="1" dirty="0">
                <a:solidFill>
                  <a:schemeClr val="bg1"/>
                </a:solidFill>
              </a:rPr>
              <a:t>assicura il coordinamento e l’unità dell’azione amministrativa</a:t>
            </a:r>
            <a:r>
              <a:rPr lang="it-IT" dirty="0">
                <a:solidFill>
                  <a:schemeClr val="bg1"/>
                </a:solidFill>
              </a:rPr>
              <a:t>, elabora le direttive, gli indirizzi e le strategie concernenti l’attività complessiva del Ministero, coordina gli uffici e le attività del Ministero, vigila sulla loro efficienza e rendimento e </a:t>
            </a:r>
            <a:r>
              <a:rPr lang="it-IT" b="1" dirty="0">
                <a:solidFill>
                  <a:schemeClr val="bg1"/>
                </a:solidFill>
              </a:rPr>
              <a:t>riferisce periodicamente al Ministro </a:t>
            </a:r>
            <a:r>
              <a:rPr lang="it-IT" dirty="0">
                <a:solidFill>
                  <a:schemeClr val="bg1"/>
                </a:solidFill>
              </a:rPr>
              <a:t>gli esiti della sua attività. Il Segretario generale </a:t>
            </a:r>
            <a:r>
              <a:rPr lang="it-IT" b="1" dirty="0">
                <a:solidFill>
                  <a:schemeClr val="bg1"/>
                </a:solidFill>
              </a:rPr>
              <a:t>coordina inoltre le direzioni generali centrali e gli uffici dirigenziali generali periferici del Ministero</a:t>
            </a:r>
            <a:r>
              <a:rPr lang="it-IT" dirty="0">
                <a:solidFill>
                  <a:schemeClr val="bg1"/>
                </a:solidFill>
              </a:rPr>
              <a:t> ed è responsabile direttamente nei confronti del Ministro dell’attività di coordinamento e della puntuale realizzazione degli indirizzi impartiti dal Ministro</a:t>
            </a:r>
            <a:r>
              <a:rPr lang="it-IT" b="1" dirty="0">
                <a:solidFill>
                  <a:schemeClr val="bg1"/>
                </a:solidFill>
              </a:rPr>
              <a:t>. Il Segretario generale esercita poteri di direzione, indirizzo e coordinamento e controllo sui segretari regionali del Ministero </a:t>
            </a:r>
            <a:r>
              <a:rPr lang="it-IT" dirty="0">
                <a:solidFill>
                  <a:schemeClr val="bg1"/>
                </a:solidFill>
              </a:rPr>
              <a:t>con riferimento alle loro funzioni ispettive e di coordinamento, ferme restando le competenze attribuite alla Direzione generale Organizzazione.</a:t>
            </a:r>
          </a:p>
          <a:p>
            <a:pPr marL="285750" indent="-285750">
              <a:buFont typeface="Wingdings" panose="05000000000000000000" pitchFamily="2" charset="2"/>
              <a:buChar char="v"/>
            </a:pPr>
            <a:r>
              <a:rPr lang="it-IT" dirty="0">
                <a:solidFill>
                  <a:schemeClr val="bg1"/>
                </a:solidFill>
              </a:rPr>
              <a:t> Il Segretario generale, in attuazione degli indirizzi del Ministro, in particolare:</a:t>
            </a:r>
            <a:br>
              <a:rPr lang="it-IT" dirty="0">
                <a:solidFill>
                  <a:schemeClr val="bg1"/>
                </a:solidFill>
              </a:rPr>
            </a:br>
            <a:r>
              <a:rPr lang="it-IT" dirty="0">
                <a:solidFill>
                  <a:schemeClr val="bg1"/>
                </a:solidFill>
              </a:rPr>
              <a:t>a)    esercita il coordinamento dell’attività degli uffici, anche attraverso </a:t>
            </a:r>
            <a:r>
              <a:rPr lang="it-IT" b="1" dirty="0">
                <a:solidFill>
                  <a:schemeClr val="bg1"/>
                </a:solidFill>
              </a:rPr>
              <a:t>la convocazione periodica in conferenza, anche con modalità telematiche o  informatiche, dei direttori generali centrali </a:t>
            </a:r>
            <a:r>
              <a:rPr lang="it-IT" dirty="0">
                <a:solidFill>
                  <a:schemeClr val="bg1"/>
                </a:solidFill>
              </a:rPr>
              <a:t>per l’esame di questioni di carattere generale o di particolare rilievo oppure afferenti a più competenze; può </a:t>
            </a:r>
            <a:r>
              <a:rPr lang="it-IT" b="1" dirty="0">
                <a:solidFill>
                  <a:schemeClr val="bg1"/>
                </a:solidFill>
              </a:rPr>
              <a:t>convocare anche i titolari degli uffici dirigenziali generali periferici del Ministero</a:t>
            </a:r>
            <a:r>
              <a:rPr lang="it-IT" dirty="0">
                <a:solidFill>
                  <a:schemeClr val="bg1"/>
                </a:solidFill>
              </a:rPr>
              <a:t>; la conferenza dei direttori generali centrali, dei titolari degli uffici dirigenziali generali periferici e dei segretari regionali è in ogni caso convocata ai fini del coordinamento dell’elaborazione dei programmi annuali e pluriennali di cui alla lettera i);</a:t>
            </a:r>
            <a:br>
              <a:rPr lang="it-IT" dirty="0">
                <a:solidFill>
                  <a:schemeClr val="bg1"/>
                </a:solidFill>
              </a:rPr>
            </a:br>
            <a:endParaRPr lang="it-IT" b="1" i="1" dirty="0">
              <a:solidFill>
                <a:schemeClr val="bg1"/>
              </a:solidFill>
            </a:endParaRPr>
          </a:p>
        </p:txBody>
      </p:sp>
    </p:spTree>
    <p:extLst>
      <p:ext uri="{BB962C8B-B14F-4D97-AF65-F5344CB8AC3E}">
        <p14:creationId xmlns:p14="http://schemas.microsoft.com/office/powerpoint/2010/main" val="1526801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IL SEGRETARIATO GENERALE -2</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4524315"/>
          </a:xfrm>
          <a:prstGeom prst="rect">
            <a:avLst/>
          </a:prstGeom>
          <a:solidFill>
            <a:schemeClr val="tx2">
              <a:lumMod val="40000"/>
              <a:lumOff val="60000"/>
            </a:schemeClr>
          </a:solidFill>
        </p:spPr>
        <p:txBody>
          <a:bodyPr wrap="square" rtlCol="0">
            <a:spAutoFit/>
          </a:bodyPr>
          <a:lstStyle/>
          <a:p>
            <a:r>
              <a:rPr lang="it-IT" dirty="0">
                <a:solidFill>
                  <a:schemeClr val="bg1"/>
                </a:solidFill>
              </a:rPr>
              <a:t>b)    </a:t>
            </a:r>
            <a:r>
              <a:rPr lang="it-IT" b="1" dirty="0">
                <a:solidFill>
                  <a:schemeClr val="bg1"/>
                </a:solidFill>
              </a:rPr>
              <a:t>coordina le attività delle direzioni generali centrali</a:t>
            </a:r>
            <a:r>
              <a:rPr lang="it-IT" dirty="0">
                <a:solidFill>
                  <a:schemeClr val="bg1"/>
                </a:solidFill>
              </a:rPr>
              <a:t>, nelle materie di rispettiva competenza, per le intese istituzionali di programma di cui all’articolo 2, comma 203, lettera b), della legge 23 dicembre 1996, n. 662; coordina altresì, tramite le direzioni generali competenti, gli uffici dirigenziali generali periferici del Ministero;</a:t>
            </a:r>
            <a:br>
              <a:rPr lang="it-IT" dirty="0">
                <a:solidFill>
                  <a:schemeClr val="bg1"/>
                </a:solidFill>
              </a:rPr>
            </a:br>
            <a:r>
              <a:rPr lang="it-IT" dirty="0">
                <a:solidFill>
                  <a:schemeClr val="bg1"/>
                </a:solidFill>
              </a:rPr>
              <a:t>c)    </a:t>
            </a:r>
            <a:r>
              <a:rPr lang="it-IT" b="1" dirty="0">
                <a:solidFill>
                  <a:schemeClr val="bg1"/>
                </a:solidFill>
              </a:rPr>
              <a:t>in caso di inerzia, sollecita i direttori generali centrali, i titolari degli uffici dirigenziali generali periferici </a:t>
            </a:r>
            <a:r>
              <a:rPr lang="it-IT" dirty="0">
                <a:solidFill>
                  <a:schemeClr val="bg1"/>
                </a:solidFill>
              </a:rPr>
              <a:t>del Ministero e, sentiti i direttori generali competenti, </a:t>
            </a:r>
            <a:r>
              <a:rPr lang="it-IT" b="1" dirty="0">
                <a:solidFill>
                  <a:schemeClr val="bg1"/>
                </a:solidFill>
              </a:rPr>
              <a:t>i segretari regionali </a:t>
            </a:r>
            <a:r>
              <a:rPr lang="it-IT" dirty="0">
                <a:solidFill>
                  <a:schemeClr val="bg1"/>
                </a:solidFill>
              </a:rPr>
              <a:t>responsabili e adotta le opportune prescrizioni; </a:t>
            </a:r>
            <a:r>
              <a:rPr lang="it-IT" b="1" u="sng" dirty="0">
                <a:solidFill>
                  <a:schemeClr val="bg1"/>
                </a:solidFill>
              </a:rPr>
              <a:t>in caso di perdurante inerzia e di inottemperanza </a:t>
            </a:r>
            <a:r>
              <a:rPr lang="it-IT" u="sng" dirty="0">
                <a:solidFill>
                  <a:schemeClr val="bg1"/>
                </a:solidFill>
              </a:rPr>
              <a:t>alle proprie prescrizioni specifiche</a:t>
            </a:r>
            <a:r>
              <a:rPr lang="it-IT" b="1" u="sng" dirty="0">
                <a:solidFill>
                  <a:schemeClr val="bg1"/>
                </a:solidFill>
              </a:rPr>
              <a:t>, il Segretario generale si sostituisce al responsabile dell’ufficio </a:t>
            </a:r>
            <a:r>
              <a:rPr lang="it-IT" dirty="0">
                <a:solidFill>
                  <a:schemeClr val="bg1"/>
                </a:solidFill>
              </a:rPr>
              <a:t>e adotta tutti gli atti necessari; risolve altresì ogni eventuale conflitto di competenza tra i diversi uffici dirigenziali di livello generale;</a:t>
            </a:r>
            <a:br>
              <a:rPr lang="it-IT" dirty="0">
                <a:solidFill>
                  <a:schemeClr val="bg1"/>
                </a:solidFill>
              </a:rPr>
            </a:br>
            <a:r>
              <a:rPr lang="it-IT" dirty="0">
                <a:solidFill>
                  <a:schemeClr val="bg1"/>
                </a:solidFill>
              </a:rPr>
              <a:t>d)    concorda con i direttori generali competenti le determinazioni da assumere in sede di </a:t>
            </a:r>
            <a:r>
              <a:rPr lang="it-IT" b="1" dirty="0">
                <a:solidFill>
                  <a:schemeClr val="bg1"/>
                </a:solidFill>
              </a:rPr>
              <a:t>conferenza di servizi </a:t>
            </a:r>
            <a:r>
              <a:rPr lang="it-IT" dirty="0">
                <a:solidFill>
                  <a:schemeClr val="bg1"/>
                </a:solidFill>
              </a:rPr>
              <a:t>per interventi di carattere intersettoriale e di dimensione sovraregionale;</a:t>
            </a:r>
            <a:br>
              <a:rPr lang="it-IT" dirty="0">
                <a:solidFill>
                  <a:schemeClr val="bg1"/>
                </a:solidFill>
              </a:rPr>
            </a:br>
            <a:r>
              <a:rPr lang="it-IT" dirty="0">
                <a:solidFill>
                  <a:schemeClr val="bg1"/>
                </a:solidFill>
              </a:rPr>
              <a:t>e)    partecipa </a:t>
            </a:r>
            <a:r>
              <a:rPr lang="it-IT" b="1" dirty="0">
                <a:solidFill>
                  <a:schemeClr val="bg1"/>
                </a:solidFill>
              </a:rPr>
              <a:t>alle riunioni del Consiglio superiore Beni culturali e paesaggistici</a:t>
            </a:r>
            <a:r>
              <a:rPr lang="it-IT" dirty="0">
                <a:solidFill>
                  <a:schemeClr val="bg1"/>
                </a:solidFill>
              </a:rPr>
              <a:t>, senza diritto di voto;</a:t>
            </a:r>
            <a:br>
              <a:rPr lang="it-IT" dirty="0">
                <a:solidFill>
                  <a:schemeClr val="bg1"/>
                </a:solidFill>
              </a:rPr>
            </a:br>
            <a:r>
              <a:rPr lang="it-IT" dirty="0">
                <a:solidFill>
                  <a:schemeClr val="bg1"/>
                </a:solidFill>
              </a:rPr>
              <a:t>f)    coordina le iniziative in materia di </a:t>
            </a:r>
            <a:r>
              <a:rPr lang="it-IT" b="1" dirty="0">
                <a:solidFill>
                  <a:schemeClr val="bg1"/>
                </a:solidFill>
              </a:rPr>
              <a:t>sicurezza del patrimonio culturale, nonché gli interventi conseguenti a emergenze di carattere nazionale e internazionale</a:t>
            </a:r>
            <a:r>
              <a:rPr lang="it-IT" dirty="0">
                <a:solidFill>
                  <a:schemeClr val="bg1"/>
                </a:solidFill>
              </a:rPr>
              <a:t>, </a:t>
            </a:r>
            <a:r>
              <a:rPr lang="it-IT" b="1" dirty="0">
                <a:solidFill>
                  <a:schemeClr val="bg1"/>
                </a:solidFill>
              </a:rPr>
              <a:t>dando indirizzi alla Direzione generale Sicurezza del patrimonio culturale</a:t>
            </a:r>
            <a:r>
              <a:rPr lang="it-IT" dirty="0">
                <a:solidFill>
                  <a:schemeClr val="bg1"/>
                </a:solidFill>
              </a:rPr>
              <a:t> e in collaborazione con le altre istituzioni competenti; coordina l’attività di tutela in base a criteri uniformi ed omogenei sull’intero territorio nazionale;</a:t>
            </a:r>
            <a:br>
              <a:rPr lang="it-IT" dirty="0">
                <a:solidFill>
                  <a:schemeClr val="bg1"/>
                </a:solidFill>
              </a:rPr>
            </a:br>
            <a:endParaRPr lang="it-IT" i="1" dirty="0">
              <a:solidFill>
                <a:schemeClr val="bg1"/>
              </a:solidFill>
            </a:endParaRPr>
          </a:p>
        </p:txBody>
      </p:sp>
    </p:spTree>
    <p:extLst>
      <p:ext uri="{BB962C8B-B14F-4D97-AF65-F5344CB8AC3E}">
        <p14:creationId xmlns:p14="http://schemas.microsoft.com/office/powerpoint/2010/main" val="26006523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IL SEGRETARIATO GENERALE -3</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632311"/>
          </a:xfrm>
          <a:prstGeom prst="rect">
            <a:avLst/>
          </a:prstGeom>
          <a:solidFill>
            <a:schemeClr val="tx2">
              <a:lumMod val="40000"/>
              <a:lumOff val="60000"/>
            </a:schemeClr>
          </a:solidFill>
        </p:spPr>
        <p:txBody>
          <a:bodyPr wrap="square" rtlCol="0">
            <a:spAutoFit/>
          </a:bodyPr>
          <a:lstStyle/>
          <a:p>
            <a:r>
              <a:rPr lang="it-IT" dirty="0">
                <a:solidFill>
                  <a:schemeClr val="bg1"/>
                </a:solidFill>
              </a:rPr>
              <a:t>g) raccoglie, coordina e analizza i fabbisogni del </a:t>
            </a:r>
            <a:r>
              <a:rPr lang="it-IT" b="1" dirty="0">
                <a:solidFill>
                  <a:schemeClr val="bg1"/>
                </a:solidFill>
              </a:rPr>
              <a:t>patrimonio immobiliare e mobiliare</a:t>
            </a:r>
            <a:r>
              <a:rPr lang="it-IT" dirty="0">
                <a:solidFill>
                  <a:schemeClr val="bg1"/>
                </a:solidFill>
              </a:rPr>
              <a:t>, di beni e di servizi del Ministero; cura i rapporti con l’Agenzia del demanio, ferme restando le attività di razionalizzazione degli immobili e degli spazi svolte dalla Direzione generale Archivi e della Direzione generale Biblioteche e diritto d’autore; provvede altresì alla definizione di criteri uniformi per  la determinazione dei </a:t>
            </a:r>
            <a:r>
              <a:rPr lang="it-IT" b="1" dirty="0">
                <a:solidFill>
                  <a:schemeClr val="bg1"/>
                </a:solidFill>
              </a:rPr>
              <a:t>canoni concessori </a:t>
            </a:r>
            <a:r>
              <a:rPr lang="it-IT" dirty="0">
                <a:solidFill>
                  <a:schemeClr val="bg1"/>
                </a:solidFill>
              </a:rPr>
              <a:t>da parte degli  uffici;</a:t>
            </a:r>
            <a:br>
              <a:rPr lang="it-IT" dirty="0">
                <a:solidFill>
                  <a:schemeClr val="bg1"/>
                </a:solidFill>
              </a:rPr>
            </a:br>
            <a:r>
              <a:rPr lang="it-IT" dirty="0">
                <a:solidFill>
                  <a:schemeClr val="bg1"/>
                </a:solidFill>
              </a:rPr>
              <a:t>h)    coordina la predisposizione delle relazioni ai sensi di legge alle istituzioni ed agli organismi sovranazionali e al </a:t>
            </a:r>
            <a:r>
              <a:rPr lang="it-IT" b="1" dirty="0">
                <a:solidFill>
                  <a:schemeClr val="bg1"/>
                </a:solidFill>
              </a:rPr>
              <a:t>Parlamento</a:t>
            </a:r>
            <a:r>
              <a:rPr lang="it-IT" dirty="0">
                <a:solidFill>
                  <a:schemeClr val="bg1"/>
                </a:solidFill>
              </a:rPr>
              <a:t>, anche ai sensi dell’articolo 84 del decreto legislativo 22 gennaio 2004, n. 42, recante «Codice dei beni culturali e del paesaggio», di seguito denominato «Codice»;</a:t>
            </a:r>
            <a:br>
              <a:rPr lang="it-IT" dirty="0">
                <a:solidFill>
                  <a:schemeClr val="bg1"/>
                </a:solidFill>
              </a:rPr>
            </a:br>
            <a:r>
              <a:rPr lang="it-IT" dirty="0">
                <a:solidFill>
                  <a:schemeClr val="bg1"/>
                </a:solidFill>
              </a:rPr>
              <a:t>i)    coordina gli esiti delle elaborazioni dei </a:t>
            </a:r>
            <a:r>
              <a:rPr lang="it-IT" b="1" dirty="0">
                <a:solidFill>
                  <a:schemeClr val="bg1"/>
                </a:solidFill>
              </a:rPr>
              <a:t>programmi annuali e pluriennali </a:t>
            </a:r>
            <a:r>
              <a:rPr lang="it-IT" dirty="0">
                <a:solidFill>
                  <a:schemeClr val="bg1"/>
                </a:solidFill>
              </a:rPr>
              <a:t>del Ministero e dei relativi piani di spesa, da sottoporre all’approvazione del Ministro, anche sulla base delle risultanze delle riunioni della conferenza di cui alla lettera a);</a:t>
            </a:r>
            <a:br>
              <a:rPr lang="it-IT" dirty="0">
                <a:solidFill>
                  <a:schemeClr val="bg1"/>
                </a:solidFill>
              </a:rPr>
            </a:br>
            <a:r>
              <a:rPr lang="it-IT" dirty="0">
                <a:solidFill>
                  <a:schemeClr val="bg1"/>
                </a:solidFill>
              </a:rPr>
              <a:t>l)    </a:t>
            </a:r>
            <a:r>
              <a:rPr lang="it-IT" b="1" dirty="0">
                <a:solidFill>
                  <a:schemeClr val="bg1"/>
                </a:solidFill>
              </a:rPr>
              <a:t>formula proposte al Ministro, sentiti i direttori generali centrali, i titolari degli uffici dirigenziali di livello generale periferici e i segretari regionali</a:t>
            </a:r>
            <a:r>
              <a:rPr lang="it-IT" dirty="0">
                <a:solidFill>
                  <a:schemeClr val="bg1"/>
                </a:solidFill>
              </a:rPr>
              <a:t>, ai fini dell’esercizio delle funzioni di cui all’articolo 4, comma 1, del decreto legislativo 30 marzo 2001, n. 165;</a:t>
            </a:r>
            <a:br>
              <a:rPr lang="it-IT" dirty="0">
                <a:solidFill>
                  <a:schemeClr val="bg1"/>
                </a:solidFill>
              </a:rPr>
            </a:br>
            <a:r>
              <a:rPr lang="it-IT" dirty="0">
                <a:solidFill>
                  <a:schemeClr val="bg1"/>
                </a:solidFill>
              </a:rPr>
              <a:t>m)    </a:t>
            </a:r>
            <a:r>
              <a:rPr lang="it-IT" b="1" dirty="0">
                <a:solidFill>
                  <a:schemeClr val="bg1"/>
                </a:solidFill>
              </a:rPr>
              <a:t>coordina le attività di rilevanza europea e internazionale, ivi inclusa la programmazione dei fondi comunitari diretti e indiretti, anche svolgendo, ove richiesto e comunque nel rispetto della normativa europea in materia, le funzioni proprie della autorità di gestione dei programmi comunitari</a:t>
            </a:r>
            <a:r>
              <a:rPr lang="it-IT" dirty="0">
                <a:solidFill>
                  <a:schemeClr val="bg1"/>
                </a:solidFill>
              </a:rPr>
              <a:t>; </a:t>
            </a:r>
            <a:r>
              <a:rPr lang="it-IT" b="1" dirty="0">
                <a:solidFill>
                  <a:schemeClr val="bg1"/>
                </a:solidFill>
              </a:rPr>
              <a:t>coordina i rapporti con l’UNESCO e promuove l’iscrizione di nuovi siti e di nuovi elementi nelle liste del patrimonio mondiale materiale e immateriale</a:t>
            </a:r>
            <a:r>
              <a:rPr lang="it-IT" dirty="0">
                <a:solidFill>
                  <a:schemeClr val="bg1"/>
                </a:solidFill>
              </a:rPr>
              <a:t>, sulla base dell’attività istruttoria compiuta dalle competenti direzioni generali;</a:t>
            </a:r>
            <a:endParaRPr lang="it-IT" i="1" dirty="0">
              <a:solidFill>
                <a:schemeClr val="bg1"/>
              </a:solidFill>
            </a:endParaRPr>
          </a:p>
        </p:txBody>
      </p:sp>
    </p:spTree>
    <p:extLst>
      <p:ext uri="{BB962C8B-B14F-4D97-AF65-F5344CB8AC3E}">
        <p14:creationId xmlns:p14="http://schemas.microsoft.com/office/powerpoint/2010/main" val="39487595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43237" y="-429224"/>
            <a:ext cx="10089806" cy="1507067"/>
          </a:xfrm>
        </p:spPr>
        <p:txBody>
          <a:bodyPr/>
          <a:lstStyle/>
          <a:p>
            <a:r>
              <a:rPr lang="it-IT" dirty="0">
                <a:solidFill>
                  <a:schemeClr val="bg1"/>
                </a:solidFill>
              </a:rPr>
              <a:t>IL SEGRETARIATO GENERALE -4</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3253" y="621209"/>
            <a:ext cx="12191999" cy="5909310"/>
          </a:xfrm>
          <a:prstGeom prst="rect">
            <a:avLst/>
          </a:prstGeom>
          <a:solidFill>
            <a:schemeClr val="tx2">
              <a:lumMod val="40000"/>
              <a:lumOff val="60000"/>
            </a:schemeClr>
          </a:solidFill>
        </p:spPr>
        <p:txBody>
          <a:bodyPr wrap="square" rtlCol="0">
            <a:spAutoFit/>
          </a:bodyPr>
          <a:lstStyle/>
          <a:p>
            <a:r>
              <a:rPr lang="it-IT" dirty="0">
                <a:solidFill>
                  <a:schemeClr val="bg1"/>
                </a:solidFill>
              </a:rPr>
              <a:t>n) cura l’elaborazione, entro il 31 ottobre di ciascun anno, sulla base delle proposte e delle istruttorie curate dalle direzioni generali centrali competenti, dagli istituti di cui all’articolo 33 e dai segretariati regionali, del Piano strategico </a:t>
            </a:r>
            <a:r>
              <a:rPr lang="it-IT" b="1" dirty="0">
                <a:solidFill>
                  <a:schemeClr val="bg1"/>
                </a:solidFill>
              </a:rPr>
              <a:t>«Grandi Progetti Beni culturali*</a:t>
            </a:r>
            <a:r>
              <a:rPr lang="it-IT" dirty="0">
                <a:solidFill>
                  <a:schemeClr val="bg1"/>
                </a:solidFill>
              </a:rPr>
              <a:t>», di cui articolo 7, comma 1, del decreto-legge 31 maggio 2014, n. 83, convertito, con modificazioni, dalla legge 29 luglio 2014, n. 106; entro il 15 marzo di ciascun anno predispone una relazione concernente gli interventi del Piano strategico già realizzati e lo stato di avanzamento di quelli avviati nell’anno precedente e non ancora conclusi; sovraintende altresì la procedura per il conferimento del titolo di Capitale italiana della cultura;</a:t>
            </a:r>
            <a:br>
              <a:rPr lang="it-IT" dirty="0">
                <a:solidFill>
                  <a:schemeClr val="bg1"/>
                </a:solidFill>
              </a:rPr>
            </a:br>
            <a:r>
              <a:rPr lang="it-IT" dirty="0">
                <a:solidFill>
                  <a:schemeClr val="bg1"/>
                </a:solidFill>
              </a:rPr>
              <a:t>o)    cura l’istruttoria dei programmi e degli atti da sottoporre al </a:t>
            </a:r>
            <a:r>
              <a:rPr lang="it-IT" b="1" dirty="0">
                <a:solidFill>
                  <a:schemeClr val="bg1"/>
                </a:solidFill>
              </a:rPr>
              <a:t>CIPE(Comitato interministeriale per la programmazione economica)</a:t>
            </a:r>
            <a:r>
              <a:rPr lang="it-IT" dirty="0">
                <a:solidFill>
                  <a:schemeClr val="bg1"/>
                </a:solidFill>
              </a:rPr>
              <a:t>, fornendo adeguato supporto ai competenti </a:t>
            </a:r>
            <a:r>
              <a:rPr lang="it-IT" b="1" dirty="0">
                <a:solidFill>
                  <a:schemeClr val="bg1"/>
                </a:solidFill>
              </a:rPr>
              <a:t>Uffici di diretta collaborazione del Ministro</a:t>
            </a:r>
            <a:r>
              <a:rPr lang="it-IT" dirty="0">
                <a:solidFill>
                  <a:schemeClr val="bg1"/>
                </a:solidFill>
              </a:rPr>
              <a:t>;</a:t>
            </a:r>
            <a:br>
              <a:rPr lang="it-IT" dirty="0">
                <a:solidFill>
                  <a:schemeClr val="bg1"/>
                </a:solidFill>
              </a:rPr>
            </a:br>
            <a:r>
              <a:rPr lang="it-IT" dirty="0">
                <a:solidFill>
                  <a:schemeClr val="bg1"/>
                </a:solidFill>
              </a:rPr>
              <a:t>p)    coordina le attività per la </a:t>
            </a:r>
            <a:r>
              <a:rPr lang="it-IT" b="1" dirty="0">
                <a:solidFill>
                  <a:schemeClr val="bg1"/>
                </a:solidFill>
              </a:rPr>
              <a:t>realizzazione di interventi sul territorio di particolare complessità e rilievo strategico,</a:t>
            </a:r>
            <a:r>
              <a:rPr lang="it-IT" dirty="0">
                <a:solidFill>
                  <a:schemeClr val="bg1"/>
                </a:solidFill>
              </a:rPr>
              <a:t> in attuazione delle direttive del Ministro;</a:t>
            </a:r>
            <a:br>
              <a:rPr lang="it-IT" dirty="0">
                <a:solidFill>
                  <a:schemeClr val="bg1"/>
                </a:solidFill>
              </a:rPr>
            </a:br>
            <a:r>
              <a:rPr lang="it-IT" dirty="0">
                <a:solidFill>
                  <a:schemeClr val="bg1"/>
                </a:solidFill>
              </a:rPr>
              <a:t>q)    assicura, </a:t>
            </a:r>
            <a:r>
              <a:rPr lang="it-IT" b="1" dirty="0">
                <a:solidFill>
                  <a:schemeClr val="bg1"/>
                </a:solidFill>
              </a:rPr>
              <a:t>in raccordo con l’Ufficio  stampa  e con  la Direzione generale Organizzazione, l’attività di comunicazione interna </a:t>
            </a:r>
            <a:r>
              <a:rPr lang="it-IT" dirty="0">
                <a:solidFill>
                  <a:schemeClr val="bg1"/>
                </a:solidFill>
              </a:rPr>
              <a:t>diretta agli uffici centrali e periferici del Ministero;</a:t>
            </a:r>
            <a:br>
              <a:rPr lang="it-IT" dirty="0">
                <a:solidFill>
                  <a:schemeClr val="bg1"/>
                </a:solidFill>
              </a:rPr>
            </a:br>
            <a:r>
              <a:rPr lang="it-IT" dirty="0">
                <a:solidFill>
                  <a:schemeClr val="bg1"/>
                </a:solidFill>
              </a:rPr>
              <a:t>r)    si </a:t>
            </a:r>
            <a:r>
              <a:rPr lang="it-IT" b="1" dirty="0">
                <a:solidFill>
                  <a:schemeClr val="bg1"/>
                </a:solidFill>
              </a:rPr>
              <a:t>raccorda con la Direzione generale Organizzazione per l’allocazione delle risorse umane e la mobilità delle medesime tra le diverse direzioni ed uffici</a:t>
            </a:r>
            <a:r>
              <a:rPr lang="it-IT" dirty="0">
                <a:solidFill>
                  <a:schemeClr val="bg1"/>
                </a:solidFill>
              </a:rPr>
              <a:t>, sia centrali, sia periferici, anche su proposta dei relativi direttori;</a:t>
            </a:r>
            <a:br>
              <a:rPr lang="it-IT" dirty="0">
                <a:solidFill>
                  <a:schemeClr val="bg1"/>
                </a:solidFill>
              </a:rPr>
            </a:br>
            <a:r>
              <a:rPr lang="it-IT" dirty="0">
                <a:solidFill>
                  <a:schemeClr val="bg1"/>
                </a:solidFill>
              </a:rPr>
              <a:t>*Il Piano Strategico “Grandi Progetti Beni Culturali”, mira al rilancio della competitività territoriale del Paese, intervenendo su beni e su siti di notevole interesse culturale e di rilevanza nazionale per i quali si rende necessario e urgente realizzare interventi organici di tutela, riqualificazione, valorizzazione e promozione culturale, anche al fine di rafforzare l’offerta turistico-culturale.</a:t>
            </a:r>
            <a:endParaRPr lang="it-IT" i="1" dirty="0">
              <a:solidFill>
                <a:schemeClr val="bg1"/>
              </a:solidFill>
            </a:endParaRPr>
          </a:p>
        </p:txBody>
      </p:sp>
    </p:spTree>
    <p:extLst>
      <p:ext uri="{BB962C8B-B14F-4D97-AF65-F5344CB8AC3E}">
        <p14:creationId xmlns:p14="http://schemas.microsoft.com/office/powerpoint/2010/main" val="442650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- 1</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92765" y="927653"/>
            <a:ext cx="12006469" cy="5909310"/>
          </a:xfrm>
          <a:prstGeom prst="rect">
            <a:avLst/>
          </a:prstGeom>
          <a:solidFill>
            <a:schemeClr val="tx2">
              <a:lumMod val="40000"/>
              <a:lumOff val="60000"/>
            </a:schemeClr>
          </a:solidFill>
        </p:spPr>
        <p:txBody>
          <a:bodyPr wrap="square" rtlCol="0">
            <a:spAutoFit/>
          </a:bodyPr>
          <a:lstStyle/>
          <a:p>
            <a:r>
              <a:rPr lang="it-IT" dirty="0">
                <a:solidFill>
                  <a:schemeClr val="bg1"/>
                </a:solidFill>
              </a:rPr>
              <a:t>Il Ministero ha il compito di attuare l’art. 9 della Costituzione: </a:t>
            </a:r>
            <a:br>
              <a:rPr lang="it-IT" dirty="0">
                <a:solidFill>
                  <a:schemeClr val="bg1"/>
                </a:solidFill>
              </a:rPr>
            </a:br>
            <a:r>
              <a:rPr lang="it-IT" dirty="0">
                <a:solidFill>
                  <a:schemeClr val="bg1"/>
                </a:solidFill>
              </a:rPr>
              <a:t>«La Repubblica promuove lo sviluppo della cultura e la ricerca scientifica e tecnica. Tutela il paesaggio e il patrimonio storico e artistico della Nazione»</a:t>
            </a:r>
          </a:p>
          <a:p>
            <a:r>
              <a:rPr lang="it-IT" dirty="0">
                <a:solidFill>
                  <a:schemeClr val="bg1"/>
                </a:solidFill>
              </a:rPr>
              <a:t>Il </a:t>
            </a:r>
            <a:r>
              <a:rPr lang="it-IT" b="1" u="sng" dirty="0">
                <a:solidFill>
                  <a:schemeClr val="bg1"/>
                </a:solidFill>
              </a:rPr>
              <a:t>Ministero per i Beni Culturali e Ambientali </a:t>
            </a:r>
            <a:r>
              <a:rPr lang="it-IT" dirty="0">
                <a:solidFill>
                  <a:schemeClr val="bg1"/>
                </a:solidFill>
              </a:rPr>
              <a:t>fu istituito da </a:t>
            </a:r>
            <a:r>
              <a:rPr lang="it-IT" b="1" dirty="0">
                <a:solidFill>
                  <a:schemeClr val="bg1"/>
                </a:solidFill>
              </a:rPr>
              <a:t>Giovanni Spadolini</a:t>
            </a:r>
            <a:r>
              <a:rPr lang="it-IT" dirty="0">
                <a:solidFill>
                  <a:schemeClr val="bg1"/>
                </a:solidFill>
              </a:rPr>
              <a:t>, (con decreto-legge 14 dicembre 1974, n. 657,  convertito nella legge 29 gennaio 1975, n. 5)  con il compito di affidare unitariamente </a:t>
            </a:r>
            <a:r>
              <a:rPr lang="it-IT" b="1" dirty="0">
                <a:solidFill>
                  <a:schemeClr val="bg1"/>
                </a:solidFill>
              </a:rPr>
              <a:t>alla specifica competenza di un Ministero appositamente costituito la gestione del patrimonio culturale e dell'ambiente</a:t>
            </a:r>
            <a:r>
              <a:rPr lang="it-IT" dirty="0">
                <a:solidFill>
                  <a:schemeClr val="bg1"/>
                </a:solidFill>
              </a:rPr>
              <a:t>. (Organizzazione del Ministero per i beni culturali e ambientali con D.P.R. n. 805 del 3 dicembre 1975).</a:t>
            </a:r>
            <a:br>
              <a:rPr lang="it-IT" dirty="0">
                <a:solidFill>
                  <a:schemeClr val="bg1"/>
                </a:solidFill>
              </a:rPr>
            </a:br>
            <a:r>
              <a:rPr lang="it-IT" dirty="0">
                <a:solidFill>
                  <a:schemeClr val="bg1"/>
                </a:solidFill>
              </a:rPr>
              <a:t>Raccolse le competenze e le funzioni in materie che erano </a:t>
            </a:r>
            <a:r>
              <a:rPr lang="it-IT" b="1" dirty="0">
                <a:solidFill>
                  <a:schemeClr val="bg1"/>
                </a:solidFill>
              </a:rPr>
              <a:t>prima del Ministero della Pubblica Istruzione (Antichità e Belle Arti, Accademie e Biblioteche), Ministero degli Interni (Archivi di Stato) e della Presidenza del Consiglio dei Ministri (Discoteca di Stato, editoria libraria e diffusione della cultura).</a:t>
            </a:r>
          </a:p>
          <a:p>
            <a:r>
              <a:rPr lang="it-IT" dirty="0">
                <a:solidFill>
                  <a:schemeClr val="bg1"/>
                </a:solidFill>
              </a:rPr>
              <a:t>Nel </a:t>
            </a:r>
            <a:r>
              <a:rPr lang="it-IT" b="1" dirty="0">
                <a:solidFill>
                  <a:schemeClr val="bg1"/>
                </a:solidFill>
              </a:rPr>
              <a:t>1998</a:t>
            </a:r>
            <a:r>
              <a:rPr lang="it-IT" dirty="0">
                <a:solidFill>
                  <a:schemeClr val="bg1"/>
                </a:solidFill>
              </a:rPr>
              <a:t> con Decreto Legislativo n. 368 del 20 ottobre, viene istituito il nuovo </a:t>
            </a:r>
            <a:r>
              <a:rPr lang="it-IT" b="1" dirty="0">
                <a:solidFill>
                  <a:schemeClr val="bg1"/>
                </a:solidFill>
              </a:rPr>
              <a:t>Ministero </a:t>
            </a:r>
            <a:r>
              <a:rPr lang="it-IT" b="1" u="sng" dirty="0">
                <a:solidFill>
                  <a:schemeClr val="bg1"/>
                </a:solidFill>
              </a:rPr>
              <a:t>per i Beni e le Attività Culturali</a:t>
            </a:r>
            <a:r>
              <a:rPr lang="it-IT" dirty="0">
                <a:solidFill>
                  <a:schemeClr val="bg1"/>
                </a:solidFill>
              </a:rPr>
              <a:t>, a cui sono devolute le attribuzioni spettanti al Ministero per i Beni Culturali e Ambientali alle quali si va ad aggiungere </a:t>
            </a:r>
            <a:r>
              <a:rPr lang="it-IT" b="1" dirty="0">
                <a:solidFill>
                  <a:schemeClr val="bg1"/>
                </a:solidFill>
              </a:rPr>
              <a:t>la promozione dello sport </a:t>
            </a:r>
            <a:r>
              <a:rPr lang="it-IT" dirty="0">
                <a:solidFill>
                  <a:schemeClr val="bg1"/>
                </a:solidFill>
              </a:rPr>
              <a:t>e di impiantistica sportiva e la promozione delle attività dello spettacolo in tutte le sue espressioni: dal cinema al teatro, alla danza, alla musica, agli spettacoli viaggianti.</a:t>
            </a:r>
          </a:p>
          <a:p>
            <a:r>
              <a:rPr lang="it-IT" dirty="0">
                <a:solidFill>
                  <a:schemeClr val="bg1"/>
                </a:solidFill>
              </a:rPr>
              <a:t>Con Decreto-legge del 18 maggio 2006 n. 181 le competenze dello </a:t>
            </a:r>
            <a:r>
              <a:rPr lang="it-IT" b="1" dirty="0">
                <a:solidFill>
                  <a:schemeClr val="bg1"/>
                </a:solidFill>
              </a:rPr>
              <a:t>sport</a:t>
            </a:r>
            <a:r>
              <a:rPr lang="it-IT" dirty="0">
                <a:solidFill>
                  <a:schemeClr val="bg1"/>
                </a:solidFill>
              </a:rPr>
              <a:t> sono assegnate al nuovo Ministero per le Politiche Giovanili e Attività sportive.</a:t>
            </a:r>
          </a:p>
          <a:p>
            <a:r>
              <a:rPr lang="it-IT" b="1" dirty="0">
                <a:solidFill>
                  <a:schemeClr val="bg1"/>
                </a:solidFill>
              </a:rPr>
              <a:t>Con la fine del 2006 i Dipartimenti sono stati sostituiti dal Segretariato Generale</a:t>
            </a:r>
            <a:r>
              <a:rPr lang="it-IT" dirty="0">
                <a:solidFill>
                  <a:schemeClr val="bg1"/>
                </a:solidFill>
              </a:rPr>
              <a:t>.</a:t>
            </a:r>
            <a:br>
              <a:rPr lang="it-IT" dirty="0">
                <a:solidFill>
                  <a:schemeClr val="bg1"/>
                </a:solidFill>
              </a:rPr>
            </a:br>
            <a:r>
              <a:rPr lang="it-IT" dirty="0">
                <a:solidFill>
                  <a:schemeClr val="bg1"/>
                </a:solidFill>
              </a:rPr>
              <a:t>Il Segretario generale, per quanto attiene all'attuazione delle linee programmatiche dell'Area, si avvale delle competenze dei Direttori Generali e dei Dirigenti dei servizi.</a:t>
            </a:r>
          </a:p>
        </p:txBody>
      </p:sp>
    </p:spTree>
    <p:extLst>
      <p:ext uri="{BB962C8B-B14F-4D97-AF65-F5344CB8AC3E}">
        <p14:creationId xmlns:p14="http://schemas.microsoft.com/office/powerpoint/2010/main" val="21694115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IL SEGRETARIATO GENERALE -5</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5078313"/>
          </a:xfrm>
          <a:prstGeom prst="rect">
            <a:avLst/>
          </a:prstGeom>
          <a:solidFill>
            <a:schemeClr val="tx2">
              <a:lumMod val="40000"/>
              <a:lumOff val="60000"/>
            </a:schemeClr>
          </a:solidFill>
        </p:spPr>
        <p:txBody>
          <a:bodyPr wrap="square" rtlCol="0">
            <a:spAutoFit/>
          </a:bodyPr>
          <a:lstStyle/>
          <a:p>
            <a:r>
              <a:rPr lang="it-IT" dirty="0">
                <a:solidFill>
                  <a:schemeClr val="bg1"/>
                </a:solidFill>
              </a:rPr>
              <a:t>s)</a:t>
            </a:r>
            <a:r>
              <a:rPr lang="it-IT" dirty="0"/>
              <a:t> </a:t>
            </a:r>
            <a:r>
              <a:rPr lang="it-IT" dirty="0">
                <a:solidFill>
                  <a:schemeClr val="bg1"/>
                </a:solidFill>
              </a:rPr>
              <a:t>assicura l’adempimento degli obblighi in materia di </a:t>
            </a:r>
            <a:r>
              <a:rPr lang="it-IT" b="1" dirty="0">
                <a:solidFill>
                  <a:schemeClr val="bg1"/>
                </a:solidFill>
              </a:rPr>
              <a:t>anticorruzione; coordina il Servizio ispettivo </a:t>
            </a:r>
            <a:r>
              <a:rPr lang="it-IT" dirty="0">
                <a:solidFill>
                  <a:schemeClr val="bg1"/>
                </a:solidFill>
              </a:rPr>
              <a:t>e approva il programma annuale dell’attività ispettiva, anche sulla base degli indirizzi impartiti dal Ministro;</a:t>
            </a:r>
            <a:br>
              <a:rPr lang="it-IT" dirty="0">
                <a:solidFill>
                  <a:schemeClr val="bg1"/>
                </a:solidFill>
              </a:rPr>
            </a:br>
            <a:r>
              <a:rPr lang="it-IT" dirty="0">
                <a:solidFill>
                  <a:schemeClr val="bg1"/>
                </a:solidFill>
              </a:rPr>
              <a:t>t)    svolge i compiti di autorità centrale prevista dall’articolo 4 della direttiva 2014/60/UE, del Parlamento europeo e del Consiglio, del 15 maggio 2014, relativa alla </a:t>
            </a:r>
            <a:r>
              <a:rPr lang="it-IT" b="1" dirty="0">
                <a:solidFill>
                  <a:schemeClr val="bg1"/>
                </a:solidFill>
              </a:rPr>
              <a:t>restituzione* dei beni  culturali  usciti  illecitamente  dal  territorio di uno Stato membro</a:t>
            </a:r>
            <a:r>
              <a:rPr lang="it-IT" dirty="0">
                <a:solidFill>
                  <a:schemeClr val="bg1"/>
                </a:solidFill>
              </a:rPr>
              <a:t>, e che modifica il regolamento (UE)</a:t>
            </a:r>
            <a:br>
              <a:rPr lang="it-IT" dirty="0">
                <a:solidFill>
                  <a:schemeClr val="bg1"/>
                </a:solidFill>
              </a:rPr>
            </a:br>
            <a:r>
              <a:rPr lang="it-IT" dirty="0">
                <a:solidFill>
                  <a:schemeClr val="bg1"/>
                </a:solidFill>
              </a:rPr>
              <a:t>n. 1024/2012; assicura altresì il coordinamento delle politiche dei </a:t>
            </a:r>
            <a:r>
              <a:rPr lang="it-IT" b="1" dirty="0">
                <a:solidFill>
                  <a:schemeClr val="bg1"/>
                </a:solidFill>
              </a:rPr>
              <a:t>prestiti all’estero dei beni culturali</a:t>
            </a:r>
            <a:r>
              <a:rPr lang="it-IT" dirty="0">
                <a:solidFill>
                  <a:schemeClr val="bg1"/>
                </a:solidFill>
              </a:rPr>
              <a:t>, in attuazione delle direttive del Ministro;</a:t>
            </a:r>
            <a:br>
              <a:rPr lang="it-IT" dirty="0">
                <a:solidFill>
                  <a:schemeClr val="bg1"/>
                </a:solidFill>
              </a:rPr>
            </a:br>
            <a:r>
              <a:rPr lang="it-IT" dirty="0">
                <a:solidFill>
                  <a:schemeClr val="bg1"/>
                </a:solidFill>
              </a:rPr>
              <a:t>u)    cura i rapporti del Ministero con le centrali di committenza per </a:t>
            </a:r>
            <a:r>
              <a:rPr lang="it-IT" b="1" dirty="0">
                <a:solidFill>
                  <a:schemeClr val="bg1"/>
                </a:solidFill>
              </a:rPr>
              <a:t>l’affidamento dei contratti di appalto o di concessione</a:t>
            </a:r>
            <a:r>
              <a:rPr lang="it-IT" dirty="0">
                <a:solidFill>
                  <a:schemeClr val="bg1"/>
                </a:solidFill>
              </a:rPr>
              <a:t>, definendo i criteri, le modalità e le condizioni per farvi ricorso; svolge altresì attività di indirizzo, supporto e consulenza, anche mediante l’elaborazione di schemi di bandi e capitolati e convenzioni-tipo, agli uffici centrali e, per il tramite dei Segretariati regionali, a quelli periferici in materia di contratti pubblici, di rapporti di partenariato pubblico-privato, anche istituzionalizzato, per la valorizzazione e l’uso del patrimonio culturale, nonché di </a:t>
            </a:r>
            <a:r>
              <a:rPr lang="it-IT" b="1" dirty="0">
                <a:solidFill>
                  <a:schemeClr val="bg1"/>
                </a:solidFill>
              </a:rPr>
              <a:t>sponsorizzazioni</a:t>
            </a:r>
            <a:r>
              <a:rPr lang="it-IT" dirty="0">
                <a:solidFill>
                  <a:schemeClr val="bg1"/>
                </a:solidFill>
              </a:rPr>
              <a:t>;</a:t>
            </a:r>
            <a:br>
              <a:rPr lang="it-IT" dirty="0">
                <a:solidFill>
                  <a:schemeClr val="bg1"/>
                </a:solidFill>
              </a:rPr>
            </a:br>
            <a:r>
              <a:rPr lang="it-IT" dirty="0">
                <a:solidFill>
                  <a:schemeClr val="bg1"/>
                </a:solidFill>
              </a:rPr>
              <a:t>v)cura le attività, raccordandosi con le direzioni generali e gli uffici periferici competenti, relative alla partecipazione del Ministero a </a:t>
            </a:r>
            <a:r>
              <a:rPr lang="it-IT" b="1" dirty="0">
                <a:solidFill>
                  <a:schemeClr val="bg1"/>
                </a:solidFill>
              </a:rPr>
              <a:t>eventi e manifestazioni in Italia e all’estero</a:t>
            </a:r>
            <a:r>
              <a:rPr lang="it-IT" dirty="0">
                <a:solidFill>
                  <a:schemeClr val="bg1"/>
                </a:solidFill>
              </a:rPr>
              <a:t>;</a:t>
            </a:r>
            <a:br>
              <a:rPr lang="it-IT" dirty="0">
                <a:solidFill>
                  <a:schemeClr val="bg1"/>
                </a:solidFill>
              </a:rPr>
            </a:br>
            <a:r>
              <a:rPr lang="it-IT" dirty="0">
                <a:solidFill>
                  <a:schemeClr val="bg1"/>
                </a:solidFill>
              </a:rPr>
              <a:t>z) esercita le funzioni di indirizzo e, d’intesa con la Direzione generale Bilancio quanto ai profili finanziari e contabili, di vigilanza, sull’Istituto per il credito sportivo, limitatamente agli interventi in materia di beni e attività culturali.</a:t>
            </a:r>
          </a:p>
        </p:txBody>
      </p:sp>
    </p:spTree>
    <p:extLst>
      <p:ext uri="{BB962C8B-B14F-4D97-AF65-F5344CB8AC3E}">
        <p14:creationId xmlns:p14="http://schemas.microsoft.com/office/powerpoint/2010/main" val="23034113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IL SEGRETARIATO GENERALE -6</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4524315"/>
          </a:xfrm>
          <a:prstGeom prst="rect">
            <a:avLst/>
          </a:prstGeom>
          <a:solidFill>
            <a:schemeClr val="tx2">
              <a:lumMod val="40000"/>
              <a:lumOff val="60000"/>
            </a:schemeClr>
          </a:solidFill>
        </p:spPr>
        <p:txBody>
          <a:bodyPr wrap="square" rtlCol="0">
            <a:spAutoFit/>
          </a:bodyPr>
          <a:lstStyle/>
          <a:p>
            <a:br>
              <a:rPr lang="it-IT" dirty="0">
                <a:solidFill>
                  <a:schemeClr val="bg1"/>
                </a:solidFill>
              </a:rPr>
            </a:br>
            <a:r>
              <a:rPr lang="it-IT" dirty="0">
                <a:solidFill>
                  <a:schemeClr val="bg1"/>
                </a:solidFill>
              </a:rPr>
              <a:t>3.    Il Segretario generale del Ministero è nominato ai sensi dell’articolo 19, comma 3, del decreto legislativo</a:t>
            </a:r>
            <a:br>
              <a:rPr lang="it-IT" dirty="0">
                <a:solidFill>
                  <a:schemeClr val="bg1"/>
                </a:solidFill>
              </a:rPr>
            </a:br>
            <a:r>
              <a:rPr lang="it-IT" dirty="0">
                <a:solidFill>
                  <a:schemeClr val="bg1"/>
                </a:solidFill>
              </a:rPr>
              <a:t>n. 165 del 2001, e, in conformità a quanto disposto dall’articolo 6 del decreto legislativo n. 300 del 1999, </a:t>
            </a:r>
            <a:r>
              <a:rPr lang="it-IT" b="1" dirty="0">
                <a:solidFill>
                  <a:schemeClr val="bg1"/>
                </a:solidFill>
              </a:rPr>
              <a:t>opera alle dirette dipendenze del Ministro.</a:t>
            </a:r>
            <a:br>
              <a:rPr lang="it-IT" b="1" dirty="0">
                <a:solidFill>
                  <a:schemeClr val="bg1"/>
                </a:solidFill>
              </a:rPr>
            </a:br>
            <a:r>
              <a:rPr lang="it-IT" dirty="0">
                <a:solidFill>
                  <a:schemeClr val="bg1"/>
                </a:solidFill>
              </a:rPr>
              <a:t>4.    Presso il Segretariato generale operano la </a:t>
            </a:r>
            <a:r>
              <a:rPr lang="it-IT" b="1" dirty="0">
                <a:solidFill>
                  <a:schemeClr val="bg1"/>
                </a:solidFill>
              </a:rPr>
              <a:t>Commissione consultiva per i piani di gestione dei siti e degli elementi Unesco e per i sistemi turistici locali </a:t>
            </a:r>
            <a:r>
              <a:rPr lang="it-IT" dirty="0">
                <a:solidFill>
                  <a:schemeClr val="bg1"/>
                </a:solidFill>
              </a:rPr>
              <a:t>di cui all’articolo 5 della legge 20 febbraio 2006, n. 77, e il Nucleo di valutazione degli atti dell’Unione europea di cui all’articolo 20 della legge 24 dicembre 2012, n. 234.</a:t>
            </a:r>
            <a:br>
              <a:rPr lang="it-IT" dirty="0">
                <a:solidFill>
                  <a:schemeClr val="bg1"/>
                </a:solidFill>
              </a:rPr>
            </a:br>
            <a:r>
              <a:rPr lang="it-IT" dirty="0">
                <a:solidFill>
                  <a:schemeClr val="bg1"/>
                </a:solidFill>
              </a:rPr>
              <a:t>5.    Il Segretariato generale costituisce centro di responsabilità amministrativa ai sensi dell’articolo 21, comma 2, della legge 31 dicembre 2009, n. 196.</a:t>
            </a:r>
            <a:br>
              <a:rPr lang="it-IT" dirty="0">
                <a:solidFill>
                  <a:schemeClr val="bg1"/>
                </a:solidFill>
              </a:rPr>
            </a:br>
            <a:r>
              <a:rPr lang="it-IT" dirty="0">
                <a:solidFill>
                  <a:schemeClr val="bg1"/>
                </a:solidFill>
              </a:rPr>
              <a:t>6.    Il Segretariato generale </a:t>
            </a:r>
            <a:r>
              <a:rPr lang="it-IT" b="1" dirty="0">
                <a:solidFill>
                  <a:schemeClr val="bg1"/>
                </a:solidFill>
              </a:rPr>
              <a:t>si articola in sette uffici dirigenziali</a:t>
            </a:r>
            <a:r>
              <a:rPr lang="it-IT" dirty="0">
                <a:solidFill>
                  <a:schemeClr val="bg1"/>
                </a:solidFill>
              </a:rPr>
              <a:t> di livello non generale, compreso il Servizio ispettivo, al quale sono assegnati anche </a:t>
            </a:r>
            <a:r>
              <a:rPr lang="it-IT" b="1" dirty="0">
                <a:solidFill>
                  <a:schemeClr val="bg1"/>
                </a:solidFill>
              </a:rPr>
              <a:t>tre dirigenti con funzioni ispettive</a:t>
            </a:r>
            <a:r>
              <a:rPr lang="it-IT" dirty="0">
                <a:solidFill>
                  <a:schemeClr val="bg1"/>
                </a:solidFill>
              </a:rPr>
              <a:t>, individuati ai sensi dell’articolo 17, comma 4-bis, lettera e), della legge 23 agosto 1988, n. 400, e dell’articolo 4, commi 4 e 4-bis, del decreto legislativo n. 300 del 1999.</a:t>
            </a:r>
            <a:br>
              <a:rPr lang="it-IT" dirty="0"/>
            </a:br>
            <a:r>
              <a:rPr lang="it-IT" i="1" dirty="0"/>
              <a:t>(</a:t>
            </a:r>
            <a:r>
              <a:rPr lang="it-IT" i="1" u="sng" dirty="0">
                <a:hlinkClick r:id="rId2"/>
              </a:rPr>
              <a:t>Art. 13 del DPCM  2 dicembre 2019, n. 169</a:t>
            </a:r>
            <a:endParaRPr lang="it-IT" i="1" u="sng" dirty="0"/>
          </a:p>
          <a:p>
            <a:endParaRPr lang="it-IT" i="1" dirty="0"/>
          </a:p>
        </p:txBody>
      </p:sp>
    </p:spTree>
    <p:extLst>
      <p:ext uri="{BB962C8B-B14F-4D97-AF65-F5344CB8AC3E}">
        <p14:creationId xmlns:p14="http://schemas.microsoft.com/office/powerpoint/2010/main" val="20970277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10089806" cy="1507067"/>
          </a:xfrm>
        </p:spPr>
        <p:txBody>
          <a:bodyPr/>
          <a:lstStyle/>
          <a:p>
            <a:r>
              <a:rPr lang="it-IT" dirty="0">
                <a:solidFill>
                  <a:schemeClr val="bg1"/>
                </a:solidFill>
              </a:rPr>
              <a:t>IL SEGRETARIATO GENERALE -7</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2308324"/>
          </a:xfrm>
          <a:prstGeom prst="rect">
            <a:avLst/>
          </a:prstGeom>
          <a:solidFill>
            <a:schemeClr val="tx2">
              <a:lumMod val="40000"/>
              <a:lumOff val="60000"/>
            </a:schemeClr>
          </a:solidFill>
        </p:spPr>
        <p:txBody>
          <a:bodyPr wrap="square" rtlCol="0">
            <a:spAutoFit/>
          </a:bodyPr>
          <a:lstStyle/>
          <a:p>
            <a:r>
              <a:rPr lang="it-IT" i="1" dirty="0">
                <a:solidFill>
                  <a:schemeClr val="bg1"/>
                </a:solidFill>
              </a:rPr>
              <a:t>I nuovi servizi</a:t>
            </a:r>
          </a:p>
          <a:p>
            <a:r>
              <a:rPr lang="it-IT" i="1" dirty="0">
                <a:solidFill>
                  <a:schemeClr val="bg1"/>
                </a:solidFill>
              </a:rPr>
              <a:t>Servizio I – Coordinamento amministrativo</a:t>
            </a:r>
          </a:p>
          <a:p>
            <a:r>
              <a:rPr lang="it-IT" i="1" dirty="0">
                <a:solidFill>
                  <a:schemeClr val="bg1"/>
                </a:solidFill>
              </a:rPr>
              <a:t>Servizio II – Ufficio Unesco</a:t>
            </a:r>
          </a:p>
          <a:p>
            <a:r>
              <a:rPr lang="it-IT" i="1" dirty="0">
                <a:solidFill>
                  <a:schemeClr val="bg1"/>
                </a:solidFill>
              </a:rPr>
              <a:t>Servizio III – Relazioni internazionali</a:t>
            </a:r>
          </a:p>
          <a:p>
            <a:r>
              <a:rPr lang="it-IT" i="1" dirty="0">
                <a:solidFill>
                  <a:schemeClr val="bg1"/>
                </a:solidFill>
              </a:rPr>
              <a:t>Servizio IV – Programmazione</a:t>
            </a:r>
          </a:p>
          <a:p>
            <a:r>
              <a:rPr lang="it-IT" i="1" dirty="0">
                <a:solidFill>
                  <a:schemeClr val="bg1"/>
                </a:solidFill>
              </a:rPr>
              <a:t>Servizio V – Contratti e Attuazione Programmi</a:t>
            </a:r>
          </a:p>
          <a:p>
            <a:r>
              <a:rPr lang="it-IT" i="1" dirty="0">
                <a:solidFill>
                  <a:schemeClr val="bg1"/>
                </a:solidFill>
              </a:rPr>
              <a:t>Servizio VI – Eventi mostre e manifestazioni</a:t>
            </a:r>
          </a:p>
          <a:p>
            <a:r>
              <a:rPr lang="it-IT" i="1" dirty="0">
                <a:solidFill>
                  <a:schemeClr val="bg1"/>
                </a:solidFill>
              </a:rPr>
              <a:t>Servizio VII – Anticorruzione e </a:t>
            </a:r>
            <a:r>
              <a:rPr lang="it-IT" i="1">
                <a:solidFill>
                  <a:schemeClr val="bg1"/>
                </a:solidFill>
              </a:rPr>
              <a:t>servizio ispettivo</a:t>
            </a:r>
          </a:p>
        </p:txBody>
      </p:sp>
    </p:spTree>
    <p:extLst>
      <p:ext uri="{BB962C8B-B14F-4D97-AF65-F5344CB8AC3E}">
        <p14:creationId xmlns:p14="http://schemas.microsoft.com/office/powerpoint/2010/main" val="3258984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746331" y="-231074"/>
            <a:ext cx="10006152" cy="1087689"/>
          </a:xfrm>
        </p:spPr>
        <p:txBody>
          <a:bodyPr/>
          <a:lstStyle/>
          <a:p>
            <a:r>
              <a:rPr lang="it-IT" dirty="0">
                <a:solidFill>
                  <a:schemeClr val="bg1"/>
                </a:solidFill>
              </a:rPr>
              <a:t>La restituzione di beni culturali</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612845"/>
            <a:ext cx="12191999" cy="5909310"/>
          </a:xfrm>
          <a:prstGeom prst="rect">
            <a:avLst/>
          </a:prstGeom>
          <a:solidFill>
            <a:schemeClr val="tx2">
              <a:lumMod val="40000"/>
              <a:lumOff val="60000"/>
            </a:schemeClr>
          </a:solidFill>
        </p:spPr>
        <p:txBody>
          <a:bodyPr wrap="square" rtlCol="0">
            <a:spAutoFit/>
          </a:bodyPr>
          <a:lstStyle/>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a:p>
            <a:endParaRPr lang="it-IT" i="1" dirty="0">
              <a:solidFill>
                <a:schemeClr val="bg1"/>
              </a:solidFill>
            </a:endParaRPr>
          </a:p>
        </p:txBody>
      </p:sp>
      <p:sp>
        <p:nvSpPr>
          <p:cNvPr id="6" name="Rettangolo 5">
            <a:extLst>
              <a:ext uri="{FF2B5EF4-FFF2-40B4-BE49-F238E27FC236}">
                <a16:creationId xmlns:a16="http://schemas.microsoft.com/office/drawing/2014/main" id="{70E02846-034F-431A-9657-DF1577C6C5CD}"/>
              </a:ext>
            </a:extLst>
          </p:cNvPr>
          <p:cNvSpPr/>
          <p:nvPr/>
        </p:nvSpPr>
        <p:spPr>
          <a:xfrm>
            <a:off x="114300" y="335845"/>
            <a:ext cx="12077699" cy="6186309"/>
          </a:xfrm>
          <a:prstGeom prst="rect">
            <a:avLst/>
          </a:prstGeom>
        </p:spPr>
        <p:txBody>
          <a:bodyPr wrap="square">
            <a:spAutoFit/>
          </a:bodyPr>
          <a:lstStyle/>
          <a:p>
            <a:pPr lvl="0" defTabSz="914400" eaLnBrk="0" fontAlgn="base" hangingPunct="0">
              <a:spcBef>
                <a:spcPct val="0"/>
              </a:spcBef>
              <a:spcAft>
                <a:spcPct val="0"/>
              </a:spcAft>
            </a:pPr>
            <a:endParaRPr lang="it-IT" altLang="it-IT" b="1" dirty="0">
              <a:solidFill>
                <a:srgbClr val="000000"/>
              </a:solidFill>
              <a:latin typeface="Tahoma" panose="020B0604030504040204" pitchFamily="34" charset="0"/>
              <a:cs typeface="Tahoma" panose="020B0604030504040204" pitchFamily="34" charset="0"/>
            </a:endParaRPr>
          </a:p>
          <a:p>
            <a:pPr lvl="0" defTabSz="914400" eaLnBrk="0" fontAlgn="base" hangingPunct="0">
              <a:spcBef>
                <a:spcPct val="0"/>
              </a:spcBef>
              <a:spcAft>
                <a:spcPct val="0"/>
              </a:spcAft>
            </a:pPr>
            <a:r>
              <a:rPr lang="it-IT" altLang="it-IT" b="1" dirty="0">
                <a:solidFill>
                  <a:srgbClr val="000000"/>
                </a:solidFill>
                <a:latin typeface="Tahoma" panose="020B0604030504040204" pitchFamily="34" charset="0"/>
                <a:cs typeface="Tahoma" panose="020B0604030504040204" pitchFamily="34" charset="0"/>
              </a:rPr>
              <a:t>A</a:t>
            </a:r>
            <a:r>
              <a:rPr lang="it-IT" altLang="it-IT" b="1" dirty="0" bmk="">
                <a:solidFill>
                  <a:srgbClr val="000000"/>
                </a:solidFill>
                <a:latin typeface="Tahoma" panose="020B0604030504040204" pitchFamily="34" charset="0"/>
                <a:cs typeface="Tahoma" panose="020B0604030504040204" pitchFamily="34" charset="0"/>
              </a:rPr>
              <a:t>rt. 75. Restituzione (Codice dei Beni Culturali e del Paesaggio)</a:t>
            </a:r>
            <a:br>
              <a:rPr lang="it-IT" altLang="it-IT" dirty="0">
                <a:solidFill>
                  <a:srgbClr val="000000"/>
                </a:solidFill>
                <a:latin typeface="Tahoma" panose="020B0604030504040204" pitchFamily="34" charset="0"/>
                <a:cs typeface="Tahoma" panose="020B0604030504040204" pitchFamily="34" charset="0"/>
              </a:rPr>
            </a:br>
            <a:r>
              <a:rPr lang="it-IT" altLang="it-IT" dirty="0">
                <a:solidFill>
                  <a:srgbClr val="000000"/>
                </a:solidFill>
                <a:latin typeface="Tahoma" panose="020B0604030504040204" pitchFamily="34" charset="0"/>
                <a:cs typeface="Tahoma" panose="020B0604030504040204" pitchFamily="34" charset="0"/>
              </a:rPr>
              <a:t>1. Nell'ambito dell'Unione europea, la restituzione dei beni culturali usciti </a:t>
            </a:r>
            <a:r>
              <a:rPr lang="it-IT" altLang="it-IT" b="1" dirty="0">
                <a:solidFill>
                  <a:srgbClr val="000000"/>
                </a:solidFill>
                <a:latin typeface="Tahoma" panose="020B0604030504040204" pitchFamily="34" charset="0"/>
                <a:cs typeface="Tahoma" panose="020B0604030504040204" pitchFamily="34" charset="0"/>
              </a:rPr>
              <a:t>illecitamente</a:t>
            </a:r>
            <a:r>
              <a:rPr lang="it-IT" altLang="it-IT" dirty="0">
                <a:solidFill>
                  <a:srgbClr val="000000"/>
                </a:solidFill>
                <a:latin typeface="Tahoma" panose="020B0604030504040204" pitchFamily="34" charset="0"/>
                <a:cs typeface="Tahoma" panose="020B0604030504040204" pitchFamily="34" charset="0"/>
              </a:rPr>
              <a:t> dal territorio di uno Stato membro dopo il 31 dicembre 1992 è regolata dalle disposizioni della presente sezione, che recepiscono la direttiva CEE </a:t>
            </a:r>
            <a:r>
              <a:rPr lang="it-IT" b="1" dirty="0">
                <a:solidFill>
                  <a:schemeClr val="bg1"/>
                </a:solidFill>
              </a:rPr>
              <a:t>93/7/CEE del Consiglio europeo.</a:t>
            </a:r>
            <a:endParaRPr lang="it-IT" altLang="it-IT" sz="2400" b="1" dirty="0">
              <a:solidFill>
                <a:schemeClr val="bg1"/>
              </a:solidFill>
            </a:endParaRPr>
          </a:p>
          <a:p>
            <a:pPr lvl="0" defTabSz="914400" eaLnBrk="0" fontAlgn="base" hangingPunct="0">
              <a:spcBef>
                <a:spcPct val="0"/>
              </a:spcBef>
              <a:spcAft>
                <a:spcPct val="0"/>
              </a:spcAft>
            </a:pPr>
            <a:r>
              <a:rPr lang="it-IT" altLang="it-IT" dirty="0">
                <a:solidFill>
                  <a:srgbClr val="000000"/>
                </a:solidFill>
                <a:latin typeface="Tahoma" panose="020B0604030504040204" pitchFamily="34" charset="0"/>
                <a:cs typeface="Tahoma" panose="020B0604030504040204" pitchFamily="34" charset="0"/>
              </a:rPr>
              <a:t>2. Ai fini della direttiva CEE, si intendono per beni culturali quelli qualificati, anche dopo la loro uscita dal territorio di uno Stato membro, in applicazione della legislazione o delle procedure amministrative ivi vigenti, </a:t>
            </a:r>
            <a:r>
              <a:rPr lang="it-IT" altLang="it-IT" b="1" dirty="0">
                <a:solidFill>
                  <a:srgbClr val="000000"/>
                </a:solidFill>
                <a:latin typeface="Tahoma" panose="020B0604030504040204" pitchFamily="34" charset="0"/>
                <a:cs typeface="Tahoma" panose="020B0604030504040204" pitchFamily="34" charset="0"/>
              </a:rPr>
              <a:t>come appartenenti al patrimonio culturale dello Stato medesimo</a:t>
            </a:r>
            <a:r>
              <a:rPr lang="it-IT" altLang="it-IT" dirty="0">
                <a:solidFill>
                  <a:srgbClr val="000000"/>
                </a:solidFill>
                <a:latin typeface="Tahoma" panose="020B0604030504040204" pitchFamily="34" charset="0"/>
                <a:cs typeface="Tahoma" panose="020B0604030504040204" pitchFamily="34" charset="0"/>
              </a:rPr>
              <a:t>, ai sensi dell'articolo 30 del Trattato istitutivo della Comunità economica europea, nella versione consolidata, quale risulta dalle modifiche introdotte dal Trattato di Amsterdam e dal Trattato di Nizza.</a:t>
            </a:r>
            <a:endParaRPr lang="it-IT" altLang="it-IT" sz="2400" dirty="0"/>
          </a:p>
          <a:p>
            <a:pPr lvl="0" defTabSz="914400" eaLnBrk="0" fontAlgn="base" hangingPunct="0">
              <a:spcBef>
                <a:spcPct val="0"/>
              </a:spcBef>
              <a:spcAft>
                <a:spcPct val="0"/>
              </a:spcAft>
            </a:pPr>
            <a:r>
              <a:rPr lang="it-IT" altLang="it-IT" dirty="0">
                <a:solidFill>
                  <a:srgbClr val="000000"/>
                </a:solidFill>
                <a:latin typeface="Tahoma" panose="020B0604030504040204" pitchFamily="34" charset="0"/>
                <a:cs typeface="Tahoma" panose="020B0604030504040204" pitchFamily="34" charset="0"/>
              </a:rPr>
              <a:t>3. La restituzione è ammessa per i beni di cui al comma 2 che rientrino in una delle categorie indicate alla lettera a) dell'allegato A, ovvero per quelli che, pur non rientrando in dette categorie, siano inventariati o catalogati come appartenenti a:</a:t>
            </a:r>
            <a:endParaRPr lang="it-IT" altLang="it-IT" sz="2400" dirty="0"/>
          </a:p>
          <a:p>
            <a:pPr lvl="0" defTabSz="914400" eaLnBrk="0" fontAlgn="base" hangingPunct="0">
              <a:spcBef>
                <a:spcPct val="0"/>
              </a:spcBef>
              <a:spcAft>
                <a:spcPct val="0"/>
              </a:spcAft>
            </a:pPr>
            <a:r>
              <a:rPr lang="it-IT" altLang="it-IT" dirty="0">
                <a:solidFill>
                  <a:schemeClr val="bg1"/>
                </a:solidFill>
                <a:latin typeface="Tahoma" panose="020B0604030504040204" pitchFamily="34" charset="0"/>
                <a:cs typeface="Tahoma" panose="020B0604030504040204" pitchFamily="34" charset="0"/>
              </a:rPr>
              <a:t>a) collezioni pubbliche museali, archivi e fondi di conservazione di biblioteche. Si intendono pubbliche le collezioni di proprietà dello Stato, delle regioni, degli altri enti pubblici territoriali e di ogni altro ente ed istituto pubblico, nonché le collezioni finanziate in modo significativo dallo Stato, dalle regioni o dagli altri enti pubblici territoriali;</a:t>
            </a:r>
            <a:br>
              <a:rPr lang="it-IT" altLang="it-IT" dirty="0">
                <a:solidFill>
                  <a:schemeClr val="bg1"/>
                </a:solidFill>
                <a:latin typeface="Tahoma" panose="020B0604030504040204" pitchFamily="34" charset="0"/>
                <a:cs typeface="Tahoma" panose="020B0604030504040204" pitchFamily="34" charset="0"/>
              </a:rPr>
            </a:br>
            <a:r>
              <a:rPr lang="it-IT" altLang="it-IT" dirty="0">
                <a:solidFill>
                  <a:schemeClr val="bg1"/>
                </a:solidFill>
                <a:latin typeface="Tahoma" panose="020B0604030504040204" pitchFamily="34" charset="0"/>
                <a:cs typeface="Tahoma" panose="020B0604030504040204" pitchFamily="34" charset="0"/>
              </a:rPr>
              <a:t>b) istituzioni ecclesiastiche.</a:t>
            </a:r>
            <a:endParaRPr lang="it-IT" altLang="it-IT" sz="2400" dirty="0">
              <a:solidFill>
                <a:schemeClr val="bg1"/>
              </a:solidFill>
            </a:endParaRPr>
          </a:p>
          <a:p>
            <a:pPr lvl="0" defTabSz="914400" eaLnBrk="0" fontAlgn="base" hangingPunct="0">
              <a:spcBef>
                <a:spcPct val="0"/>
              </a:spcBef>
              <a:spcAft>
                <a:spcPct val="0"/>
              </a:spcAft>
            </a:pPr>
            <a:r>
              <a:rPr lang="it-IT" altLang="it-IT" dirty="0">
                <a:solidFill>
                  <a:srgbClr val="000000"/>
                </a:solidFill>
                <a:latin typeface="Tahoma" panose="020B0604030504040204" pitchFamily="34" charset="0"/>
                <a:cs typeface="Tahoma" panose="020B0604030504040204" pitchFamily="34" charset="0"/>
              </a:rPr>
              <a:t>4. è illecita l'uscita dei beni avvenuta dal territorio di uno Stato membro in violazione della legislazione di detto Stato in materia di protezione del patrimonio culturale nazionale o del regolamento CEE, ovvero determinata dal mancato rientro dei beni medesimi alla scadenza del termine fissato nel provvedimento di autorizzazione alla spedizione temporanea. 5. Si considerano illecitamente usciti anche i beni dei quali sia stata autorizzata </a:t>
            </a:r>
            <a:r>
              <a:rPr lang="it-IT" altLang="it-IT" b="1" dirty="0">
                <a:solidFill>
                  <a:srgbClr val="000000"/>
                </a:solidFill>
                <a:latin typeface="Tahoma" panose="020B0604030504040204" pitchFamily="34" charset="0"/>
                <a:cs typeface="Tahoma" panose="020B0604030504040204" pitchFamily="34" charset="0"/>
              </a:rPr>
              <a:t>la spedizione temporanea qualora siano violate le prescrizioni stabilite con il provvedimento di autorizzazione</a:t>
            </a:r>
            <a:r>
              <a:rPr lang="it-IT" altLang="it-IT" dirty="0">
                <a:solidFill>
                  <a:srgbClr val="000000"/>
                </a:solidFill>
                <a:latin typeface="Tahoma" panose="020B0604030504040204" pitchFamily="34" charset="0"/>
                <a:cs typeface="Tahoma" panose="020B0604030504040204" pitchFamily="34" charset="0"/>
              </a:rPr>
              <a:t>.</a:t>
            </a:r>
            <a:endParaRPr lang="it-IT" altLang="it-IT" sz="2400" dirty="0"/>
          </a:p>
        </p:txBody>
      </p:sp>
    </p:spTree>
    <p:extLst>
      <p:ext uri="{BB962C8B-B14F-4D97-AF65-F5344CB8AC3E}">
        <p14:creationId xmlns:p14="http://schemas.microsoft.com/office/powerpoint/2010/main" val="2859702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241300"/>
            <a:ext cx="10006152" cy="1087689"/>
          </a:xfrm>
        </p:spPr>
        <p:txBody>
          <a:bodyPr>
            <a:normAutofit fontScale="90000"/>
          </a:bodyPr>
          <a:lstStyle/>
          <a:p>
            <a:r>
              <a:rPr lang="it-IT" dirty="0">
                <a:solidFill>
                  <a:schemeClr val="bg1"/>
                </a:solidFill>
              </a:rPr>
              <a:t>La restituzione di beni culturali – Il caso dell’Atleta di fano di </a:t>
            </a:r>
            <a:r>
              <a:rPr lang="it-IT" dirty="0" err="1">
                <a:solidFill>
                  <a:schemeClr val="bg1"/>
                </a:solidFill>
              </a:rPr>
              <a:t>lisippo</a:t>
            </a:r>
            <a:endParaRPr lang="it-IT" dirty="0">
              <a:solidFill>
                <a:schemeClr val="bg1"/>
              </a:solidFill>
            </a:endParaRP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1570289"/>
            <a:ext cx="9079810" cy="3139321"/>
          </a:xfrm>
          <a:prstGeom prst="rect">
            <a:avLst/>
          </a:prstGeom>
          <a:solidFill>
            <a:schemeClr val="tx2">
              <a:lumMod val="40000"/>
              <a:lumOff val="60000"/>
            </a:schemeClr>
          </a:solidFill>
        </p:spPr>
        <p:txBody>
          <a:bodyPr wrap="square" rtlCol="0">
            <a:spAutoFit/>
          </a:bodyPr>
          <a:lstStyle/>
          <a:p>
            <a:r>
              <a:rPr lang="it-IT" dirty="0">
                <a:solidFill>
                  <a:schemeClr val="bg1"/>
                </a:solidFill>
              </a:rPr>
              <a:t>Sono molti i casi di materiale archeologico di dubbia provenienza esposta in musei di fama internazionale.</a:t>
            </a:r>
            <a:r>
              <a:rPr lang="it-IT" dirty="0"/>
              <a:t> </a:t>
            </a:r>
            <a:r>
              <a:rPr lang="it-IT" dirty="0">
                <a:solidFill>
                  <a:schemeClr val="bg1"/>
                </a:solidFill>
              </a:rPr>
              <a:t>A questo proposito basta ricordare la nota vicenda della statua </a:t>
            </a:r>
            <a:r>
              <a:rPr lang="it-IT" b="1" dirty="0">
                <a:solidFill>
                  <a:schemeClr val="bg1"/>
                </a:solidFill>
              </a:rPr>
              <a:t>dell’Atleta vittorioso di Lisippo</a:t>
            </a:r>
            <a:r>
              <a:rPr lang="it-IT" dirty="0">
                <a:solidFill>
                  <a:schemeClr val="bg1"/>
                </a:solidFill>
              </a:rPr>
              <a:t>, rinvenuta nel 1964 nel Mare Adriatico nella costa antistante la cittadina di Fano, successivamente acquisita dal Getty Museum e attualmente oggetto di una complessa vertenza giudiziaria volta a riportare in Italia la statua. Recentemente la Corte di Cassazione (Cass. </a:t>
            </a:r>
            <a:r>
              <a:rPr lang="it-IT" dirty="0" err="1">
                <a:solidFill>
                  <a:schemeClr val="bg1"/>
                </a:solidFill>
              </a:rPr>
              <a:t>pen</a:t>
            </a:r>
            <a:r>
              <a:rPr lang="it-IT" dirty="0">
                <a:solidFill>
                  <a:schemeClr val="bg1"/>
                </a:solidFill>
              </a:rPr>
              <a:t>. n. 22/2019) ha confermato l’ordinanza del Tribunale di Pesaro che aveva disposto la confisca della statua, sul presupposto – fra gli altri – della malafede dei rappresentanti del Getty Museum, consapevoli della presenza di criticità circa la regolarità dell’esportazione del bene fuori dal territorio italiano e la sua libera commerciabilità.</a:t>
            </a:r>
            <a:r>
              <a:rPr lang="it-IT" dirty="0"/>
              <a:t>!</a:t>
            </a:r>
            <a:endParaRPr lang="it-IT" i="1" dirty="0">
              <a:solidFill>
                <a:schemeClr val="bg1"/>
              </a:solidFill>
            </a:endParaRPr>
          </a:p>
        </p:txBody>
      </p:sp>
      <p:sp>
        <p:nvSpPr>
          <p:cNvPr id="6" name="Rettangolo 5">
            <a:extLst>
              <a:ext uri="{FF2B5EF4-FFF2-40B4-BE49-F238E27FC236}">
                <a16:creationId xmlns:a16="http://schemas.microsoft.com/office/drawing/2014/main" id="{70E02846-034F-431A-9657-DF1577C6C5CD}"/>
              </a:ext>
            </a:extLst>
          </p:cNvPr>
          <p:cNvSpPr/>
          <p:nvPr/>
        </p:nvSpPr>
        <p:spPr>
          <a:xfrm>
            <a:off x="85725" y="0"/>
            <a:ext cx="12077699" cy="646331"/>
          </a:xfrm>
          <a:prstGeom prst="rect">
            <a:avLst/>
          </a:prstGeom>
        </p:spPr>
        <p:txBody>
          <a:bodyPr wrap="square">
            <a:spAutoFit/>
          </a:bodyPr>
          <a:lstStyle/>
          <a:p>
            <a:pPr lvl="0" defTabSz="914400" eaLnBrk="0" fontAlgn="base" hangingPunct="0">
              <a:spcBef>
                <a:spcPct val="0"/>
              </a:spcBef>
              <a:spcAft>
                <a:spcPct val="0"/>
              </a:spcAft>
            </a:pPr>
            <a:r>
              <a:rPr lang="it-IT" altLang="it-IT" b="1" dirty="0">
                <a:solidFill>
                  <a:srgbClr val="000000"/>
                </a:solidFill>
                <a:latin typeface="Tahoma" panose="020B0604030504040204" pitchFamily="34" charset="0"/>
                <a:cs typeface="Tahoma" panose="020B0604030504040204" pitchFamily="34" charset="0"/>
              </a:rPr>
              <a:t> </a:t>
            </a:r>
          </a:p>
          <a:p>
            <a:pPr lvl="0" defTabSz="914400" eaLnBrk="0" fontAlgn="base" hangingPunct="0">
              <a:spcBef>
                <a:spcPct val="0"/>
              </a:spcBef>
              <a:spcAft>
                <a:spcPct val="0"/>
              </a:spcAft>
            </a:pPr>
            <a:r>
              <a:rPr lang="it-IT" altLang="it-IT" dirty="0">
                <a:solidFill>
                  <a:srgbClr val="000000"/>
                </a:solidFill>
                <a:latin typeface="Tahoma" panose="020B0604030504040204" pitchFamily="34" charset="0"/>
                <a:cs typeface="Tahoma" panose="020B0604030504040204" pitchFamily="34" charset="0"/>
              </a:rPr>
              <a:t>.</a:t>
            </a:r>
            <a:endParaRPr lang="it-IT" altLang="it-IT" sz="2400" dirty="0"/>
          </a:p>
        </p:txBody>
      </p:sp>
      <p:pic>
        <p:nvPicPr>
          <p:cNvPr id="4" name="Immagine 3">
            <a:extLst>
              <a:ext uri="{FF2B5EF4-FFF2-40B4-BE49-F238E27FC236}">
                <a16:creationId xmlns:a16="http://schemas.microsoft.com/office/drawing/2014/main" id="{245DF2E4-B3BF-488E-B8F7-01AA478E2988}"/>
              </a:ext>
            </a:extLst>
          </p:cNvPr>
          <p:cNvPicPr>
            <a:picLocks noChangeAspect="1"/>
          </p:cNvPicPr>
          <p:nvPr/>
        </p:nvPicPr>
        <p:blipFill rotWithShape="1">
          <a:blip r:embed="rId2"/>
          <a:srcRect l="35859" r="36283"/>
          <a:stretch/>
        </p:blipFill>
        <p:spPr>
          <a:xfrm>
            <a:off x="9289775" y="970875"/>
            <a:ext cx="2610678" cy="4916250"/>
          </a:xfrm>
          <a:prstGeom prst="rect">
            <a:avLst/>
          </a:prstGeom>
        </p:spPr>
      </p:pic>
    </p:spTree>
    <p:extLst>
      <p:ext uri="{BB962C8B-B14F-4D97-AF65-F5344CB8AC3E}">
        <p14:creationId xmlns:p14="http://schemas.microsoft.com/office/powerpoint/2010/main" val="20129929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1900452" cy="1507067"/>
          </a:xfrm>
        </p:spPr>
        <p:txBody>
          <a:bodyPr/>
          <a:lstStyle/>
          <a:p>
            <a:r>
              <a:rPr lang="it-IT" dirty="0">
                <a:solidFill>
                  <a:schemeClr val="bg1"/>
                </a:solidFill>
              </a:rPr>
              <a:t>UFFICI DI DIRETTA COLLABORAZIONE DEL MINISTRO (UDCM) </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1599142"/>
            <a:ext cx="12191999" cy="4524315"/>
          </a:xfrm>
          <a:prstGeom prst="rect">
            <a:avLst/>
          </a:prstGeom>
          <a:solidFill>
            <a:schemeClr val="tx2">
              <a:lumMod val="40000"/>
              <a:lumOff val="60000"/>
            </a:schemeClr>
          </a:solidFill>
        </p:spPr>
        <p:txBody>
          <a:bodyPr wrap="square" rtlCol="0">
            <a:spAutoFit/>
          </a:bodyPr>
          <a:lstStyle/>
          <a:p>
            <a:r>
              <a:rPr lang="it-IT" dirty="0"/>
              <a:t>Si</a:t>
            </a:r>
            <a:br>
              <a:rPr lang="it-IT" dirty="0">
                <a:solidFill>
                  <a:schemeClr val="bg1"/>
                </a:solidFill>
              </a:rPr>
            </a:br>
            <a:r>
              <a:rPr lang="it-IT" b="1" dirty="0">
                <a:solidFill>
                  <a:schemeClr val="bg1"/>
                </a:solidFill>
              </a:rPr>
              <a:t>Art. 5 - Uffici di diretta collaborazione DPCM 169/2019</a:t>
            </a:r>
            <a:br>
              <a:rPr lang="it-IT" dirty="0">
                <a:solidFill>
                  <a:schemeClr val="bg1"/>
                </a:solidFill>
              </a:rPr>
            </a:br>
            <a:endParaRPr lang="it-IT" dirty="0">
              <a:solidFill>
                <a:schemeClr val="bg1"/>
              </a:solidFill>
            </a:endParaRPr>
          </a:p>
          <a:p>
            <a:r>
              <a:rPr lang="it-IT" dirty="0">
                <a:solidFill>
                  <a:schemeClr val="bg1"/>
                </a:solidFill>
              </a:rPr>
              <a:t>1.    Gli uffici di diretta collaborazione esercitano le competenze</a:t>
            </a:r>
            <a:r>
              <a:rPr lang="it-IT" b="1" dirty="0">
                <a:solidFill>
                  <a:schemeClr val="bg1"/>
                </a:solidFill>
              </a:rPr>
              <a:t> di supporto dell’organo di direzione politica e di raccordo tra questo e l’amministrazione</a:t>
            </a:r>
            <a:r>
              <a:rPr lang="it-IT" dirty="0">
                <a:solidFill>
                  <a:schemeClr val="bg1"/>
                </a:solidFill>
              </a:rPr>
              <a:t>, ai sensi dell’articolo 14, comma 2, del decreto legislativo 30 marzo 2001, n. 165. Essi sono costituiti nell’ambito del Gabinetto, il quale è centro di responsabilità amministrativa, ai sensi dell’articolo 21, comma 2, della legge 31 dicembre 2009, n. 196.</a:t>
            </a:r>
            <a:br>
              <a:rPr lang="it-IT" dirty="0">
                <a:solidFill>
                  <a:schemeClr val="bg1"/>
                </a:solidFill>
              </a:rPr>
            </a:br>
            <a:r>
              <a:rPr lang="it-IT" dirty="0">
                <a:solidFill>
                  <a:schemeClr val="bg1"/>
                </a:solidFill>
              </a:rPr>
              <a:t>2.    Sono Uffici di diretta collaborazione:</a:t>
            </a:r>
            <a:br>
              <a:rPr lang="it-IT" dirty="0">
                <a:solidFill>
                  <a:schemeClr val="bg1"/>
                </a:solidFill>
              </a:rPr>
            </a:br>
            <a:r>
              <a:rPr lang="it-IT" dirty="0">
                <a:solidFill>
                  <a:schemeClr val="bg1"/>
                </a:solidFill>
              </a:rPr>
              <a:t>a)    l’Ufficio di Gabinetto;</a:t>
            </a:r>
            <a:br>
              <a:rPr lang="it-IT" dirty="0">
                <a:solidFill>
                  <a:schemeClr val="bg1"/>
                </a:solidFill>
              </a:rPr>
            </a:br>
            <a:r>
              <a:rPr lang="it-IT" dirty="0">
                <a:solidFill>
                  <a:schemeClr val="bg1"/>
                </a:solidFill>
              </a:rPr>
              <a:t>b)    la Segreteria del Ministro;</a:t>
            </a:r>
            <a:br>
              <a:rPr lang="it-IT" dirty="0">
                <a:solidFill>
                  <a:schemeClr val="bg1"/>
                </a:solidFill>
              </a:rPr>
            </a:br>
            <a:r>
              <a:rPr lang="it-IT" dirty="0">
                <a:solidFill>
                  <a:schemeClr val="bg1"/>
                </a:solidFill>
              </a:rPr>
              <a:t>c)    l’Ufficio Legislativo;</a:t>
            </a:r>
            <a:br>
              <a:rPr lang="it-IT" dirty="0">
                <a:solidFill>
                  <a:schemeClr val="bg1"/>
                </a:solidFill>
              </a:rPr>
            </a:br>
            <a:r>
              <a:rPr lang="it-IT" dirty="0">
                <a:solidFill>
                  <a:schemeClr val="bg1"/>
                </a:solidFill>
              </a:rPr>
              <a:t>d)    l’Ufficio Stampa;</a:t>
            </a:r>
            <a:br>
              <a:rPr lang="it-IT" dirty="0">
                <a:solidFill>
                  <a:schemeClr val="bg1"/>
                </a:solidFill>
              </a:rPr>
            </a:br>
            <a:r>
              <a:rPr lang="it-IT" dirty="0">
                <a:solidFill>
                  <a:schemeClr val="bg1"/>
                </a:solidFill>
              </a:rPr>
              <a:t>e)    le Segreterie dei Sottosegretari di Stato.</a:t>
            </a:r>
          </a:p>
          <a:p>
            <a:endParaRPr lang="it-IT" i="1" dirty="0">
              <a:solidFill>
                <a:schemeClr val="bg1"/>
              </a:solidFill>
            </a:endParaRPr>
          </a:p>
          <a:p>
            <a:endParaRPr lang="it-IT" i="1" dirty="0">
              <a:solidFill>
                <a:schemeClr val="bg1"/>
              </a:solidFill>
            </a:endParaRPr>
          </a:p>
          <a:p>
            <a:endParaRPr lang="it-IT" i="1" dirty="0">
              <a:solidFill>
                <a:schemeClr val="bg1"/>
              </a:solidFill>
            </a:endParaRPr>
          </a:p>
        </p:txBody>
      </p:sp>
    </p:spTree>
    <p:extLst>
      <p:ext uri="{BB962C8B-B14F-4D97-AF65-F5344CB8AC3E}">
        <p14:creationId xmlns:p14="http://schemas.microsoft.com/office/powerpoint/2010/main" val="11164558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1900452" cy="1507067"/>
          </a:xfrm>
        </p:spPr>
        <p:txBody>
          <a:bodyPr/>
          <a:lstStyle/>
          <a:p>
            <a:r>
              <a:rPr lang="it-IT" dirty="0">
                <a:solidFill>
                  <a:schemeClr val="bg1"/>
                </a:solidFill>
              </a:rPr>
              <a:t>UDCM – L’UFFICIO DI GABINETTO</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3693319"/>
          </a:xfrm>
          <a:prstGeom prst="rect">
            <a:avLst/>
          </a:prstGeom>
          <a:solidFill>
            <a:schemeClr val="tx2">
              <a:lumMod val="40000"/>
              <a:lumOff val="60000"/>
            </a:schemeClr>
          </a:solidFill>
        </p:spPr>
        <p:txBody>
          <a:bodyPr wrap="square" rtlCol="0">
            <a:spAutoFit/>
          </a:bodyPr>
          <a:lstStyle/>
          <a:p>
            <a:r>
              <a:rPr lang="it-IT" dirty="0"/>
              <a:t>Si</a:t>
            </a:r>
            <a:br>
              <a:rPr lang="it-IT" i="1" dirty="0">
                <a:solidFill>
                  <a:schemeClr val="bg1"/>
                </a:solidFill>
              </a:rPr>
            </a:br>
            <a:r>
              <a:rPr lang="it-IT" b="1" dirty="0">
                <a:solidFill>
                  <a:schemeClr val="bg1"/>
                </a:solidFill>
              </a:rPr>
              <a:t>Art. 6 DPCM 169/2019. </a:t>
            </a:r>
            <a:r>
              <a:rPr lang="it-IT" b="1" i="1" dirty="0">
                <a:solidFill>
                  <a:schemeClr val="bg1"/>
                </a:solidFill>
              </a:rPr>
              <a:t>Ufficio di Gabinetto</a:t>
            </a:r>
          </a:p>
          <a:p>
            <a:r>
              <a:rPr lang="it-IT" dirty="0">
                <a:solidFill>
                  <a:schemeClr val="bg1"/>
                </a:solidFill>
              </a:rPr>
              <a:t>1. L’Ufficio di Gabinetto coadiuva il Capo di Gabinetto nello svolgimento dei propri compiti e di quelli delegati dal Ministro.</a:t>
            </a:r>
          </a:p>
          <a:p>
            <a:r>
              <a:rPr lang="it-IT" dirty="0">
                <a:solidFill>
                  <a:schemeClr val="bg1"/>
                </a:solidFill>
              </a:rPr>
              <a:t>2. In particolare, il </a:t>
            </a:r>
            <a:r>
              <a:rPr lang="it-IT" b="1" dirty="0">
                <a:solidFill>
                  <a:schemeClr val="bg1"/>
                </a:solidFill>
              </a:rPr>
              <a:t>Capo di Gabinetto coordina le attività affidate agli Uffici di diretta collaborazione del Ministro</a:t>
            </a:r>
            <a:r>
              <a:rPr lang="it-IT" dirty="0">
                <a:solidFill>
                  <a:schemeClr val="bg1"/>
                </a:solidFill>
              </a:rPr>
              <a:t>, riferendone al medesimo, e assicura il raccordo tra le funzioni di indirizzo del Ministro e i compiti del Segretario generale. In particolare, verifica gli atti da sottoporre alla firma del Ministro, cura gli affari e gli atti la cui conoscenza è sottoposta a particolari misure di sicurezza e cura i rapporti con il Segretariato generale e con le altre strutture dirigenziali di livello generale, con il </a:t>
            </a:r>
            <a:r>
              <a:rPr lang="it-IT" b="1" dirty="0">
                <a:solidFill>
                  <a:schemeClr val="bg1"/>
                </a:solidFill>
              </a:rPr>
              <a:t>Comando Carabinieri per la tutela del patrimonio culturale</a:t>
            </a:r>
            <a:r>
              <a:rPr lang="it-IT" dirty="0">
                <a:solidFill>
                  <a:schemeClr val="bg1"/>
                </a:solidFill>
              </a:rPr>
              <a:t> e con </a:t>
            </a:r>
            <a:r>
              <a:rPr lang="it-IT" b="1" dirty="0">
                <a:solidFill>
                  <a:schemeClr val="bg1"/>
                </a:solidFill>
              </a:rPr>
              <a:t>l’Organismo indipendente di valutazione della performance</a:t>
            </a:r>
            <a:r>
              <a:rPr lang="it-IT" dirty="0">
                <a:solidFill>
                  <a:schemeClr val="bg1"/>
                </a:solidFill>
              </a:rPr>
              <a:t>; cura l’istruttoria dei procedimenti di </a:t>
            </a:r>
            <a:r>
              <a:rPr lang="it-IT" b="1" dirty="0">
                <a:solidFill>
                  <a:schemeClr val="bg1"/>
                </a:solidFill>
              </a:rPr>
              <a:t>concessione del patrocinio del Ministero</a:t>
            </a:r>
            <a:r>
              <a:rPr lang="it-IT" dirty="0">
                <a:solidFill>
                  <a:schemeClr val="bg1"/>
                </a:solidFill>
              </a:rPr>
              <a:t>.</a:t>
            </a:r>
          </a:p>
          <a:p>
            <a:r>
              <a:rPr lang="it-IT" dirty="0">
                <a:solidFill>
                  <a:schemeClr val="bg1"/>
                </a:solidFill>
              </a:rPr>
              <a:t>3. Il Capo di Gabinetto può essere coadiuvato da uno o due </a:t>
            </a:r>
            <a:r>
              <a:rPr lang="it-IT" b="1" dirty="0">
                <a:solidFill>
                  <a:schemeClr val="bg1"/>
                </a:solidFill>
              </a:rPr>
              <a:t>Vice Capi di Gabinetto</a:t>
            </a:r>
            <a:r>
              <a:rPr lang="it-IT" dirty="0">
                <a:solidFill>
                  <a:schemeClr val="bg1"/>
                </a:solidFill>
              </a:rPr>
              <a:t>, nominati ai sensi dell’articolo 5, comma 10.</a:t>
            </a:r>
            <a:endParaRPr lang="it-IT" i="1" dirty="0">
              <a:solidFill>
                <a:schemeClr val="bg1"/>
              </a:solidFill>
            </a:endParaRPr>
          </a:p>
        </p:txBody>
      </p:sp>
    </p:spTree>
    <p:extLst>
      <p:ext uri="{BB962C8B-B14F-4D97-AF65-F5344CB8AC3E}">
        <p14:creationId xmlns:p14="http://schemas.microsoft.com/office/powerpoint/2010/main" val="38235803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1900452" cy="1507067"/>
          </a:xfrm>
        </p:spPr>
        <p:txBody>
          <a:bodyPr/>
          <a:lstStyle/>
          <a:p>
            <a:r>
              <a:rPr lang="it-IT" dirty="0">
                <a:solidFill>
                  <a:schemeClr val="bg1"/>
                </a:solidFill>
              </a:rPr>
              <a:t>UDCM – </a:t>
            </a:r>
            <a:r>
              <a:rPr lang="it-IT" dirty="0" err="1">
                <a:solidFill>
                  <a:schemeClr val="bg1"/>
                </a:solidFill>
              </a:rPr>
              <a:t>L’UFFICIo</a:t>
            </a:r>
            <a:r>
              <a:rPr lang="it-IT" dirty="0">
                <a:solidFill>
                  <a:schemeClr val="bg1"/>
                </a:solidFill>
              </a:rPr>
              <a:t> legislativo</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965766"/>
            <a:ext cx="12191999" cy="3970318"/>
          </a:xfrm>
          <a:prstGeom prst="rect">
            <a:avLst/>
          </a:prstGeom>
          <a:solidFill>
            <a:schemeClr val="tx2">
              <a:lumMod val="40000"/>
              <a:lumOff val="60000"/>
            </a:schemeClr>
          </a:solidFill>
        </p:spPr>
        <p:txBody>
          <a:bodyPr wrap="square" rtlCol="0">
            <a:spAutoFit/>
          </a:bodyPr>
          <a:lstStyle/>
          <a:p>
            <a:r>
              <a:rPr lang="it-IT" b="1" dirty="0">
                <a:solidFill>
                  <a:schemeClr val="bg1"/>
                </a:solidFill>
              </a:rPr>
              <a:t>Art. 7 DPCM 169/2019. </a:t>
            </a:r>
            <a:r>
              <a:rPr lang="it-IT" b="1" i="1" dirty="0">
                <a:solidFill>
                  <a:schemeClr val="bg1"/>
                </a:solidFill>
              </a:rPr>
              <a:t>Ufficio legislativo</a:t>
            </a:r>
          </a:p>
          <a:p>
            <a:pPr algn="just"/>
            <a:r>
              <a:rPr lang="it-IT" dirty="0">
                <a:solidFill>
                  <a:schemeClr val="bg1"/>
                </a:solidFill>
              </a:rPr>
              <a:t>1. L’Ufficio legislativo provvede allo studio e alla definizione dell’attività normativa nelle materie di competenza del Ministero, in coordinamento con il Dipartimento degli affari giuridici e legislativi della Presidenza del Consiglio dei ministri, assicurando il raccordo permanente con l’attività normativa del Parlamento e la qualità del linguaggio normativo. Segue la normativa dell’Unione europea nelle</a:t>
            </a:r>
          </a:p>
          <a:p>
            <a:pPr algn="just"/>
            <a:r>
              <a:rPr lang="it-IT" dirty="0">
                <a:solidFill>
                  <a:schemeClr val="bg1"/>
                </a:solidFill>
              </a:rPr>
              <a:t>materie di interesse del Ministero, svolge attività di consulenza </a:t>
            </a:r>
            <a:r>
              <a:rPr lang="it-IT" b="1" dirty="0">
                <a:solidFill>
                  <a:schemeClr val="bg1"/>
                </a:solidFill>
              </a:rPr>
              <a:t>tecnico-giuridica</a:t>
            </a:r>
            <a:r>
              <a:rPr lang="it-IT" dirty="0">
                <a:solidFill>
                  <a:schemeClr val="bg1"/>
                </a:solidFill>
              </a:rPr>
              <a:t> in riferimento ai negoziati relativi a </a:t>
            </a:r>
            <a:r>
              <a:rPr lang="it-IT" b="1" dirty="0">
                <a:solidFill>
                  <a:schemeClr val="bg1"/>
                </a:solidFill>
              </a:rPr>
              <a:t>convenzioni e trattati internazionali </a:t>
            </a:r>
            <a:r>
              <a:rPr lang="it-IT" dirty="0">
                <a:solidFill>
                  <a:schemeClr val="bg1"/>
                </a:solidFill>
              </a:rPr>
              <a:t>relativi ai beni e attività culturali e al turismo e la formazione delle relative leggi di recepimento in collaborazione con il Consigliere diplomatico, cura l’istruttoria delle risposte agli atti parlamentari di controllo e di indirizzo. Ha funzioni di consulenza giuridica e legislativa nei confronti del Ministro, degli Uffici di diretta collaborazione e del Segretario generale, nonché, limitatamente alle questioni interpretative di massima che presentano profili di interesse generale, delle Direzioni generali</a:t>
            </a:r>
          </a:p>
          <a:p>
            <a:pPr algn="just"/>
            <a:r>
              <a:rPr lang="it-IT" dirty="0">
                <a:solidFill>
                  <a:schemeClr val="bg1"/>
                </a:solidFill>
              </a:rPr>
              <a:t>centrali; svolge funzione di assistenza nei rapporti di natura tecnico-giuridica con la Conferenza Stato-Regioni e la Conferenza unificata, con le autorità amministrative indipendenti, con l’Avvocatura dello Stato e con il Consiglio di Stato; sovraintende il contenzioso internazionale, europeo e costituzionale</a:t>
            </a:r>
            <a:r>
              <a:rPr lang="it-IT" dirty="0"/>
              <a:t>.</a:t>
            </a:r>
            <a:endParaRPr lang="it-IT" i="1" dirty="0">
              <a:solidFill>
                <a:schemeClr val="bg1"/>
              </a:solidFill>
            </a:endParaRPr>
          </a:p>
        </p:txBody>
      </p:sp>
    </p:spTree>
    <p:extLst>
      <p:ext uri="{BB962C8B-B14F-4D97-AF65-F5344CB8AC3E}">
        <p14:creationId xmlns:p14="http://schemas.microsoft.com/office/powerpoint/2010/main" val="30516654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92075"/>
            <a:ext cx="11887200" cy="764540"/>
          </a:xfrm>
        </p:spPr>
        <p:txBody>
          <a:bodyPr/>
          <a:lstStyle/>
          <a:p>
            <a:r>
              <a:rPr lang="it-IT" dirty="0">
                <a:solidFill>
                  <a:schemeClr val="bg1"/>
                </a:solidFill>
              </a:rPr>
              <a:t>UDCM – </a:t>
            </a:r>
            <a:r>
              <a:rPr lang="it-IT" dirty="0" err="1">
                <a:solidFill>
                  <a:schemeClr val="bg1"/>
                </a:solidFill>
              </a:rPr>
              <a:t>L’UFFICIo</a:t>
            </a:r>
            <a:r>
              <a:rPr lang="it-IT" dirty="0">
                <a:solidFill>
                  <a:schemeClr val="bg1"/>
                </a:solidFill>
              </a:rPr>
              <a:t> STAMPA</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 y="856615"/>
            <a:ext cx="12191999" cy="5909310"/>
          </a:xfrm>
          <a:prstGeom prst="rect">
            <a:avLst/>
          </a:prstGeom>
          <a:solidFill>
            <a:schemeClr val="tx2">
              <a:lumMod val="40000"/>
              <a:lumOff val="60000"/>
            </a:schemeClr>
          </a:solidFill>
        </p:spPr>
        <p:txBody>
          <a:bodyPr wrap="square" rtlCol="0">
            <a:spAutoFit/>
          </a:bodyPr>
          <a:lstStyle/>
          <a:p>
            <a:r>
              <a:rPr lang="it-IT" b="1" u="sng" dirty="0">
                <a:solidFill>
                  <a:schemeClr val="bg1"/>
                </a:solidFill>
              </a:rPr>
              <a:t>Art.8 DPCM 169/2019. </a:t>
            </a:r>
            <a:r>
              <a:rPr lang="it-IT" b="1" i="1" u="sng" dirty="0">
                <a:solidFill>
                  <a:schemeClr val="bg1"/>
                </a:solidFill>
              </a:rPr>
              <a:t>Ufficio stampa</a:t>
            </a:r>
          </a:p>
          <a:p>
            <a:r>
              <a:rPr lang="it-IT" dirty="0">
                <a:solidFill>
                  <a:schemeClr val="bg1"/>
                </a:solidFill>
              </a:rPr>
              <a:t>1. L’Ufficio stampa tiene i rapporti con la stampa, cura la comunicazione pubblica del Ministro e supervisiona la comunicazione istituzionale del Ministero. Cura, in particolare, i rapporti con </a:t>
            </a:r>
            <a:r>
              <a:rPr lang="it-IT" b="1" dirty="0">
                <a:solidFill>
                  <a:schemeClr val="bg1"/>
                </a:solidFill>
              </a:rPr>
              <a:t>le emittenti radiotelevisive italiane ed estere</a:t>
            </a:r>
            <a:r>
              <a:rPr lang="it-IT" dirty="0">
                <a:solidFill>
                  <a:schemeClr val="bg1"/>
                </a:solidFill>
              </a:rPr>
              <a:t> per promuovere lo sviluppo della cultura e il turismo, anche mediante progetti specifici di comunicazione del patrimonio culturale materiale e immateriale e delle attività</a:t>
            </a:r>
          </a:p>
          <a:p>
            <a:r>
              <a:rPr lang="it-IT" dirty="0">
                <a:solidFill>
                  <a:schemeClr val="bg1"/>
                </a:solidFill>
              </a:rPr>
              <a:t>di tutela e valorizzazione; a tal fine si raccorda con le strutture centrali e periferiche interessate.</a:t>
            </a:r>
          </a:p>
          <a:p>
            <a:r>
              <a:rPr lang="it-IT" dirty="0">
                <a:solidFill>
                  <a:schemeClr val="bg1"/>
                </a:solidFill>
              </a:rPr>
              <a:t>2. L’Ufficio organizza e coordina, in raccordo con il Segretario generale e la Direzione generale Organizzazione, l’attività di </a:t>
            </a:r>
            <a:r>
              <a:rPr lang="it-IT" b="1" dirty="0">
                <a:solidFill>
                  <a:schemeClr val="bg1"/>
                </a:solidFill>
              </a:rPr>
              <a:t>comunicazione interna</a:t>
            </a:r>
            <a:r>
              <a:rPr lang="it-IT" dirty="0">
                <a:solidFill>
                  <a:schemeClr val="bg1"/>
                </a:solidFill>
              </a:rPr>
              <a:t> diretta agli uffici centrali e periferici del Ministero.</a:t>
            </a:r>
          </a:p>
          <a:p>
            <a:r>
              <a:rPr lang="it-IT" b="1" i="1" u="sng" dirty="0">
                <a:solidFill>
                  <a:schemeClr val="bg1"/>
                </a:solidFill>
              </a:rPr>
              <a:t>Art. 9 DPCM 169/2019. Ulteriori Uffici di diretta collaborazione (Segreteria del Ministro, Consiglio Diplomatico</a:t>
            </a:r>
            <a:r>
              <a:rPr lang="it-IT" b="1" i="1" dirty="0">
                <a:solidFill>
                  <a:schemeClr val="bg1"/>
                </a:solidFill>
              </a:rPr>
              <a:t>)</a:t>
            </a:r>
          </a:p>
          <a:p>
            <a:r>
              <a:rPr lang="it-IT" dirty="0">
                <a:solidFill>
                  <a:schemeClr val="bg1"/>
                </a:solidFill>
              </a:rPr>
              <a:t>La </a:t>
            </a:r>
            <a:r>
              <a:rPr lang="it-IT" b="1" dirty="0">
                <a:solidFill>
                  <a:schemeClr val="bg1"/>
                </a:solidFill>
              </a:rPr>
              <a:t>Segreteria del Ministro svolge attività di supporto ai compiti del medesimo, ne cura il cerimoniale ed è coordinata da un Capo della Segreteria</a:t>
            </a:r>
            <a:r>
              <a:rPr lang="it-IT" dirty="0">
                <a:solidFill>
                  <a:schemeClr val="bg1"/>
                </a:solidFill>
              </a:rPr>
              <a:t>. Il Segretario particolare del Ministro cura i rapporti diretti dello stesso nello svolgimento dei suoi compiti istituzionali. Il </a:t>
            </a:r>
            <a:r>
              <a:rPr lang="it-IT" b="1" dirty="0">
                <a:solidFill>
                  <a:schemeClr val="bg1"/>
                </a:solidFill>
              </a:rPr>
              <a:t>Consigliere diplomatico </a:t>
            </a:r>
            <a:r>
              <a:rPr lang="it-IT" dirty="0">
                <a:solidFill>
                  <a:schemeClr val="bg1"/>
                </a:solidFill>
              </a:rPr>
              <a:t>e, ove nominato, il Consigliere diplomatico aggiunto per il turismo, fatte salve le competenze del Ministero degli affari esteri e della cooperazione internazionale, assistono il Ministro in campo europeo e internazionale.</a:t>
            </a:r>
          </a:p>
          <a:p>
            <a:r>
              <a:rPr lang="it-IT" b="1" u="sng" dirty="0">
                <a:solidFill>
                  <a:schemeClr val="bg1"/>
                </a:solidFill>
              </a:rPr>
              <a:t>Art. 10 DPCM 169/2019. Segreterie dei Sottosegretari di Stato</a:t>
            </a:r>
            <a:r>
              <a:rPr lang="it-IT" b="1" u="sng" dirty="0"/>
              <a:t> </a:t>
            </a:r>
          </a:p>
          <a:p>
            <a:r>
              <a:rPr lang="it-IT" dirty="0">
                <a:solidFill>
                  <a:schemeClr val="bg1"/>
                </a:solidFill>
              </a:rPr>
              <a:t>I Capi delle Segreterie e i Segretari particolari dei Sottosegretari di Stato sono nominati dai rispettivi</a:t>
            </a:r>
          </a:p>
          <a:p>
            <a:r>
              <a:rPr lang="it-IT" dirty="0">
                <a:solidFill>
                  <a:schemeClr val="bg1"/>
                </a:solidFill>
              </a:rPr>
              <a:t>Sottosegretari. Alla Segreteria di ciascuno dei Sottosegretari di Stato, oltre il Capo della segreteria, è assegnato personale del Ministero e dipendenti pubblici, anche in posizione di aspettativa, fuori ruolo o comando, nel numero massimo di otto unità, delle quali non più di tre estranee all’amministrazione</a:t>
            </a:r>
          </a:p>
          <a:p>
            <a:r>
              <a:rPr lang="it-IT" dirty="0">
                <a:solidFill>
                  <a:schemeClr val="bg1"/>
                </a:solidFill>
              </a:rPr>
              <a:t>assunte </a:t>
            </a:r>
            <a:r>
              <a:rPr lang="it-IT" b="1" dirty="0">
                <a:solidFill>
                  <a:schemeClr val="bg1"/>
                </a:solidFill>
              </a:rPr>
              <a:t>con contratto a tempo determinato, comunque di durata non superiore a quella di permanenza</a:t>
            </a:r>
          </a:p>
          <a:p>
            <a:r>
              <a:rPr lang="it-IT" b="1" dirty="0">
                <a:solidFill>
                  <a:schemeClr val="bg1"/>
                </a:solidFill>
              </a:rPr>
              <a:t>in carica del Sottosegretario</a:t>
            </a:r>
            <a:r>
              <a:rPr lang="it-IT" dirty="0">
                <a:solidFill>
                  <a:schemeClr val="bg1"/>
                </a:solidFill>
              </a:rPr>
              <a:t>.</a:t>
            </a:r>
          </a:p>
        </p:txBody>
      </p:sp>
    </p:spTree>
    <p:extLst>
      <p:ext uri="{BB962C8B-B14F-4D97-AF65-F5344CB8AC3E}">
        <p14:creationId xmlns:p14="http://schemas.microsoft.com/office/powerpoint/2010/main" val="11668872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1900452" cy="1507067"/>
          </a:xfrm>
        </p:spPr>
        <p:txBody>
          <a:bodyPr/>
          <a:lstStyle/>
          <a:p>
            <a:r>
              <a:rPr lang="it-IT" dirty="0">
                <a:solidFill>
                  <a:schemeClr val="bg1"/>
                </a:solidFill>
              </a:rPr>
              <a:t>L’</a:t>
            </a:r>
            <a:r>
              <a:rPr lang="it-IT" dirty="0" err="1">
                <a:solidFill>
                  <a:schemeClr val="bg1"/>
                </a:solidFill>
              </a:rPr>
              <a:t>oIV</a:t>
            </a:r>
            <a:r>
              <a:rPr lang="it-IT" dirty="0">
                <a:solidFill>
                  <a:schemeClr val="bg1"/>
                </a:solidFill>
              </a:rPr>
              <a:t> -1</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28575" y="1779687"/>
            <a:ext cx="12134849" cy="4247317"/>
          </a:xfrm>
          <a:prstGeom prst="rect">
            <a:avLst/>
          </a:prstGeom>
          <a:solidFill>
            <a:schemeClr val="tx2">
              <a:lumMod val="40000"/>
              <a:lumOff val="60000"/>
            </a:schemeClr>
          </a:solidFill>
        </p:spPr>
        <p:txBody>
          <a:bodyPr wrap="square" rtlCol="0">
            <a:spAutoFit/>
          </a:bodyPr>
          <a:lstStyle/>
          <a:p>
            <a:r>
              <a:rPr lang="it-IT" b="1" dirty="0">
                <a:solidFill>
                  <a:schemeClr val="bg1"/>
                </a:solidFill>
              </a:rPr>
              <a:t>Art. 11 DPCM 169/2019</a:t>
            </a:r>
          </a:p>
          <a:p>
            <a:r>
              <a:rPr lang="it-IT" b="1" i="1" dirty="0">
                <a:solidFill>
                  <a:schemeClr val="bg1"/>
                </a:solidFill>
              </a:rPr>
              <a:t>Organismo indipendente di valutazione della performance</a:t>
            </a:r>
          </a:p>
          <a:p>
            <a:r>
              <a:rPr lang="it-IT" dirty="0">
                <a:solidFill>
                  <a:schemeClr val="bg1"/>
                </a:solidFill>
              </a:rPr>
              <a:t>1. Presso il Ministero è istituito l’Organismo indipendente di valutazione della performance, di seguito denominato: «Organismo», che svolge, in piena autonomia e indipendenza, le funzioni di cui all’articolo 14 del </a:t>
            </a:r>
            <a:r>
              <a:rPr lang="it-IT" b="1" dirty="0">
                <a:solidFill>
                  <a:schemeClr val="bg1"/>
                </a:solidFill>
              </a:rPr>
              <a:t>decreto legislativo 27 ottobre 2009, n. 150</a:t>
            </a:r>
            <a:r>
              <a:rPr lang="it-IT" dirty="0">
                <a:solidFill>
                  <a:schemeClr val="bg1"/>
                </a:solidFill>
              </a:rPr>
              <a:t>, raccordandosi, per la raccolta dei dati, con la Direzione generale Organizzazione e la Direzione generale Bilancio.</a:t>
            </a:r>
          </a:p>
          <a:p>
            <a:r>
              <a:rPr lang="it-IT" dirty="0">
                <a:solidFill>
                  <a:schemeClr val="bg1"/>
                </a:solidFill>
              </a:rPr>
              <a:t>2. L’Organismo è costituito con decreto del Ministro ai sensi degli articoli 14 e 14 </a:t>
            </a:r>
            <a:r>
              <a:rPr lang="it-IT" i="1" dirty="0">
                <a:solidFill>
                  <a:schemeClr val="bg1"/>
                </a:solidFill>
              </a:rPr>
              <a:t>-bis </a:t>
            </a:r>
            <a:r>
              <a:rPr lang="it-IT" dirty="0">
                <a:solidFill>
                  <a:schemeClr val="bg1"/>
                </a:solidFill>
              </a:rPr>
              <a:t>del decreto legislativo</a:t>
            </a:r>
          </a:p>
          <a:p>
            <a:r>
              <a:rPr lang="it-IT" dirty="0">
                <a:solidFill>
                  <a:schemeClr val="bg1"/>
                </a:solidFill>
              </a:rPr>
              <a:t>n. 150 del 2009.</a:t>
            </a:r>
          </a:p>
          <a:p>
            <a:r>
              <a:rPr lang="it-IT" dirty="0">
                <a:solidFill>
                  <a:schemeClr val="bg1"/>
                </a:solidFill>
              </a:rPr>
              <a:t>3. Al Presidente e, in caso di composizione collegiale, agli altri componenti dell’Organismo è corrisposto l’emolumento di cui all’articolo 5, comma 5, lettera </a:t>
            </a:r>
            <a:r>
              <a:rPr lang="it-IT" i="1" dirty="0">
                <a:solidFill>
                  <a:schemeClr val="bg1"/>
                </a:solidFill>
              </a:rPr>
              <a:t>e) </a:t>
            </a:r>
            <a:r>
              <a:rPr lang="it-IT" dirty="0">
                <a:solidFill>
                  <a:schemeClr val="bg1"/>
                </a:solidFill>
              </a:rPr>
              <a:t>, determinato dal Ministro all’atto della nomina.</a:t>
            </a:r>
          </a:p>
          <a:p>
            <a:r>
              <a:rPr lang="it-IT" dirty="0">
                <a:solidFill>
                  <a:schemeClr val="bg1"/>
                </a:solidFill>
              </a:rPr>
              <a:t>4. Presso l’Organismo opera la Struttura tecnica permanente per la misurazione della performance, prevista</a:t>
            </a:r>
          </a:p>
          <a:p>
            <a:r>
              <a:rPr lang="it-IT" dirty="0">
                <a:solidFill>
                  <a:schemeClr val="bg1"/>
                </a:solidFill>
              </a:rPr>
              <a:t>dall’articolo 14, comma 9, del decreto legislativo n. 150 del 2009. Alla struttura di cui al precedente periodo sono assegnate, nei limiti previsti dall’articolo 14, comma 11, del decreto legislativo n. 150 del 2009, le risorse finanziarie necessarie all’esercizio delle relative funzioni e un contingente di tre unità di personale, nell’ambito del contingente di cui all’articolo 5, comma 3.</a:t>
            </a:r>
          </a:p>
        </p:txBody>
      </p:sp>
      <p:pic>
        <p:nvPicPr>
          <p:cNvPr id="1026" name="Picture 2" descr="Image result for brunetta con fogli">
            <a:extLst>
              <a:ext uri="{FF2B5EF4-FFF2-40B4-BE49-F238E27FC236}">
                <a16:creationId xmlns:a16="http://schemas.microsoft.com/office/drawing/2014/main" id="{2420E083-BF11-4043-88D1-F84749D63A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2600" y="0"/>
            <a:ext cx="2762250" cy="183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7614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- 2</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85530" y="887896"/>
            <a:ext cx="12006469" cy="4801314"/>
          </a:xfrm>
          <a:prstGeom prst="rect">
            <a:avLst/>
          </a:prstGeom>
          <a:solidFill>
            <a:schemeClr val="tx2">
              <a:lumMod val="40000"/>
              <a:lumOff val="60000"/>
            </a:schemeClr>
          </a:solidFill>
        </p:spPr>
        <p:txBody>
          <a:bodyPr wrap="square" rtlCol="0">
            <a:spAutoFit/>
          </a:bodyPr>
          <a:lstStyle/>
          <a:p>
            <a:r>
              <a:rPr lang="it-IT" dirty="0">
                <a:solidFill>
                  <a:schemeClr val="bg1"/>
                </a:solidFill>
              </a:rPr>
              <a:t>Con </a:t>
            </a:r>
            <a:r>
              <a:rPr lang="it-IT" b="1" dirty="0">
                <a:solidFill>
                  <a:schemeClr val="bg1"/>
                </a:solidFill>
              </a:rPr>
              <a:t>D.P.R. del 26 novembre 2007, n. 233 </a:t>
            </a:r>
            <a:r>
              <a:rPr lang="it-IT" dirty="0">
                <a:solidFill>
                  <a:schemeClr val="bg1"/>
                </a:solidFill>
              </a:rPr>
              <a:t>viene approvato il </a:t>
            </a:r>
            <a:r>
              <a:rPr lang="it-IT" b="1" dirty="0">
                <a:solidFill>
                  <a:schemeClr val="bg1"/>
                </a:solidFill>
              </a:rPr>
              <a:t>nuovo Regolamento di riorganizzazione del Ministero per i beni e le attività culturali</a:t>
            </a:r>
            <a:r>
              <a:rPr lang="it-IT" dirty="0">
                <a:solidFill>
                  <a:schemeClr val="bg1"/>
                </a:solidFill>
              </a:rPr>
              <a:t>, a norma dell'articolo 1, comma 404, della legge 27 dicembre 2006, n. 296. </a:t>
            </a:r>
          </a:p>
          <a:p>
            <a:r>
              <a:rPr lang="it-IT" b="1" dirty="0">
                <a:solidFill>
                  <a:schemeClr val="bg1"/>
                </a:solidFill>
              </a:rPr>
              <a:t>Il D.P.R. 2 luglio 2009 n. 91:</a:t>
            </a:r>
            <a:r>
              <a:rPr lang="it-IT" dirty="0">
                <a:solidFill>
                  <a:schemeClr val="bg1"/>
                </a:solidFill>
              </a:rPr>
              <a:t> il nuovo regolamento di riorganizzazione del Ministero introduce significative innovazioni mirate a esaltare l’azione di valorizzazione del patrimonio </a:t>
            </a:r>
            <a:r>
              <a:rPr lang="it-IT" b="1" dirty="0">
                <a:solidFill>
                  <a:schemeClr val="bg1"/>
                </a:solidFill>
              </a:rPr>
              <a:t>culturale</a:t>
            </a:r>
            <a:r>
              <a:rPr lang="it-IT" dirty="0">
                <a:solidFill>
                  <a:schemeClr val="bg1"/>
                </a:solidFill>
              </a:rPr>
              <a:t> nazionale e al contempo restituisce centralità alla </a:t>
            </a:r>
            <a:r>
              <a:rPr lang="it-IT" b="1" dirty="0">
                <a:solidFill>
                  <a:schemeClr val="bg1"/>
                </a:solidFill>
              </a:rPr>
              <a:t>salvaguardia del paesaggio</a:t>
            </a:r>
            <a:r>
              <a:rPr lang="it-IT" dirty="0">
                <a:solidFill>
                  <a:schemeClr val="bg1"/>
                </a:solidFill>
              </a:rPr>
              <a:t>. </a:t>
            </a:r>
            <a:r>
              <a:rPr lang="it-IT" b="1" dirty="0">
                <a:solidFill>
                  <a:schemeClr val="bg1"/>
                </a:solidFill>
              </a:rPr>
              <a:t>Tra le principali novità, infatti, vi è l’istituzione della </a:t>
            </a:r>
            <a:r>
              <a:rPr lang="it-IT" b="1" u="sng" dirty="0">
                <a:solidFill>
                  <a:schemeClr val="bg1"/>
                </a:solidFill>
              </a:rPr>
              <a:t>Direzione Generale per la valorizzazione </a:t>
            </a:r>
            <a:r>
              <a:rPr lang="it-IT" b="1" dirty="0">
                <a:solidFill>
                  <a:schemeClr val="bg1"/>
                </a:solidFill>
              </a:rPr>
              <a:t>del Patrimonio Culturale</a:t>
            </a:r>
            <a:r>
              <a:rPr lang="it-IT" dirty="0">
                <a:solidFill>
                  <a:schemeClr val="bg1"/>
                </a:solidFill>
              </a:rPr>
              <a:t>, che consentirà maggiore incisività nella promozione e nello sviluppo di questo settore, con lo scopo di garantire una maggiore conoscibilità e fruibilità dei beni culturali. Importante anche la costituzione della </a:t>
            </a:r>
            <a:r>
              <a:rPr lang="it-IT" b="1" dirty="0">
                <a:solidFill>
                  <a:schemeClr val="bg1"/>
                </a:solidFill>
              </a:rPr>
              <a:t>Direzione Generale per il Paesaggio, le Belle Arti, l’Architettura e l’Arte Contemporanee</a:t>
            </a:r>
            <a:r>
              <a:rPr lang="it-IT" dirty="0">
                <a:solidFill>
                  <a:schemeClr val="bg1"/>
                </a:solidFill>
              </a:rPr>
              <a:t>. </a:t>
            </a:r>
            <a:br>
              <a:rPr lang="it-IT" dirty="0">
                <a:solidFill>
                  <a:schemeClr val="bg1"/>
                </a:solidFill>
              </a:rPr>
            </a:br>
            <a:r>
              <a:rPr lang="it-IT" dirty="0">
                <a:solidFill>
                  <a:schemeClr val="bg1"/>
                </a:solidFill>
              </a:rPr>
              <a:t>Nel </a:t>
            </a:r>
            <a:r>
              <a:rPr lang="it-IT" b="1" dirty="0">
                <a:solidFill>
                  <a:schemeClr val="bg1"/>
                </a:solidFill>
              </a:rPr>
              <a:t>2013</a:t>
            </a:r>
            <a:r>
              <a:rPr lang="it-IT" dirty="0">
                <a:solidFill>
                  <a:schemeClr val="bg1"/>
                </a:solidFill>
              </a:rPr>
              <a:t> il governo Letta </a:t>
            </a:r>
            <a:r>
              <a:rPr lang="it-IT" b="1" u="sng" dirty="0">
                <a:solidFill>
                  <a:schemeClr val="bg1"/>
                </a:solidFill>
              </a:rPr>
              <a:t>affida le competenze del turismo al Ministero </a:t>
            </a:r>
            <a:r>
              <a:rPr lang="it-IT" dirty="0">
                <a:solidFill>
                  <a:schemeClr val="bg1"/>
                </a:solidFill>
              </a:rPr>
              <a:t>che assume dunque l'attuale denominazione di </a:t>
            </a:r>
            <a:r>
              <a:rPr lang="it-IT" b="1" dirty="0">
                <a:solidFill>
                  <a:schemeClr val="bg1"/>
                </a:solidFill>
              </a:rPr>
              <a:t>Ministero dei beni e delle attività culturali </a:t>
            </a:r>
            <a:r>
              <a:rPr lang="it-IT" b="1" u="sng" dirty="0">
                <a:solidFill>
                  <a:schemeClr val="bg1"/>
                </a:solidFill>
              </a:rPr>
              <a:t>e del turismo</a:t>
            </a:r>
            <a:br>
              <a:rPr lang="it-IT" dirty="0">
                <a:solidFill>
                  <a:schemeClr val="bg1"/>
                </a:solidFill>
              </a:rPr>
            </a:br>
            <a:r>
              <a:rPr lang="it-IT" dirty="0">
                <a:solidFill>
                  <a:schemeClr val="bg1"/>
                </a:solidFill>
              </a:rPr>
              <a:t>(Articolo 1, comma 2 e 3 della </a:t>
            </a:r>
            <a:r>
              <a:rPr lang="it-IT" b="1" dirty="0">
                <a:solidFill>
                  <a:schemeClr val="bg1"/>
                </a:solidFill>
              </a:rPr>
              <a:t>LEGGE 24 giugno 2013, n. 71).</a:t>
            </a:r>
            <a:endParaRPr lang="it-IT" dirty="0">
              <a:solidFill>
                <a:schemeClr val="bg1"/>
              </a:solidFill>
            </a:endParaRPr>
          </a:p>
          <a:p>
            <a:r>
              <a:rPr lang="it-IT" i="1" dirty="0">
                <a:solidFill>
                  <a:schemeClr val="bg1"/>
                </a:solidFill>
              </a:rPr>
              <a:t>Il </a:t>
            </a:r>
            <a:r>
              <a:rPr lang="it-IT" i="1" u="sng" dirty="0">
                <a:solidFill>
                  <a:schemeClr val="bg1"/>
                </a:solidFill>
                <a:hlinkClick r:id="rId2" tooltip="DPCM del 21 ottobre 2013, in corso di registrazione da parte degli organi di controllo">
                  <a:extLst>
                    <a:ext uri="{A12FA001-AC4F-418D-AE19-62706E023703}">
                      <ahyp:hlinkClr xmlns:ahyp="http://schemas.microsoft.com/office/drawing/2018/hyperlinkcolor" val="tx"/>
                    </a:ext>
                  </a:extLst>
                </a:hlinkClick>
              </a:rPr>
              <a:t>21 ottobre 2013</a:t>
            </a:r>
            <a:r>
              <a:rPr lang="it-IT" i="1" dirty="0">
                <a:solidFill>
                  <a:schemeClr val="bg1"/>
                </a:solidFill>
              </a:rPr>
              <a:t> l’Ufficio per le Politiche del Turismo è passato dalla Presidenza del Consiglio dei Ministri al Ministero dei beni e delle attività culturali e del turismo.</a:t>
            </a:r>
            <a:endParaRPr lang="it-IT" dirty="0">
              <a:solidFill>
                <a:schemeClr val="bg1"/>
              </a:solidFill>
            </a:endParaRPr>
          </a:p>
          <a:p>
            <a:br>
              <a:rPr lang="it-IT" dirty="0">
                <a:solidFill>
                  <a:schemeClr val="bg1"/>
                </a:solidFill>
              </a:rPr>
            </a:br>
            <a:endParaRPr lang="it-IT" dirty="0"/>
          </a:p>
        </p:txBody>
      </p:sp>
    </p:spTree>
    <p:extLst>
      <p:ext uri="{BB962C8B-B14F-4D97-AF65-F5344CB8AC3E}">
        <p14:creationId xmlns:p14="http://schemas.microsoft.com/office/powerpoint/2010/main" val="11433775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1" y="-1"/>
            <a:ext cx="11962571" cy="887897"/>
          </a:xfrm>
        </p:spPr>
        <p:txBody>
          <a:bodyPr/>
          <a:lstStyle/>
          <a:p>
            <a:r>
              <a:rPr lang="it-IT" dirty="0">
                <a:solidFill>
                  <a:schemeClr val="bg1"/>
                </a:solidFill>
              </a:rPr>
              <a:t>L’</a:t>
            </a:r>
            <a:r>
              <a:rPr lang="it-IT" dirty="0" err="1">
                <a:solidFill>
                  <a:schemeClr val="bg1"/>
                </a:solidFill>
              </a:rPr>
              <a:t>oIV</a:t>
            </a:r>
            <a:r>
              <a:rPr lang="it-IT" dirty="0">
                <a:solidFill>
                  <a:schemeClr val="bg1"/>
                </a:solidFill>
              </a:rPr>
              <a:t> -2</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229429" y="766984"/>
            <a:ext cx="6286499" cy="5909310"/>
          </a:xfrm>
          <a:prstGeom prst="rect">
            <a:avLst/>
          </a:prstGeom>
          <a:solidFill>
            <a:schemeClr val="tx2">
              <a:lumMod val="40000"/>
              <a:lumOff val="60000"/>
            </a:schemeClr>
          </a:solidFill>
        </p:spPr>
        <p:txBody>
          <a:bodyPr wrap="square" rtlCol="0">
            <a:spAutoFit/>
          </a:bodyPr>
          <a:lstStyle/>
          <a:p>
            <a:r>
              <a:rPr lang="it-IT" dirty="0">
                <a:solidFill>
                  <a:schemeClr val="bg1"/>
                </a:solidFill>
              </a:rPr>
              <a:t>L’Organismo Indipendente di Valutazione (OIV) è un soggetto nominato in ogni amministrazione pubblica dall’organo di indirizzo politico-amministrativo. Può essere costituito in forma collegiale con tre componenti o in forma monocratica.</a:t>
            </a:r>
          </a:p>
          <a:p>
            <a:r>
              <a:rPr lang="it-IT" b="1" dirty="0">
                <a:solidFill>
                  <a:schemeClr val="bg1"/>
                </a:solidFill>
              </a:rPr>
              <a:t>Compiti principali </a:t>
            </a:r>
          </a:p>
          <a:p>
            <a:r>
              <a:rPr lang="it-IT" dirty="0">
                <a:solidFill>
                  <a:schemeClr val="bg1"/>
                </a:solidFill>
              </a:rPr>
              <a:t>L’OIV monitora il funzionamento complessivo del sistema della </a:t>
            </a:r>
            <a:r>
              <a:rPr lang="it-IT" b="1" dirty="0">
                <a:solidFill>
                  <a:schemeClr val="bg1"/>
                </a:solidFill>
              </a:rPr>
              <a:t>valutazione, della trasparenza e integrità dei controlli interni </a:t>
            </a:r>
            <a:r>
              <a:rPr lang="it-IT" dirty="0">
                <a:solidFill>
                  <a:schemeClr val="bg1"/>
                </a:solidFill>
              </a:rPr>
              <a:t>ed elabora una </a:t>
            </a:r>
            <a:r>
              <a:rPr lang="it-IT" b="1" dirty="0">
                <a:solidFill>
                  <a:schemeClr val="bg1"/>
                </a:solidFill>
              </a:rPr>
              <a:t>relazione annuale </a:t>
            </a:r>
            <a:r>
              <a:rPr lang="it-IT" dirty="0">
                <a:solidFill>
                  <a:schemeClr val="bg1"/>
                </a:solidFill>
              </a:rPr>
              <a:t>sullo stato dello stesso, anche formulando proposte e raccomandazioni ai vertici amministrativi; valida la Relazione sulla performance a condizione che la stessa sia redatta in forma sintetica, </a:t>
            </a:r>
            <a:r>
              <a:rPr lang="it-IT" b="1" dirty="0">
                <a:solidFill>
                  <a:schemeClr val="bg1"/>
                </a:solidFill>
              </a:rPr>
              <a:t>chiara e di immediata comprensione ai cittadini </a:t>
            </a:r>
            <a:r>
              <a:rPr lang="it-IT" dirty="0">
                <a:solidFill>
                  <a:schemeClr val="bg1"/>
                </a:solidFill>
              </a:rPr>
              <a:t>e agli altri utenti finali; garantisce la correttezza dei processi di misurazione e valutazione con particolare riferimento alla significativa </a:t>
            </a:r>
            <a:r>
              <a:rPr lang="it-IT" b="1" dirty="0">
                <a:solidFill>
                  <a:schemeClr val="bg1"/>
                </a:solidFill>
              </a:rPr>
              <a:t>differenziazione dei giudizi nonché dell'utilizzo dei premi</a:t>
            </a:r>
            <a:r>
              <a:rPr lang="it-IT" dirty="0">
                <a:solidFill>
                  <a:schemeClr val="bg1"/>
                </a:solidFill>
              </a:rPr>
              <a:t>; propone, sulla base del sistema di misurazione e valutazione, all'organo di indirizzo politico‐amministrativo, </a:t>
            </a:r>
            <a:r>
              <a:rPr lang="it-IT" b="1" dirty="0">
                <a:solidFill>
                  <a:schemeClr val="bg1"/>
                </a:solidFill>
              </a:rPr>
              <a:t>la valutazione annuale dei dirigenti di vertice</a:t>
            </a:r>
            <a:r>
              <a:rPr lang="it-IT" dirty="0">
                <a:solidFill>
                  <a:schemeClr val="bg1"/>
                </a:solidFill>
              </a:rPr>
              <a:t> e l'attribuzione ad essi dei premi.</a:t>
            </a:r>
          </a:p>
        </p:txBody>
      </p:sp>
      <p:pic>
        <p:nvPicPr>
          <p:cNvPr id="14345" name="Picture 9">
            <a:extLst>
              <a:ext uri="{FF2B5EF4-FFF2-40B4-BE49-F238E27FC236}">
                <a16:creationId xmlns:a16="http://schemas.microsoft.com/office/drawing/2014/main" id="{620FA2E3-B3EA-424F-A997-A1266814C6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 y="92075"/>
            <a:ext cx="57150" cy="57150"/>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a:extLst>
              <a:ext uri="{FF2B5EF4-FFF2-40B4-BE49-F238E27FC236}">
                <a16:creationId xmlns:a16="http://schemas.microsoft.com/office/drawing/2014/main" id="{D36977D2-ED98-4AEE-91FB-7D94A010375C}"/>
              </a:ext>
            </a:extLst>
          </p:cNvPr>
          <p:cNvPicPr>
            <a:picLocks noChangeAspect="1"/>
          </p:cNvPicPr>
          <p:nvPr/>
        </p:nvPicPr>
        <p:blipFill>
          <a:blip r:embed="rId3"/>
          <a:stretch>
            <a:fillRect/>
          </a:stretch>
        </p:blipFill>
        <p:spPr>
          <a:xfrm>
            <a:off x="6515928" y="766984"/>
            <a:ext cx="5524500" cy="2809875"/>
          </a:xfrm>
          <a:prstGeom prst="rect">
            <a:avLst/>
          </a:prstGeom>
        </p:spPr>
      </p:pic>
    </p:spTree>
    <p:extLst>
      <p:ext uri="{BB962C8B-B14F-4D97-AF65-F5344CB8AC3E}">
        <p14:creationId xmlns:p14="http://schemas.microsoft.com/office/powerpoint/2010/main" val="20907687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1900452" cy="1507067"/>
          </a:xfrm>
        </p:spPr>
        <p:txBody>
          <a:bodyPr/>
          <a:lstStyle/>
          <a:p>
            <a:r>
              <a:rPr lang="it-IT" dirty="0">
                <a:solidFill>
                  <a:schemeClr val="bg1"/>
                </a:solidFill>
              </a:rPr>
              <a:t>Il Comando carabinieri tutela patrimonio culturale</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139562" y="1141462"/>
            <a:ext cx="3689901" cy="5016758"/>
          </a:xfrm>
          <a:prstGeom prst="rect">
            <a:avLst/>
          </a:prstGeom>
          <a:solidFill>
            <a:schemeClr val="tx2">
              <a:lumMod val="40000"/>
              <a:lumOff val="60000"/>
            </a:schemeClr>
          </a:solidFill>
        </p:spPr>
        <p:txBody>
          <a:bodyPr wrap="square" rtlCol="0">
            <a:spAutoFit/>
          </a:bodyPr>
          <a:lstStyle/>
          <a:p>
            <a:r>
              <a:rPr lang="it-IT" sz="1600" dirty="0">
                <a:solidFill>
                  <a:schemeClr val="bg1"/>
                </a:solidFill>
              </a:rPr>
              <a:t>Art. 12  DPCM169/2019</a:t>
            </a:r>
          </a:p>
          <a:p>
            <a:r>
              <a:rPr lang="it-IT" sz="1600" i="1" dirty="0">
                <a:solidFill>
                  <a:schemeClr val="bg1"/>
                </a:solidFill>
              </a:rPr>
              <a:t>Comando Carabinieri per la tutela del patrimonio culturale</a:t>
            </a:r>
          </a:p>
          <a:p>
            <a:r>
              <a:rPr lang="it-IT" sz="1600" dirty="0">
                <a:solidFill>
                  <a:schemeClr val="bg1"/>
                </a:solidFill>
              </a:rPr>
              <a:t>1. Il Comando Carabinieri per la tutela del patrimonio culturale risponde funzionalmente al Ministro, ai sensi dell’articolo 3, comma 4, del decreto legislativo 20 ottobre 1998, n. 368.</a:t>
            </a:r>
          </a:p>
          <a:p>
            <a:r>
              <a:rPr lang="it-IT" sz="1600" dirty="0">
                <a:solidFill>
                  <a:schemeClr val="bg1"/>
                </a:solidFill>
              </a:rPr>
              <a:t>2. Con decreto da adottarsi ai sensi dell’articolo 11 della legge 31 marzo 2000, n. 78, ne è definito l’organico, fermo restando il disposto dell’articolo 827 del decreto legislativo 15 marzo 2010, n. 66. Alle esigenze del Comando si provvede mediante il centro di responsabilità «Gabinetto e Uffici di diretta collaborazione all’opera del Ministro».</a:t>
            </a:r>
            <a:endParaRPr lang="it-IT" dirty="0">
              <a:solidFill>
                <a:schemeClr val="bg1"/>
              </a:solidFill>
            </a:endParaRPr>
          </a:p>
        </p:txBody>
      </p:sp>
      <p:pic>
        <p:nvPicPr>
          <p:cNvPr id="4" name="Immagine 3">
            <a:extLst>
              <a:ext uri="{FF2B5EF4-FFF2-40B4-BE49-F238E27FC236}">
                <a16:creationId xmlns:a16="http://schemas.microsoft.com/office/drawing/2014/main" id="{78AE6A33-6010-41AB-9DDC-8DB8D75B2950}"/>
              </a:ext>
            </a:extLst>
          </p:cNvPr>
          <p:cNvPicPr>
            <a:picLocks noChangeAspect="1"/>
          </p:cNvPicPr>
          <p:nvPr/>
        </p:nvPicPr>
        <p:blipFill rotWithShape="1">
          <a:blip r:embed="rId2"/>
          <a:srcRect b="10686"/>
          <a:stretch/>
        </p:blipFill>
        <p:spPr>
          <a:xfrm>
            <a:off x="3981449" y="1141462"/>
            <a:ext cx="8096250" cy="5427135"/>
          </a:xfrm>
          <a:prstGeom prst="rect">
            <a:avLst/>
          </a:prstGeom>
        </p:spPr>
      </p:pic>
    </p:spTree>
    <p:extLst>
      <p:ext uri="{BB962C8B-B14F-4D97-AF65-F5344CB8AC3E}">
        <p14:creationId xmlns:p14="http://schemas.microsoft.com/office/powerpoint/2010/main" val="21759691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2192000" cy="1507067"/>
          </a:xfrm>
        </p:spPr>
        <p:txBody>
          <a:bodyPr>
            <a:normAutofit/>
          </a:bodyPr>
          <a:lstStyle/>
          <a:p>
            <a:r>
              <a:rPr lang="it-IT" sz="3200" dirty="0">
                <a:solidFill>
                  <a:schemeClr val="bg1"/>
                </a:solidFill>
              </a:rPr>
              <a:t>Il Comando carabinieri tutela patrimonio culturale</a:t>
            </a:r>
          </a:p>
        </p:txBody>
      </p:sp>
      <p:sp>
        <p:nvSpPr>
          <p:cNvPr id="7" name="CasellaDiTesto 6">
            <a:extLst>
              <a:ext uri="{FF2B5EF4-FFF2-40B4-BE49-F238E27FC236}">
                <a16:creationId xmlns:a16="http://schemas.microsoft.com/office/drawing/2014/main" id="{7374DFBC-BEED-4CD0-BCAF-635298EF2C29}"/>
              </a:ext>
            </a:extLst>
          </p:cNvPr>
          <p:cNvSpPr txBox="1"/>
          <p:nvPr/>
        </p:nvSpPr>
        <p:spPr>
          <a:xfrm>
            <a:off x="0" y="948690"/>
            <a:ext cx="12192000" cy="5909310"/>
          </a:xfrm>
          <a:prstGeom prst="rect">
            <a:avLst/>
          </a:prstGeom>
          <a:solidFill>
            <a:schemeClr val="tx2">
              <a:lumMod val="60000"/>
              <a:lumOff val="40000"/>
            </a:schemeClr>
          </a:solidFill>
        </p:spPr>
        <p:txBody>
          <a:bodyPr wrap="square" rtlCol="0">
            <a:spAutoFit/>
          </a:bodyPr>
          <a:lstStyle/>
          <a:p>
            <a:r>
              <a:rPr lang="it-IT" dirty="0">
                <a:solidFill>
                  <a:schemeClr val="bg1"/>
                </a:solidFill>
              </a:rPr>
              <a:t>Le origini del Comando Carabinieri Tutela Patrimonio Culturale risalgono al </a:t>
            </a:r>
            <a:r>
              <a:rPr lang="it-IT" b="1" dirty="0">
                <a:solidFill>
                  <a:schemeClr val="bg1"/>
                </a:solidFill>
              </a:rPr>
              <a:t>3 maggio 1969</a:t>
            </a:r>
            <a:r>
              <a:rPr lang="it-IT" dirty="0">
                <a:solidFill>
                  <a:schemeClr val="bg1"/>
                </a:solidFill>
              </a:rPr>
              <a:t>, allorché il Comando Generale dell'Arma, sulla base di una lungimirante intuizione del Capo di Stato Maggiore protempore, Gen. Arnaldo Ferrara, determinò di costituire, presso il Ministero della Pubblica Istruzione e d'intesa con questo, </a:t>
            </a:r>
            <a:r>
              <a:rPr lang="it-IT" b="1" dirty="0">
                <a:solidFill>
                  <a:schemeClr val="bg1"/>
                </a:solidFill>
              </a:rPr>
              <a:t>il Nucleo Tutela Patrimonio Artistico</a:t>
            </a:r>
            <a:r>
              <a:rPr lang="it-IT" dirty="0">
                <a:solidFill>
                  <a:schemeClr val="bg1"/>
                </a:solidFill>
              </a:rPr>
              <a:t>. L'intendimento era quello di fronteggiare, con efficacia di strumenti ed interventi mirati, l'allarmante fenomeno del </a:t>
            </a:r>
            <a:r>
              <a:rPr lang="it-IT" b="1" dirty="0">
                <a:solidFill>
                  <a:schemeClr val="bg1"/>
                </a:solidFill>
              </a:rPr>
              <a:t>depauperamento</a:t>
            </a:r>
            <a:r>
              <a:rPr lang="it-IT" dirty="0">
                <a:solidFill>
                  <a:schemeClr val="bg1"/>
                </a:solidFill>
              </a:rPr>
              <a:t> del più grande museo al mondo: l'Italia. </a:t>
            </a:r>
          </a:p>
          <a:p>
            <a:pPr algn="just"/>
            <a:r>
              <a:rPr lang="it-IT" dirty="0">
                <a:solidFill>
                  <a:schemeClr val="bg1"/>
                </a:solidFill>
              </a:rPr>
              <a:t>L'Italia fu così la prima Nazione al mondo a dotarsi di un organismo di polizia specializzato nello specifico settore, anticipando peraltro di un anno </a:t>
            </a:r>
            <a:r>
              <a:rPr lang="it-IT" b="1" dirty="0">
                <a:solidFill>
                  <a:schemeClr val="bg1"/>
                </a:solidFill>
              </a:rPr>
              <a:t>la raccomandazione della Conferenza Generale dell'Organizzazione delle Nazioni Unite per l'Educazione, la Scienza e la Cultura (UNESCO)</a:t>
            </a:r>
            <a:r>
              <a:rPr lang="it-IT" dirty="0">
                <a:solidFill>
                  <a:schemeClr val="bg1"/>
                </a:solidFill>
              </a:rPr>
              <a:t>, che, da Parigi, indicava agli Stati aderenti l'opportunità di adottare varie misure volte a </a:t>
            </a:r>
            <a:r>
              <a:rPr lang="it-IT" b="1" dirty="0">
                <a:solidFill>
                  <a:schemeClr val="bg1"/>
                </a:solidFill>
              </a:rPr>
              <a:t>impedire l'acquisizione di beni illecitamente esportati</a:t>
            </a:r>
            <a:r>
              <a:rPr lang="it-IT" dirty="0">
                <a:solidFill>
                  <a:schemeClr val="bg1"/>
                </a:solidFill>
              </a:rPr>
              <a:t> e </a:t>
            </a:r>
            <a:r>
              <a:rPr lang="it-IT" b="1" dirty="0">
                <a:solidFill>
                  <a:schemeClr val="bg1"/>
                </a:solidFill>
              </a:rPr>
              <a:t>favorire il recupero di quelli trafugati</a:t>
            </a:r>
            <a:r>
              <a:rPr lang="it-IT" dirty="0">
                <a:solidFill>
                  <a:schemeClr val="bg1"/>
                </a:solidFill>
              </a:rPr>
              <a:t>, tra cui la costituzione di servizi a ciò preposti.</a:t>
            </a:r>
          </a:p>
          <a:p>
            <a:pPr algn="just"/>
            <a:r>
              <a:rPr lang="it-IT" dirty="0">
                <a:solidFill>
                  <a:schemeClr val="bg1"/>
                </a:solidFill>
              </a:rPr>
              <a:t>Negli anni successivi, allo scopo di delineare un modello organizzativo più rispondente alle aumentate esigenze di contrasto nel particolare comparto criminale, veniva riconfigurato in Reparto Operativo, articolato nelle Sezioni Archeologia, Antiquariato, Falsificazione ed Arte Contemporanea. Il Comando svolge funzioni di polo informativo e di analisi, a favore anche delle altre Forze di Polizia, mediante uno strumento informatico, di ausilio alle indagini di polizia giudiziaria: la "Banca dati dei beni culturali illecitamente sottratti", la più grande a livello mondiale nello specifico settore, che contiene informazioni sui beni da ricercare, di provenienza italiana e estera. Per le attività di indagine finalizzate al recupero di beni culturali italiani esportati illegalmente, si avvale di Interpol ed Europei mentre, nei casi in cui non si possa procedere per via giudiziaria, fornisce il proprio contributo nell'ambito del </a:t>
            </a:r>
            <a:r>
              <a:rPr lang="it-IT" b="1" dirty="0">
                <a:solidFill>
                  <a:schemeClr val="bg1"/>
                </a:solidFill>
              </a:rPr>
              <a:t>Comitato per il recupero e le restituzioni, </a:t>
            </a:r>
            <a:r>
              <a:rPr lang="it-IT" dirty="0">
                <a:solidFill>
                  <a:schemeClr val="bg1"/>
                </a:solidFill>
              </a:rPr>
              <a:t>istituito presso il </a:t>
            </a:r>
            <a:r>
              <a:rPr lang="it-IT" dirty="0" err="1">
                <a:solidFill>
                  <a:schemeClr val="bg1"/>
                </a:solidFill>
              </a:rPr>
              <a:t>MiBACT</a:t>
            </a:r>
            <a:r>
              <a:rPr lang="it-IT" dirty="0">
                <a:solidFill>
                  <a:schemeClr val="bg1"/>
                </a:solidFill>
              </a:rPr>
              <a:t>.</a:t>
            </a:r>
          </a:p>
        </p:txBody>
      </p:sp>
    </p:spTree>
    <p:extLst>
      <p:ext uri="{BB962C8B-B14F-4D97-AF65-F5344CB8AC3E}">
        <p14:creationId xmlns:p14="http://schemas.microsoft.com/office/powerpoint/2010/main" val="37279466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0" y="-111172"/>
            <a:ext cx="12192000" cy="1507067"/>
          </a:xfrm>
        </p:spPr>
        <p:txBody>
          <a:bodyPr>
            <a:normAutofit/>
          </a:bodyPr>
          <a:lstStyle/>
          <a:p>
            <a:r>
              <a:rPr lang="it-IT" sz="3200" dirty="0">
                <a:solidFill>
                  <a:schemeClr val="bg1"/>
                </a:solidFill>
              </a:rPr>
              <a:t>Restituzioni E Comando Carabinieri: il Caso del «vaso di fiori» (19 luglio 2019)</a:t>
            </a:r>
          </a:p>
        </p:txBody>
      </p:sp>
      <p:sp>
        <p:nvSpPr>
          <p:cNvPr id="7" name="CasellaDiTesto 6">
            <a:extLst>
              <a:ext uri="{FF2B5EF4-FFF2-40B4-BE49-F238E27FC236}">
                <a16:creationId xmlns:a16="http://schemas.microsoft.com/office/drawing/2014/main" id="{7374DFBC-BEED-4CD0-BCAF-635298EF2C29}"/>
              </a:ext>
            </a:extLst>
          </p:cNvPr>
          <p:cNvSpPr txBox="1"/>
          <p:nvPr/>
        </p:nvSpPr>
        <p:spPr>
          <a:xfrm>
            <a:off x="114300" y="1134910"/>
            <a:ext cx="4851124" cy="4801314"/>
          </a:xfrm>
          <a:prstGeom prst="rect">
            <a:avLst/>
          </a:prstGeom>
          <a:solidFill>
            <a:schemeClr val="tx2">
              <a:lumMod val="60000"/>
              <a:lumOff val="40000"/>
            </a:schemeClr>
          </a:solidFill>
        </p:spPr>
        <p:txBody>
          <a:bodyPr wrap="square" rtlCol="0">
            <a:spAutoFit/>
          </a:bodyPr>
          <a:lstStyle/>
          <a:p>
            <a:r>
              <a:rPr lang="it-IT" dirty="0">
                <a:solidFill>
                  <a:srgbClr val="000000"/>
                </a:solidFill>
                <a:latin typeface="Arial" panose="020B0604020202020204" pitchFamily="34" charset="0"/>
              </a:rPr>
              <a:t>Il Vaso di Fiori, opera del pittore olandese </a:t>
            </a:r>
            <a:r>
              <a:rPr lang="it-IT" dirty="0" err="1">
                <a:solidFill>
                  <a:srgbClr val="000000"/>
                </a:solidFill>
                <a:latin typeface="Arial" panose="020B0604020202020204" pitchFamily="34" charset="0"/>
              </a:rPr>
              <a:t>Jan</a:t>
            </a:r>
            <a:r>
              <a:rPr lang="it-IT" dirty="0">
                <a:solidFill>
                  <a:srgbClr val="000000"/>
                </a:solidFill>
                <a:latin typeface="Arial" panose="020B0604020202020204" pitchFamily="34" charset="0"/>
              </a:rPr>
              <a:t> van </a:t>
            </a:r>
            <a:r>
              <a:rPr lang="it-IT" dirty="0" err="1">
                <a:solidFill>
                  <a:srgbClr val="000000"/>
                </a:solidFill>
                <a:latin typeface="Arial" panose="020B0604020202020204" pitchFamily="34" charset="0"/>
              </a:rPr>
              <a:t>Huysum</a:t>
            </a:r>
            <a:r>
              <a:rPr lang="it-IT" dirty="0">
                <a:solidFill>
                  <a:srgbClr val="000000"/>
                </a:solidFill>
                <a:latin typeface="Arial" panose="020B0604020202020204" pitchFamily="34" charset="0"/>
              </a:rPr>
              <a:t> rubata nel 1944 durante la ritirata delle forze di occupazione tedesche, è tornato a Palazzo Pitti a Firenze, nel luogo esatto in cui il dipinto si trovava 75 anni fa. A consegnarlo all'Italia è stato il ministro degli Esteri tedesco </a:t>
            </a:r>
            <a:r>
              <a:rPr lang="it-IT" dirty="0" err="1">
                <a:solidFill>
                  <a:srgbClr val="000000"/>
                </a:solidFill>
                <a:latin typeface="Arial" panose="020B0604020202020204" pitchFamily="34" charset="0"/>
              </a:rPr>
              <a:t>Heiko</a:t>
            </a:r>
            <a:r>
              <a:rPr lang="it-IT" dirty="0">
                <a:solidFill>
                  <a:srgbClr val="000000"/>
                </a:solidFill>
                <a:latin typeface="Arial" panose="020B0604020202020204" pitchFamily="34" charset="0"/>
              </a:rPr>
              <a:t> </a:t>
            </a:r>
            <a:r>
              <a:rPr lang="it-IT" dirty="0" err="1">
                <a:solidFill>
                  <a:srgbClr val="000000"/>
                </a:solidFill>
                <a:latin typeface="Arial" panose="020B0604020202020204" pitchFamily="34" charset="0"/>
              </a:rPr>
              <a:t>Maas</a:t>
            </a:r>
            <a:r>
              <a:rPr lang="it-IT" dirty="0">
                <a:solidFill>
                  <a:srgbClr val="000000"/>
                </a:solidFill>
                <a:latin typeface="Arial" panose="020B0604020202020204" pitchFamily="34" charset="0"/>
              </a:rPr>
              <a:t> nel corso della cerimonia di restituzione che si è svolta nella Sala bianca di Palazzo Pitti.</a:t>
            </a:r>
            <a:br>
              <a:rPr lang="it-IT" dirty="0"/>
            </a:br>
            <a:r>
              <a:rPr lang="it-IT" dirty="0">
                <a:solidFill>
                  <a:srgbClr val="000000"/>
                </a:solidFill>
                <a:latin typeface="Arial" panose="020B0604020202020204" pitchFamily="34" charset="0"/>
              </a:rPr>
              <a:t>La cerimonia ha visto la partecipazione del ministro per i Beni e le attività culturali Alberto Bonisoli, del ministro degli Esteri Enzo </a:t>
            </a:r>
            <a:r>
              <a:rPr lang="it-IT" dirty="0" err="1">
                <a:solidFill>
                  <a:srgbClr val="000000"/>
                </a:solidFill>
                <a:latin typeface="Arial" panose="020B0604020202020204" pitchFamily="34" charset="0"/>
              </a:rPr>
              <a:t>Moavero</a:t>
            </a:r>
            <a:r>
              <a:rPr lang="it-IT" dirty="0">
                <a:solidFill>
                  <a:srgbClr val="000000"/>
                </a:solidFill>
                <a:latin typeface="Arial" panose="020B0604020202020204" pitchFamily="34" charset="0"/>
              </a:rPr>
              <a:t> Milanesi, del Comandante generale dell'Arma dei Carabinieri Giovanni Nistri, del direttore delle Gallerie degli Uffizi </a:t>
            </a:r>
            <a:r>
              <a:rPr lang="it-IT" dirty="0" err="1">
                <a:solidFill>
                  <a:srgbClr val="000000"/>
                </a:solidFill>
                <a:latin typeface="Arial" panose="020B0604020202020204" pitchFamily="34" charset="0"/>
              </a:rPr>
              <a:t>Eike</a:t>
            </a:r>
            <a:r>
              <a:rPr lang="it-IT" dirty="0">
                <a:solidFill>
                  <a:srgbClr val="000000"/>
                </a:solidFill>
                <a:latin typeface="Arial" panose="020B0604020202020204" pitchFamily="34" charset="0"/>
              </a:rPr>
              <a:t> Schmidt.</a:t>
            </a:r>
            <a:br>
              <a:rPr lang="it-IT" dirty="0"/>
            </a:br>
            <a:r>
              <a:rPr lang="it-IT" dirty="0">
                <a:solidFill>
                  <a:srgbClr val="000000"/>
                </a:solidFill>
                <a:latin typeface="Arial" panose="020B0604020202020204" pitchFamily="34" charset="0"/>
              </a:rPr>
              <a:t>   </a:t>
            </a:r>
            <a:endParaRPr lang="it-IT" dirty="0"/>
          </a:p>
        </p:txBody>
      </p:sp>
      <p:pic>
        <p:nvPicPr>
          <p:cNvPr id="2050" name="Picture 2">
            <a:extLst>
              <a:ext uri="{FF2B5EF4-FFF2-40B4-BE49-F238E27FC236}">
                <a16:creationId xmlns:a16="http://schemas.microsoft.com/office/drawing/2014/main" id="{B81B8F83-4A36-4BDD-9E72-94121FE4E4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4962" y="1134910"/>
            <a:ext cx="6667500"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5542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- 3</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887896"/>
            <a:ext cx="12191999" cy="5355312"/>
          </a:xfrm>
          <a:prstGeom prst="rect">
            <a:avLst/>
          </a:prstGeom>
          <a:solidFill>
            <a:schemeClr val="tx2">
              <a:lumMod val="40000"/>
              <a:lumOff val="60000"/>
            </a:schemeClr>
          </a:solidFill>
        </p:spPr>
        <p:txBody>
          <a:bodyPr wrap="square" rtlCol="0">
            <a:spAutoFit/>
          </a:bodyPr>
          <a:lstStyle/>
          <a:p>
            <a:pPr algn="ctr"/>
            <a:r>
              <a:rPr lang="it-IT" b="1" dirty="0">
                <a:solidFill>
                  <a:schemeClr val="bg1"/>
                </a:solidFill>
              </a:rPr>
              <a:t>LA RIFORMA FRANCESCHINI (Ministro dal 22 febbraio 2014 al 1 Giugno 2018)</a:t>
            </a:r>
          </a:p>
          <a:p>
            <a:r>
              <a:rPr lang="it-IT" dirty="0">
                <a:solidFill>
                  <a:schemeClr val="bg1"/>
                </a:solidFill>
              </a:rPr>
              <a:t>Dall'11 dicembre 2014 è in vigore il </a:t>
            </a:r>
            <a:r>
              <a:rPr lang="it-IT" b="1" u="sng" dirty="0">
                <a:solidFill>
                  <a:schemeClr val="bg1"/>
                </a:solidFill>
                <a:hlinkClick r:id="rId2">
                  <a:extLst>
                    <a:ext uri="{A12FA001-AC4F-418D-AE19-62706E023703}">
                      <ahyp:hlinkClr xmlns:ahyp="http://schemas.microsoft.com/office/drawing/2018/hyperlinkcolor" val="tx"/>
                    </a:ext>
                  </a:extLst>
                </a:hlinkClick>
              </a:rPr>
              <a:t>D.P.C.M. 29 agosto 2014, n. 171</a:t>
            </a:r>
            <a:r>
              <a:rPr lang="it-IT" dirty="0">
                <a:solidFill>
                  <a:schemeClr val="bg1"/>
                </a:solidFill>
              </a:rPr>
              <a:t>, recante il nuovo regolamento di organizzazione del Ministero dei beni e delle attività culturali e del turismo, degli uffici della diretta collaborazione del Ministro e dell'Organismo indipendente di valutazione della performance.</a:t>
            </a:r>
            <a:br>
              <a:rPr lang="it-IT" dirty="0">
                <a:solidFill>
                  <a:schemeClr val="bg1"/>
                </a:solidFill>
              </a:rPr>
            </a:br>
            <a:r>
              <a:rPr lang="it-IT" dirty="0">
                <a:solidFill>
                  <a:schemeClr val="bg1"/>
                </a:solidFill>
              </a:rPr>
              <a:t>Sono stati emanati </a:t>
            </a:r>
            <a:r>
              <a:rPr lang="it-IT" b="1" i="1" dirty="0">
                <a:solidFill>
                  <a:schemeClr val="bg1"/>
                </a:solidFill>
              </a:rPr>
              <a:t>due decreti ministeriali gemelli sui musei statali e sulla soppressione e accorpamento di alcune DG:</a:t>
            </a:r>
            <a:br>
              <a:rPr lang="it-IT" b="1" i="1" dirty="0">
                <a:solidFill>
                  <a:schemeClr val="bg1"/>
                </a:solidFill>
              </a:rPr>
            </a:br>
            <a:r>
              <a:rPr lang="it-IT" b="1" i="1" dirty="0">
                <a:solidFill>
                  <a:schemeClr val="bg1"/>
                </a:solidFill>
              </a:rPr>
              <a:t>1) </a:t>
            </a:r>
            <a:r>
              <a:rPr lang="it-IT" dirty="0">
                <a:solidFill>
                  <a:schemeClr val="bg1"/>
                </a:solidFill>
              </a:rPr>
              <a:t>Con il </a:t>
            </a:r>
            <a:r>
              <a:rPr lang="it-IT" b="1" u="sng" dirty="0">
                <a:solidFill>
                  <a:schemeClr val="bg1"/>
                </a:solidFill>
                <a:hlinkClick r:id="rId3">
                  <a:extLst>
                    <a:ext uri="{A12FA001-AC4F-418D-AE19-62706E023703}">
                      <ahyp:hlinkClr xmlns:ahyp="http://schemas.microsoft.com/office/drawing/2018/hyperlinkcolor" val="tx"/>
                    </a:ext>
                  </a:extLst>
                </a:hlinkClick>
              </a:rPr>
              <a:t>DM 43 del 23/01/2016</a:t>
            </a:r>
            <a:r>
              <a:rPr lang="it-IT" dirty="0">
                <a:solidFill>
                  <a:schemeClr val="bg1"/>
                </a:solidFill>
              </a:rPr>
              <a:t>, sono in vigore le modifiche al decreto 23 dicembre 2014, recante "</a:t>
            </a:r>
            <a:r>
              <a:rPr lang="it-IT" b="1" dirty="0">
                <a:solidFill>
                  <a:schemeClr val="bg1"/>
                </a:solidFill>
              </a:rPr>
              <a:t>Organizzazione e funzionamento dei musei statali</a:t>
            </a:r>
            <a:r>
              <a:rPr lang="it-IT" dirty="0">
                <a:solidFill>
                  <a:schemeClr val="bg1"/>
                </a:solidFill>
              </a:rPr>
              <a:t>"  Con la riforma i principali musei statali sono divenuti istituti autonomi, dove</a:t>
            </a:r>
            <a:r>
              <a:rPr lang="it-IT" b="1" dirty="0">
                <a:solidFill>
                  <a:schemeClr val="bg1"/>
                </a:solidFill>
              </a:rPr>
              <a:t> i direttori, individuati attraverso bandi internazionali</a:t>
            </a:r>
            <a:r>
              <a:rPr lang="it-IT" dirty="0">
                <a:solidFill>
                  <a:schemeClr val="bg1"/>
                </a:solidFill>
              </a:rPr>
              <a:t>, agiscono secondo i più moderni e attuali criteri di gestione museale, mentre i numerosi istituti non autonomi presenti sul territorio, ognuno guidato da un funzionario, sono coordinati dai </a:t>
            </a:r>
            <a:r>
              <a:rPr lang="it-IT" b="1" dirty="0">
                <a:solidFill>
                  <a:schemeClr val="bg1"/>
                </a:solidFill>
              </a:rPr>
              <a:t>17 poli museali regionali.</a:t>
            </a:r>
            <a:endParaRPr lang="it-IT" dirty="0">
              <a:solidFill>
                <a:schemeClr val="bg1"/>
              </a:solidFill>
            </a:endParaRPr>
          </a:p>
          <a:p>
            <a:r>
              <a:rPr lang="it-IT" b="1" i="1" dirty="0">
                <a:solidFill>
                  <a:schemeClr val="bg1"/>
                </a:solidFill>
              </a:rPr>
              <a:t>2) </a:t>
            </a:r>
            <a:r>
              <a:rPr lang="it-IT" dirty="0">
                <a:solidFill>
                  <a:schemeClr val="bg1"/>
                </a:solidFill>
              </a:rPr>
              <a:t>Con </a:t>
            </a:r>
            <a:r>
              <a:rPr lang="it-IT" b="1" u="sng" dirty="0">
                <a:solidFill>
                  <a:schemeClr val="bg1"/>
                </a:solidFill>
                <a:hlinkClick r:id="rId4">
                  <a:extLst>
                    <a:ext uri="{A12FA001-AC4F-418D-AE19-62706E023703}">
                      <ahyp:hlinkClr xmlns:ahyp="http://schemas.microsoft.com/office/drawing/2018/hyperlinkcolor" val="tx"/>
                    </a:ext>
                  </a:extLst>
                </a:hlinkClick>
              </a:rPr>
              <a:t>DM 44 del 23/01/2016</a:t>
            </a:r>
            <a:r>
              <a:rPr lang="it-IT" dirty="0">
                <a:solidFill>
                  <a:schemeClr val="bg1"/>
                </a:solidFill>
              </a:rPr>
              <a:t>, viene avviata la riorganizzazione del Ministero dei beni e delle attività culturali e del turismo, senza nuovi o maggiori oneri per la finanza pubblica,</a:t>
            </a:r>
            <a:r>
              <a:rPr lang="it-IT" b="1" dirty="0">
                <a:solidFill>
                  <a:schemeClr val="bg1"/>
                </a:solidFill>
              </a:rPr>
              <a:t> mediante soppressione, fusione o accorpamento, degli uffici dirigenziali, anche di livello generale, del Ministero</a:t>
            </a:r>
            <a:r>
              <a:rPr lang="it-IT" dirty="0">
                <a:solidFill>
                  <a:schemeClr val="bg1"/>
                </a:solidFill>
              </a:rPr>
              <a:t>. In particolare vengono fuse le Soprintendenze Archeologia con le Soprintendenze Belle Arti e Paesaggio, come articolazioni della Direzione Generale Archeologia Belle Arti e Paesaggio. La riforma ha unificato le responsabilità di tutela nella sola </a:t>
            </a:r>
            <a:r>
              <a:rPr lang="it-IT" b="1" dirty="0">
                <a:solidFill>
                  <a:schemeClr val="bg1"/>
                </a:solidFill>
              </a:rPr>
              <a:t>Soprintendenza per l’Archeologia, le Belle Arti e il Paesaggio</a:t>
            </a:r>
            <a:r>
              <a:rPr lang="it-IT" dirty="0">
                <a:solidFill>
                  <a:schemeClr val="bg1"/>
                </a:solidFill>
              </a:rPr>
              <a:t>, aumentando i presidi sul territorio, la cui distribuzione è stata definita tenendo conto del numero di abitanti, della consistenza del patrimonio culturale e della estensione territoriale. </a:t>
            </a:r>
          </a:p>
        </p:txBody>
      </p:sp>
      <p:sp>
        <p:nvSpPr>
          <p:cNvPr id="3" name="Rectangle 1">
            <a:extLst>
              <a:ext uri="{FF2B5EF4-FFF2-40B4-BE49-F238E27FC236}">
                <a16:creationId xmlns:a16="http://schemas.microsoft.com/office/drawing/2014/main" id="{DDA2D84A-D57F-4E83-B67E-93C2FA88A513}"/>
              </a:ext>
            </a:extLst>
          </p:cNvPr>
          <p:cNvSpPr>
            <a:spLocks noChangeArrowheads="1"/>
          </p:cNvSpPr>
          <p:nvPr/>
        </p:nvSpPr>
        <p:spPr bwMode="auto">
          <a:xfrm>
            <a:off x="0" y="90100"/>
            <a:ext cx="6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22541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56E616-3E5F-470A-BFE2-AF54E40E9181}"/>
              </a:ext>
            </a:extLst>
          </p:cNvPr>
          <p:cNvSpPr>
            <a:spLocks noGrp="1"/>
          </p:cNvSpPr>
          <p:nvPr>
            <p:ph type="title"/>
          </p:nvPr>
        </p:nvSpPr>
        <p:spPr>
          <a:xfrm>
            <a:off x="0" y="-190685"/>
            <a:ext cx="9780104" cy="1507067"/>
          </a:xfrm>
        </p:spPr>
        <p:txBody>
          <a:bodyPr/>
          <a:lstStyle/>
          <a:p>
            <a:r>
              <a:rPr lang="it-IT" dirty="0">
                <a:solidFill>
                  <a:schemeClr val="bg1"/>
                </a:solidFill>
              </a:rPr>
              <a:t>LA RIFORMA FRANCESCHINI DEL 2014 – </a:t>
            </a:r>
            <a:br>
              <a:rPr lang="it-IT" dirty="0">
                <a:solidFill>
                  <a:schemeClr val="bg1"/>
                </a:solidFill>
              </a:rPr>
            </a:br>
            <a:r>
              <a:rPr lang="it-IT" dirty="0">
                <a:solidFill>
                  <a:schemeClr val="bg1"/>
                </a:solidFill>
              </a:rPr>
              <a:t>I direttori dei musei </a:t>
            </a:r>
          </a:p>
        </p:txBody>
      </p:sp>
      <p:sp>
        <p:nvSpPr>
          <p:cNvPr id="4" name="CasellaDiTesto 3">
            <a:extLst>
              <a:ext uri="{FF2B5EF4-FFF2-40B4-BE49-F238E27FC236}">
                <a16:creationId xmlns:a16="http://schemas.microsoft.com/office/drawing/2014/main" id="{10EFC320-C2F1-4583-A014-E20B9ACC822A}"/>
              </a:ext>
            </a:extLst>
          </p:cNvPr>
          <p:cNvSpPr txBox="1"/>
          <p:nvPr/>
        </p:nvSpPr>
        <p:spPr>
          <a:xfrm>
            <a:off x="7752521" y="752403"/>
            <a:ext cx="4439479" cy="6001643"/>
          </a:xfrm>
          <a:prstGeom prst="rect">
            <a:avLst/>
          </a:prstGeom>
          <a:solidFill>
            <a:schemeClr val="tx2">
              <a:lumMod val="40000"/>
              <a:lumOff val="60000"/>
            </a:schemeClr>
          </a:solidFill>
        </p:spPr>
        <p:txBody>
          <a:bodyPr wrap="square" rtlCol="0">
            <a:spAutoFit/>
          </a:bodyPr>
          <a:lstStyle/>
          <a:p>
            <a:r>
              <a:rPr lang="it-IT" sz="1600" dirty="0">
                <a:solidFill>
                  <a:schemeClr val="bg1"/>
                </a:solidFill>
              </a:rPr>
              <a:t>1) Galleria Borghese, Roma</a:t>
            </a:r>
          </a:p>
          <a:p>
            <a:r>
              <a:rPr lang="it-IT" sz="1600" dirty="0">
                <a:solidFill>
                  <a:schemeClr val="bg1"/>
                </a:solidFill>
              </a:rPr>
              <a:t>2) Gallerie degli Uffizi, Firenze</a:t>
            </a:r>
          </a:p>
          <a:p>
            <a:r>
              <a:rPr lang="it-IT" sz="1600" dirty="0">
                <a:solidFill>
                  <a:schemeClr val="bg1"/>
                </a:solidFill>
              </a:rPr>
              <a:t>3)Galleria Nazionale di Arte Moderna e Contemporanea di Roma </a:t>
            </a:r>
          </a:p>
          <a:p>
            <a:r>
              <a:rPr lang="it-IT" sz="1600" dirty="0">
                <a:solidFill>
                  <a:schemeClr val="bg1"/>
                </a:solidFill>
              </a:rPr>
              <a:t>4) Gallerie dell’Accademia di Venezia</a:t>
            </a:r>
          </a:p>
          <a:p>
            <a:r>
              <a:rPr lang="it-IT" sz="1600" dirty="0">
                <a:solidFill>
                  <a:schemeClr val="bg1"/>
                </a:solidFill>
              </a:rPr>
              <a:t>5)Museo di Capodimonte, Napoli,</a:t>
            </a:r>
          </a:p>
          <a:p>
            <a:r>
              <a:rPr lang="it-IT" sz="1600" dirty="0">
                <a:solidFill>
                  <a:schemeClr val="bg1"/>
                </a:solidFill>
              </a:rPr>
              <a:t>6)Pinacoteca di Brera, Milano</a:t>
            </a:r>
          </a:p>
          <a:p>
            <a:r>
              <a:rPr lang="it-IT" sz="1600" dirty="0">
                <a:solidFill>
                  <a:schemeClr val="bg1"/>
                </a:solidFill>
              </a:rPr>
              <a:t>7) Reggia di Caserta</a:t>
            </a:r>
          </a:p>
          <a:p>
            <a:r>
              <a:rPr lang="it-IT" sz="1600" dirty="0">
                <a:solidFill>
                  <a:schemeClr val="bg1"/>
                </a:solidFill>
              </a:rPr>
              <a:t>8) Galleria dell’Accademia di Firenze</a:t>
            </a:r>
          </a:p>
          <a:p>
            <a:r>
              <a:rPr lang="it-IT" sz="1600" dirty="0">
                <a:solidFill>
                  <a:schemeClr val="bg1"/>
                </a:solidFill>
              </a:rPr>
              <a:t>9)Galleria Estense, Modena, 10)Gallerie Nazionali di Arte Antica, Roma</a:t>
            </a:r>
          </a:p>
          <a:p>
            <a:r>
              <a:rPr lang="it-IT" sz="1600" dirty="0">
                <a:solidFill>
                  <a:schemeClr val="bg1"/>
                </a:solidFill>
              </a:rPr>
              <a:t>11)Galleria nazionale delle Marche, Urbino</a:t>
            </a:r>
          </a:p>
          <a:p>
            <a:r>
              <a:rPr lang="it-IT" sz="1600" dirty="0">
                <a:solidFill>
                  <a:schemeClr val="bg1"/>
                </a:solidFill>
              </a:rPr>
              <a:t>12) Galleria Nazionale dell’Umbria, Perugia</a:t>
            </a:r>
          </a:p>
          <a:p>
            <a:r>
              <a:rPr lang="it-IT" sz="1600" dirty="0">
                <a:solidFill>
                  <a:schemeClr val="bg1"/>
                </a:solidFill>
              </a:rPr>
              <a:t>13)Museo Nazionale del Bargello, Firenze</a:t>
            </a:r>
          </a:p>
          <a:p>
            <a:r>
              <a:rPr lang="it-IT" sz="1600" dirty="0">
                <a:solidFill>
                  <a:schemeClr val="bg1"/>
                </a:solidFill>
              </a:rPr>
              <a:t> 14) Museo Archeologico Nazionale di Napoli</a:t>
            </a:r>
          </a:p>
          <a:p>
            <a:r>
              <a:rPr lang="it-IT" sz="1600" dirty="0">
                <a:solidFill>
                  <a:schemeClr val="bg1"/>
                </a:solidFill>
              </a:rPr>
              <a:t>15)Museo Archeologico Nazionale di Reggio Calabria</a:t>
            </a:r>
          </a:p>
          <a:p>
            <a:r>
              <a:rPr lang="it-IT" sz="1600" dirty="0">
                <a:solidFill>
                  <a:schemeClr val="bg1"/>
                </a:solidFill>
              </a:rPr>
              <a:t>16)Museo Archeologico Nazionale di Taranto</a:t>
            </a:r>
          </a:p>
          <a:p>
            <a:r>
              <a:rPr lang="it-IT" sz="1600" dirty="0">
                <a:solidFill>
                  <a:schemeClr val="bg1"/>
                </a:solidFill>
              </a:rPr>
              <a:t>17)Parco Archeologico di Paestum, 18)Palazzo Ducale di Mantova</a:t>
            </a:r>
          </a:p>
          <a:p>
            <a:r>
              <a:rPr lang="it-IT" sz="1600" dirty="0">
                <a:solidFill>
                  <a:schemeClr val="bg1"/>
                </a:solidFill>
              </a:rPr>
              <a:t>19) Palazzo Reale di Genova </a:t>
            </a:r>
          </a:p>
          <a:p>
            <a:r>
              <a:rPr lang="it-IT" sz="1600" dirty="0">
                <a:solidFill>
                  <a:schemeClr val="bg1"/>
                </a:solidFill>
              </a:rPr>
              <a:t>20) Polo Reale di Torino</a:t>
            </a:r>
          </a:p>
        </p:txBody>
      </p:sp>
      <p:pic>
        <p:nvPicPr>
          <p:cNvPr id="2054" name="Picture 6" descr="___">
            <a:extLst>
              <a:ext uri="{FF2B5EF4-FFF2-40B4-BE49-F238E27FC236}">
                <a16:creationId xmlns:a16="http://schemas.microsoft.com/office/drawing/2014/main" id="{C120ECE9-AAEA-4D63-A7A4-07385E6FB7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0174"/>
            <a:ext cx="7668000" cy="5129892"/>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a:extLst>
              <a:ext uri="{FF2B5EF4-FFF2-40B4-BE49-F238E27FC236}">
                <a16:creationId xmlns:a16="http://schemas.microsoft.com/office/drawing/2014/main" id="{F785CD8B-F341-44E6-ADB5-E5D3997FFDA3}"/>
              </a:ext>
            </a:extLst>
          </p:cNvPr>
          <p:cNvSpPr txBox="1"/>
          <p:nvPr/>
        </p:nvSpPr>
        <p:spPr>
          <a:xfrm>
            <a:off x="331304" y="6453809"/>
            <a:ext cx="6281531" cy="369332"/>
          </a:xfrm>
          <a:prstGeom prst="rect">
            <a:avLst/>
          </a:prstGeom>
          <a:noFill/>
        </p:spPr>
        <p:txBody>
          <a:bodyPr wrap="square" rtlCol="0">
            <a:spAutoFit/>
          </a:bodyPr>
          <a:lstStyle/>
          <a:p>
            <a:r>
              <a:rPr lang="it-IT" dirty="0"/>
              <a:t>Roma, 15 settembre 2015</a:t>
            </a:r>
          </a:p>
        </p:txBody>
      </p:sp>
    </p:spTree>
    <p:extLst>
      <p:ext uri="{BB962C8B-B14F-4D97-AF65-F5344CB8AC3E}">
        <p14:creationId xmlns:p14="http://schemas.microsoft.com/office/powerpoint/2010/main" val="3930271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56E616-3E5F-470A-BFE2-AF54E40E9181}"/>
              </a:ext>
            </a:extLst>
          </p:cNvPr>
          <p:cNvSpPr>
            <a:spLocks noGrp="1"/>
          </p:cNvSpPr>
          <p:nvPr>
            <p:ph type="title"/>
          </p:nvPr>
        </p:nvSpPr>
        <p:spPr>
          <a:xfrm>
            <a:off x="0" y="-535242"/>
            <a:ext cx="4770782" cy="1507067"/>
          </a:xfrm>
        </p:spPr>
        <p:txBody>
          <a:bodyPr>
            <a:normAutofit fontScale="90000"/>
          </a:bodyPr>
          <a:lstStyle/>
          <a:p>
            <a:br>
              <a:rPr lang="it-IT" dirty="0"/>
            </a:br>
            <a:br>
              <a:rPr lang="it-IT" dirty="0"/>
            </a:br>
            <a:br>
              <a:rPr lang="it-IT" dirty="0"/>
            </a:br>
            <a:br>
              <a:rPr lang="it-IT" sz="2700" dirty="0"/>
            </a:br>
            <a:r>
              <a:rPr lang="it-IT" sz="2700" dirty="0">
                <a:solidFill>
                  <a:schemeClr val="bg1"/>
                </a:solidFill>
              </a:rPr>
              <a:t>LA RIFORMA FRANCESCHINI DEL 2014 – </a:t>
            </a:r>
            <a:br>
              <a:rPr lang="it-IT" sz="2700" dirty="0">
                <a:solidFill>
                  <a:schemeClr val="bg1"/>
                </a:solidFill>
              </a:rPr>
            </a:br>
            <a:r>
              <a:rPr lang="it-IT" sz="2700" dirty="0">
                <a:solidFill>
                  <a:schemeClr val="bg1"/>
                </a:solidFill>
              </a:rPr>
              <a:t>le soprintendenze archeologia belle arti e paesaggio (DM 44/2016)</a:t>
            </a:r>
          </a:p>
        </p:txBody>
      </p:sp>
      <p:pic>
        <p:nvPicPr>
          <p:cNvPr id="3076" name="Picture 4">
            <a:extLst>
              <a:ext uri="{FF2B5EF4-FFF2-40B4-BE49-F238E27FC236}">
                <a16:creationId xmlns:a16="http://schemas.microsoft.com/office/drawing/2014/main" id="{6EC73EEC-A8DB-448C-A9F2-92098B8354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8637" y="0"/>
            <a:ext cx="6583363"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CasellaDiTesto 4">
            <a:extLst>
              <a:ext uri="{FF2B5EF4-FFF2-40B4-BE49-F238E27FC236}">
                <a16:creationId xmlns:a16="http://schemas.microsoft.com/office/drawing/2014/main" id="{60DA3042-0AA2-4DF5-B3FD-E5F17F21EBE1}"/>
              </a:ext>
            </a:extLst>
          </p:cNvPr>
          <p:cNvSpPr txBox="1"/>
          <p:nvPr/>
        </p:nvSpPr>
        <p:spPr>
          <a:xfrm>
            <a:off x="5638800" y="2975113"/>
            <a:ext cx="914400" cy="914400"/>
          </a:xfrm>
          <a:prstGeom prst="rect">
            <a:avLst/>
          </a:prstGeom>
          <a:noFill/>
        </p:spPr>
        <p:txBody>
          <a:bodyPr wrap="square" rtlCol="0">
            <a:spAutoFit/>
          </a:bodyPr>
          <a:lstStyle/>
          <a:p>
            <a:endParaRPr lang="it-IT" dirty="0"/>
          </a:p>
        </p:txBody>
      </p:sp>
      <p:sp>
        <p:nvSpPr>
          <p:cNvPr id="6" name="CasellaDiTesto 5">
            <a:extLst>
              <a:ext uri="{FF2B5EF4-FFF2-40B4-BE49-F238E27FC236}">
                <a16:creationId xmlns:a16="http://schemas.microsoft.com/office/drawing/2014/main" id="{635962E0-BAF3-4116-95DC-F779989359F5}"/>
              </a:ext>
            </a:extLst>
          </p:cNvPr>
          <p:cNvSpPr txBox="1"/>
          <p:nvPr/>
        </p:nvSpPr>
        <p:spPr>
          <a:xfrm>
            <a:off x="132521" y="2451650"/>
            <a:ext cx="5367130" cy="3970318"/>
          </a:xfrm>
          <a:prstGeom prst="rect">
            <a:avLst/>
          </a:prstGeom>
          <a:solidFill>
            <a:schemeClr val="tx2">
              <a:lumMod val="40000"/>
              <a:lumOff val="60000"/>
            </a:schemeClr>
          </a:solidFill>
        </p:spPr>
        <p:txBody>
          <a:bodyPr wrap="square" rtlCol="0">
            <a:spAutoFit/>
          </a:bodyPr>
          <a:lstStyle/>
          <a:p>
            <a:r>
              <a:rPr lang="it-IT" dirty="0">
                <a:solidFill>
                  <a:schemeClr val="bg1"/>
                </a:solidFill>
              </a:rPr>
              <a:t>Con DM 44/2016 vengono fuse le Soprintendenze Archeologia con le Soprintendenze Belle Arti e Paesaggio. Di conseguenza, anche la Direzione Generale Archeologia  viene fusa con quella Belle Arti e Paesaggio  </a:t>
            </a:r>
            <a:br>
              <a:rPr lang="it-IT" dirty="0">
                <a:solidFill>
                  <a:schemeClr val="bg1"/>
                </a:solidFill>
              </a:rPr>
            </a:br>
            <a:r>
              <a:rPr lang="it-IT" dirty="0">
                <a:solidFill>
                  <a:schemeClr val="bg1"/>
                </a:solidFill>
              </a:rPr>
              <a:t>«</a:t>
            </a:r>
            <a:r>
              <a:rPr lang="it-IT" i="1" dirty="0">
                <a:solidFill>
                  <a:schemeClr val="bg1"/>
                </a:solidFill>
              </a:rPr>
              <a:t>il Ministero viene ridisegnato a livello territoriale per rafforzare i presidi di tutela e semplificare il rapporto tra cittadini e amministrazione. Le nuove Soprintendenze parleranno con voce unica a cittadini e imprese riducendo tempi e costi burocratic</a:t>
            </a:r>
            <a:r>
              <a:rPr lang="it-IT" dirty="0">
                <a:solidFill>
                  <a:schemeClr val="bg1"/>
                </a:solidFill>
              </a:rPr>
              <a:t>i» (Dario Franceschini)</a:t>
            </a:r>
          </a:p>
          <a:p>
            <a:pPr algn="just"/>
            <a:endParaRPr lang="it-IT" dirty="0"/>
          </a:p>
        </p:txBody>
      </p:sp>
    </p:spTree>
    <p:extLst>
      <p:ext uri="{BB962C8B-B14F-4D97-AF65-F5344CB8AC3E}">
        <p14:creationId xmlns:p14="http://schemas.microsoft.com/office/powerpoint/2010/main" val="2915396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608AA57-24BC-482A-80FA-7632A94CE80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71"/>
          <a:stretch/>
        </p:blipFill>
        <p:spPr bwMode="auto">
          <a:xfrm>
            <a:off x="0" y="0"/>
            <a:ext cx="12192000" cy="7036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224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3DC20-2D93-47E0-A975-CC0B1895EB0C}"/>
              </a:ext>
            </a:extLst>
          </p:cNvPr>
          <p:cNvSpPr>
            <a:spLocks noGrp="1"/>
          </p:cNvSpPr>
          <p:nvPr>
            <p:ph type="title"/>
          </p:nvPr>
        </p:nvSpPr>
        <p:spPr>
          <a:xfrm>
            <a:off x="816733" y="-111172"/>
            <a:ext cx="8534400" cy="1507067"/>
          </a:xfrm>
        </p:spPr>
        <p:txBody>
          <a:bodyPr/>
          <a:lstStyle/>
          <a:p>
            <a:r>
              <a:rPr lang="it-IT" dirty="0">
                <a:solidFill>
                  <a:schemeClr val="bg1"/>
                </a:solidFill>
              </a:rPr>
              <a:t>UNA CORNICE STORICA  - 4</a:t>
            </a:r>
          </a:p>
        </p:txBody>
      </p:sp>
      <p:sp>
        <p:nvSpPr>
          <p:cNvPr id="5" name="CasellaDiTesto 4">
            <a:extLst>
              <a:ext uri="{FF2B5EF4-FFF2-40B4-BE49-F238E27FC236}">
                <a16:creationId xmlns:a16="http://schemas.microsoft.com/office/drawing/2014/main" id="{74249346-A075-42C1-91AD-1E2B198F8240}"/>
              </a:ext>
            </a:extLst>
          </p:cNvPr>
          <p:cNvSpPr txBox="1"/>
          <p:nvPr/>
        </p:nvSpPr>
        <p:spPr>
          <a:xfrm>
            <a:off x="0" y="887896"/>
            <a:ext cx="12191999" cy="5909310"/>
          </a:xfrm>
          <a:prstGeom prst="rect">
            <a:avLst/>
          </a:prstGeom>
          <a:solidFill>
            <a:schemeClr val="tx2">
              <a:lumMod val="40000"/>
              <a:lumOff val="60000"/>
            </a:schemeClr>
          </a:solidFill>
        </p:spPr>
        <p:txBody>
          <a:bodyPr wrap="square" rtlCol="0">
            <a:spAutoFit/>
          </a:bodyPr>
          <a:lstStyle/>
          <a:p>
            <a:pPr algn="ctr"/>
            <a:r>
              <a:rPr lang="it-IT" b="1" dirty="0">
                <a:solidFill>
                  <a:schemeClr val="bg1"/>
                </a:solidFill>
              </a:rPr>
              <a:t>La struttura del Ministero dopo il sisma dell’Italia Centrale del 2016</a:t>
            </a:r>
          </a:p>
          <a:p>
            <a:pPr marL="285750" indent="-285750">
              <a:buFont typeface="Wingdings" panose="05000000000000000000" pitchFamily="2" charset="2"/>
              <a:buChar char="v"/>
            </a:pPr>
            <a:r>
              <a:rPr lang="it-IT" b="1" dirty="0">
                <a:solidFill>
                  <a:schemeClr val="bg1"/>
                </a:solidFill>
              </a:rPr>
              <a:t>LA SOPRINTENDENZA SPECIALE PER LE AREE COLPITE DAL SISMA</a:t>
            </a:r>
          </a:p>
          <a:p>
            <a:r>
              <a:rPr lang="it-IT" altLang="it-IT" dirty="0">
                <a:solidFill>
                  <a:srgbClr val="444444"/>
                </a:solidFill>
                <a:latin typeface="Arial Unicode MS"/>
              </a:rPr>
              <a:t>La </a:t>
            </a:r>
            <a:r>
              <a:rPr lang="it-IT" altLang="it-IT" b="1" dirty="0">
                <a:solidFill>
                  <a:srgbClr val="444444"/>
                </a:solidFill>
                <a:latin typeface="Arial Unicode MS"/>
              </a:rPr>
              <a:t>Soprintendenza Speciale per le aree colpite dal sisma</a:t>
            </a:r>
            <a:r>
              <a:rPr lang="it-IT" altLang="it-IT" dirty="0">
                <a:solidFill>
                  <a:srgbClr val="444444"/>
                </a:solidFill>
                <a:latin typeface="Arial Unicode MS"/>
              </a:rPr>
              <a:t> nasce con DM 483 del 24 ottobre 2016,  </a:t>
            </a:r>
            <a:r>
              <a:rPr lang="it-IT" dirty="0">
                <a:solidFill>
                  <a:schemeClr val="bg1"/>
                </a:solidFill>
                <a:latin typeface="Arial Unicode MS"/>
              </a:rPr>
              <a:t>opera nelle quattro Regioni colpite dal sisma (Lazio, Abruzzo, Marche e Umbria), in coordinamento con le attività del </a:t>
            </a:r>
            <a:r>
              <a:rPr lang="it-IT" b="1" dirty="0">
                <a:solidFill>
                  <a:schemeClr val="bg1"/>
                </a:solidFill>
                <a:latin typeface="Arial Unicode MS"/>
              </a:rPr>
              <a:t>Commissario straordinario</a:t>
            </a:r>
            <a:r>
              <a:rPr lang="it-IT" dirty="0">
                <a:solidFill>
                  <a:schemeClr val="bg1"/>
                </a:solidFill>
                <a:latin typeface="Arial Unicode MS"/>
              </a:rPr>
              <a:t> per il sisma e con gli altri Uffici centrali e periferici del Ministero; è articolazione della Direzione Generale Archeologia, Belle Arti e Paesaggio.</a:t>
            </a:r>
          </a:p>
          <a:p>
            <a:r>
              <a:rPr lang="it-IT" dirty="0">
                <a:solidFill>
                  <a:schemeClr val="bg1"/>
                </a:solidFill>
                <a:latin typeface="Arial Unicode MS"/>
              </a:rPr>
              <a:t>Tra le sue funzioni rientrano:</a:t>
            </a:r>
          </a:p>
          <a:p>
            <a:r>
              <a:rPr lang="it-IT" dirty="0">
                <a:solidFill>
                  <a:schemeClr val="bg1"/>
                </a:solidFill>
                <a:latin typeface="Arial Unicode MS"/>
              </a:rPr>
              <a:t>-l’adozione di ogni provvedimento di competenza del Ministero riguardo ai beni culturali mobili ed immobili coinvolti negli interventi di ricostruzione post-sisma;</a:t>
            </a:r>
          </a:p>
          <a:p>
            <a:r>
              <a:rPr lang="it-IT" dirty="0">
                <a:solidFill>
                  <a:schemeClr val="bg1"/>
                </a:solidFill>
                <a:latin typeface="Arial Unicode MS"/>
              </a:rPr>
              <a:t>-Lo svolgimento delle funzioni di stazione appaltante, limitatamente agli interventi di ricostruzione post-sisma nei comuni del cratere individuati dall’articolo 1 del decreto-legge 17 ottobre 2016, n.189;</a:t>
            </a:r>
          </a:p>
          <a:p>
            <a:r>
              <a:rPr lang="it-IT" dirty="0">
                <a:solidFill>
                  <a:schemeClr val="bg1"/>
                </a:solidFill>
                <a:latin typeface="Arial Unicode MS"/>
              </a:rPr>
              <a:t>-La partecipazione del Soprintendente speciale alla Conferenza permanente di cui all’articolo 16 del decreto-legge 17 ottobre 2016, n.189, in qualità di rappresentante unico del </a:t>
            </a:r>
            <a:r>
              <a:rPr lang="it-IT" dirty="0" err="1">
                <a:solidFill>
                  <a:schemeClr val="bg1"/>
                </a:solidFill>
                <a:latin typeface="Arial Unicode MS"/>
              </a:rPr>
              <a:t>MiBACT</a:t>
            </a:r>
            <a:r>
              <a:rPr lang="it-IT" dirty="0">
                <a:solidFill>
                  <a:schemeClr val="bg1"/>
                </a:solidFill>
                <a:latin typeface="Arial Unicode MS"/>
              </a:rPr>
              <a:t>. </a:t>
            </a:r>
          </a:p>
          <a:p>
            <a:pPr marL="285750" indent="-285750">
              <a:buFont typeface="Wingdings" panose="05000000000000000000" pitchFamily="2" charset="2"/>
              <a:buChar char="v"/>
            </a:pPr>
            <a:r>
              <a:rPr lang="it-IT" b="1" dirty="0">
                <a:solidFill>
                  <a:schemeClr val="bg1"/>
                </a:solidFill>
                <a:latin typeface="Arial Unicode MS"/>
              </a:rPr>
              <a:t>L’UNITA’ PER LA SICUREZZA DEL PATRIMONIO CULTURALE</a:t>
            </a:r>
          </a:p>
          <a:p>
            <a:r>
              <a:rPr lang="it-IT" b="1" dirty="0">
                <a:solidFill>
                  <a:schemeClr val="bg1"/>
                </a:solidFill>
                <a:latin typeface="Arial Unicode MS"/>
              </a:rPr>
              <a:t>Il 22 Marzo 2018</a:t>
            </a:r>
            <a:r>
              <a:rPr lang="it-IT" i="1" dirty="0">
                <a:solidFill>
                  <a:schemeClr val="bg1"/>
                </a:solidFill>
                <a:latin typeface="Arial Unicode MS"/>
              </a:rPr>
              <a:t> </a:t>
            </a:r>
            <a:r>
              <a:rPr lang="it-IT" dirty="0">
                <a:solidFill>
                  <a:schemeClr val="bg1"/>
                </a:solidFill>
                <a:latin typeface="Arial Unicode MS"/>
              </a:rPr>
              <a:t>entra in vigore il </a:t>
            </a:r>
            <a:r>
              <a:rPr lang="it-IT" b="1" dirty="0">
                <a:solidFill>
                  <a:schemeClr val="bg1"/>
                </a:solidFill>
                <a:latin typeface="Arial Unicode MS"/>
              </a:rPr>
              <a:t>DPCM n.238 del 1/12/2017</a:t>
            </a:r>
          </a:p>
          <a:p>
            <a:r>
              <a:rPr lang="it-IT" altLang="it-IT" dirty="0">
                <a:solidFill>
                  <a:srgbClr val="444444"/>
                </a:solidFill>
                <a:latin typeface="Arial Unicode MS"/>
              </a:rPr>
              <a:t>Al fine di </a:t>
            </a:r>
            <a:r>
              <a:rPr lang="it-IT" altLang="it-IT" b="1" dirty="0">
                <a:solidFill>
                  <a:srgbClr val="444444"/>
                </a:solidFill>
                <a:latin typeface="Arial Unicode MS"/>
              </a:rPr>
              <a:t>accelerare le attività di ricostruzione </a:t>
            </a:r>
            <a:r>
              <a:rPr lang="it-IT" altLang="it-IT" dirty="0">
                <a:solidFill>
                  <a:srgbClr val="444444"/>
                </a:solidFill>
                <a:latin typeface="Arial Unicode MS"/>
              </a:rPr>
              <a:t>nelle aree colpite dagli eventi sismici verificatisi a partire dal 24 agosto 2016 e di rafforzare le interazioni con le amministrazioni locali interessate, nonché di potenziare le azioni di tutela e valorizzazione del patrimonio culturale della nazione, la dotazione organica del Ministero è incrementata di </a:t>
            </a:r>
            <a:r>
              <a:rPr lang="it-IT" altLang="it-IT" b="1" dirty="0">
                <a:solidFill>
                  <a:srgbClr val="444444"/>
                </a:solidFill>
                <a:latin typeface="Arial Unicode MS"/>
              </a:rPr>
              <a:t>un'unità dirigenziale di livello generale </a:t>
            </a:r>
            <a:r>
              <a:rPr lang="it-IT" altLang="it-IT" dirty="0">
                <a:solidFill>
                  <a:srgbClr val="444444"/>
                </a:solidFill>
                <a:latin typeface="Arial Unicode MS"/>
              </a:rPr>
              <a:t>e</a:t>
            </a:r>
            <a:r>
              <a:rPr lang="it-IT" altLang="it-IT" b="1" dirty="0">
                <a:solidFill>
                  <a:srgbClr val="444444"/>
                </a:solidFill>
                <a:latin typeface="Arial Unicode MS"/>
              </a:rPr>
              <a:t> nasce l’Unità per la sicurezza del patrimonio culturale</a:t>
            </a:r>
            <a:r>
              <a:rPr lang="it-IT" altLang="it-IT" dirty="0">
                <a:solidFill>
                  <a:srgbClr val="444444"/>
                </a:solidFill>
                <a:latin typeface="Arial Unicode MS"/>
              </a:rPr>
              <a:t>, che </a:t>
            </a:r>
            <a:r>
              <a:rPr lang="it-IT" altLang="it-IT" dirty="0">
                <a:latin typeface="Arial Unicode MS"/>
              </a:rPr>
              <a:t> </a:t>
            </a:r>
            <a:r>
              <a:rPr lang="it-IT" altLang="it-IT" dirty="0">
                <a:solidFill>
                  <a:srgbClr val="444444"/>
                </a:solidFill>
                <a:latin typeface="Arial Unicode MS"/>
              </a:rPr>
              <a:t>assicura il coordinamento e l'attuazione di tutte le iniziative in materia di sicurezza del patrimonio culturale e di coordinamento degli interventi conseguenti ad emergenze nazionali ed internazionali.</a:t>
            </a:r>
          </a:p>
        </p:txBody>
      </p:sp>
    </p:spTree>
    <p:extLst>
      <p:ext uri="{BB962C8B-B14F-4D97-AF65-F5344CB8AC3E}">
        <p14:creationId xmlns:p14="http://schemas.microsoft.com/office/powerpoint/2010/main" val="2768081612"/>
      </p:ext>
    </p:extLst>
  </p:cSld>
  <p:clrMapOvr>
    <a:masterClrMapping/>
  </p:clrMapOvr>
</p:sld>
</file>

<file path=ppt/theme/theme1.xml><?xml version="1.0" encoding="utf-8"?>
<a:theme xmlns:a="http://schemas.openxmlformats.org/drawingml/2006/main" name="Sezion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CC082E-8DE3-449F-B604-FF5FA628FBDC}">
  <ds:schemaRefs>
    <ds:schemaRef ds:uri="http://schemas.microsoft.com/sharepoint/v3/contenttype/forms"/>
  </ds:schemaRefs>
</ds:datastoreItem>
</file>

<file path=customXml/itemProps2.xml><?xml version="1.0" encoding="utf-8"?>
<ds:datastoreItem xmlns:ds="http://schemas.openxmlformats.org/officeDocument/2006/customXml" ds:itemID="{DFE76448-B9B5-444F-ABF0-3E2949E5B924}">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6FA93B6D-1597-4D86-B6EB-52CA39D989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Modello Sezione - Studio</Template>
  <TotalTime>0</TotalTime>
  <Words>9260</Words>
  <Application>Microsoft Office PowerPoint</Application>
  <PresentationFormat>Widescreen</PresentationFormat>
  <Paragraphs>316</Paragraphs>
  <Slides>43</Slides>
  <Notes>2</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43</vt:i4>
      </vt:variant>
    </vt:vector>
  </HeadingPairs>
  <TitlesOfParts>
    <vt:vector size="51" baseType="lpstr">
      <vt:lpstr>Arial</vt:lpstr>
      <vt:lpstr>Arial Unicode MS</vt:lpstr>
      <vt:lpstr>Calibri</vt:lpstr>
      <vt:lpstr>Century Gothic</vt:lpstr>
      <vt:lpstr>Tahoma</vt:lpstr>
      <vt:lpstr>Wingdings</vt:lpstr>
      <vt:lpstr>Wingdings 3</vt:lpstr>
      <vt:lpstr>Sezione</vt:lpstr>
      <vt:lpstr>Presentazione standard di PowerPoint</vt:lpstr>
      <vt:lpstr> </vt:lpstr>
      <vt:lpstr>UNA CORNICE STORICA  - 1</vt:lpstr>
      <vt:lpstr>UNA CORNICE STORICA  - 2</vt:lpstr>
      <vt:lpstr>UNA CORNICE STORICA  - 3</vt:lpstr>
      <vt:lpstr>LA RIFORMA FRANCESCHINI DEL 2014 –  I direttori dei musei </vt:lpstr>
      <vt:lpstr>    LA RIFORMA FRANCESCHINI DEL 2014 –  le soprintendenze archeologia belle arti e paesaggio (DM 44/2016)</vt:lpstr>
      <vt:lpstr>Presentazione standard di PowerPoint</vt:lpstr>
      <vt:lpstr>UNA CORNICE STORICA  - 4</vt:lpstr>
      <vt:lpstr>UNA CORNICE STORICA  - 5</vt:lpstr>
      <vt:lpstr>UNA CORNICE STORICA  - 6</vt:lpstr>
      <vt:lpstr>UNA CORNICE STORICA  - 7</vt:lpstr>
      <vt:lpstr>UNA CORNICE STORICA  - 8</vt:lpstr>
      <vt:lpstr>UNA CORNICE STORICA  - 9</vt:lpstr>
      <vt:lpstr>I MUSEI AUTONOMI «REDIVIVI»</vt:lpstr>
      <vt:lpstr>LA STRUTTURA ORGANIZZATIVA ATTUALE -1</vt:lpstr>
      <vt:lpstr>LA STRUTTURA ORGANIZZATIVA ATTUALE - 2</vt:lpstr>
      <vt:lpstr>LA STRUTTURA ORGANIZZATIVA ATTUALE -3</vt:lpstr>
      <vt:lpstr>LA STRUTTURA ORGANIZZATIVA ATTUALE - 4</vt:lpstr>
      <vt:lpstr>LA STRUTTURA ORGANIZZATIVA ATTUALE - 5</vt:lpstr>
      <vt:lpstr>I COMITATI TECNICO-SCIENTIFICI - funzioni</vt:lpstr>
      <vt:lpstr>I COMITATI TECNICO-SCIENTIFICI - COMPOSIZIONE</vt:lpstr>
      <vt:lpstr>Consiglio superiore bb cc e paesaggistici -1</vt:lpstr>
      <vt:lpstr>Consiglio superiore bb cc e paesaggistici -2</vt:lpstr>
      <vt:lpstr>Un ESEMPIO DI PARERE CONSULTIVO: la bocciatura al SILENZIO-ASSENSO (DDL MADIA) nel 2015</vt:lpstr>
      <vt:lpstr>IL SEGRETARIATO GENERALE – 1 (art. 13)</vt:lpstr>
      <vt:lpstr>IL SEGRETARIATO GENERALE -2</vt:lpstr>
      <vt:lpstr>IL SEGRETARIATO GENERALE -3</vt:lpstr>
      <vt:lpstr>IL SEGRETARIATO GENERALE -4</vt:lpstr>
      <vt:lpstr>IL SEGRETARIATO GENERALE -5</vt:lpstr>
      <vt:lpstr>IL SEGRETARIATO GENERALE -6</vt:lpstr>
      <vt:lpstr>IL SEGRETARIATO GENERALE -7</vt:lpstr>
      <vt:lpstr>La restituzione di beni culturali</vt:lpstr>
      <vt:lpstr>La restituzione di beni culturali – Il caso dell’Atleta di fano di lisippo</vt:lpstr>
      <vt:lpstr>UFFICI DI DIRETTA COLLABORAZIONE DEL MINISTRO (UDCM) </vt:lpstr>
      <vt:lpstr>UDCM – L’UFFICIO DI GABINETTO</vt:lpstr>
      <vt:lpstr>UDCM – L’UFFICIo legislativo</vt:lpstr>
      <vt:lpstr>UDCM – L’UFFICIo STAMPA</vt:lpstr>
      <vt:lpstr>L’oIV -1</vt:lpstr>
      <vt:lpstr>L’oIV -2</vt:lpstr>
      <vt:lpstr>Il Comando carabinieri tutela patrimonio culturale</vt:lpstr>
      <vt:lpstr>Il Comando carabinieri tutela patrimonio culturale</vt:lpstr>
      <vt:lpstr>Restituzioni E Comando Carabinieri: il Caso del «vaso di fiori» (19 luglio 2019)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2020-02-08T13:24:57Z</dcterms:created>
  <dcterms:modified xsi:type="dcterms:W3CDTF">2020-03-10T17:36:25Z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