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7" r:id="rId2"/>
    <p:sldId id="312" r:id="rId3"/>
    <p:sldId id="311" r:id="rId4"/>
    <p:sldId id="306" r:id="rId5"/>
    <p:sldId id="310" r:id="rId6"/>
    <p:sldId id="313" r:id="rId7"/>
    <p:sldId id="339" r:id="rId8"/>
    <p:sldId id="309" r:id="rId9"/>
    <p:sldId id="314" r:id="rId10"/>
    <p:sldId id="308" r:id="rId11"/>
    <p:sldId id="307" r:id="rId12"/>
    <p:sldId id="305" r:id="rId13"/>
    <p:sldId id="303" r:id="rId14"/>
    <p:sldId id="304" r:id="rId15"/>
    <p:sldId id="300" r:id="rId16"/>
    <p:sldId id="333" r:id="rId17"/>
    <p:sldId id="334" r:id="rId18"/>
    <p:sldId id="325" r:id="rId19"/>
    <p:sldId id="326" r:id="rId20"/>
    <p:sldId id="327" r:id="rId21"/>
    <p:sldId id="328" r:id="rId22"/>
    <p:sldId id="330" r:id="rId23"/>
    <p:sldId id="318" r:id="rId24"/>
    <p:sldId id="320" r:id="rId25"/>
    <p:sldId id="321" r:id="rId26"/>
    <p:sldId id="332" r:id="rId27"/>
    <p:sldId id="291" r:id="rId28"/>
    <p:sldId id="335" r:id="rId29"/>
    <p:sldId id="316" r:id="rId30"/>
    <p:sldId id="340" r:id="rId31"/>
    <p:sldId id="302" r:id="rId32"/>
    <p:sldId id="292" r:id="rId33"/>
    <p:sldId id="294" r:id="rId34"/>
    <p:sldId id="329" r:id="rId35"/>
    <p:sldId id="317" r:id="rId36"/>
    <p:sldId id="322" r:id="rId37"/>
    <p:sldId id="323" r:id="rId38"/>
    <p:sldId id="324" r:id="rId39"/>
    <p:sldId id="331" r:id="rId40"/>
    <p:sldId id="337" r:id="rId4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337071-96DA-40C1-B720-481D208144AD}" type="datetimeFigureOut">
              <a:rPr lang="it-IT" smtClean="0"/>
              <a:t>10/03/2020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77CBD-D4A6-4BD2-87B2-E1C2E73DE4AA}" type="slidenum">
              <a:rPr lang="it-IT" smtClean="0"/>
              <a:t>‹N›</a:t>
            </a:fld>
            <a:endParaRPr lang="it-IT"/>
          </a:p>
        </p:txBody>
      </p:sp>
    </p:spTree>
    <p:extLst>
      <p:ext uri="{BB962C8B-B14F-4D97-AF65-F5344CB8AC3E}">
        <p14:creationId xmlns:p14="http://schemas.microsoft.com/office/powerpoint/2010/main" val="1267837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9EEBE9-900D-4837-A401-6555DADE3EAD}"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5623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11</a:t>
            </a:fld>
            <a:endParaRPr lang="it-IT"/>
          </a:p>
        </p:txBody>
      </p:sp>
    </p:spTree>
    <p:extLst>
      <p:ext uri="{BB962C8B-B14F-4D97-AF65-F5344CB8AC3E}">
        <p14:creationId xmlns:p14="http://schemas.microsoft.com/office/powerpoint/2010/main" val="10174094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12</a:t>
            </a:fld>
            <a:endParaRPr lang="it-IT"/>
          </a:p>
        </p:txBody>
      </p:sp>
    </p:spTree>
    <p:extLst>
      <p:ext uri="{BB962C8B-B14F-4D97-AF65-F5344CB8AC3E}">
        <p14:creationId xmlns:p14="http://schemas.microsoft.com/office/powerpoint/2010/main" val="27814426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13</a:t>
            </a:fld>
            <a:endParaRPr lang="it-IT"/>
          </a:p>
        </p:txBody>
      </p:sp>
    </p:spTree>
    <p:extLst>
      <p:ext uri="{BB962C8B-B14F-4D97-AF65-F5344CB8AC3E}">
        <p14:creationId xmlns:p14="http://schemas.microsoft.com/office/powerpoint/2010/main" val="20433248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14</a:t>
            </a:fld>
            <a:endParaRPr lang="it-IT"/>
          </a:p>
        </p:txBody>
      </p:sp>
    </p:spTree>
    <p:extLst>
      <p:ext uri="{BB962C8B-B14F-4D97-AF65-F5344CB8AC3E}">
        <p14:creationId xmlns:p14="http://schemas.microsoft.com/office/powerpoint/2010/main" val="2528609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15</a:t>
            </a:fld>
            <a:endParaRPr lang="it-IT"/>
          </a:p>
        </p:txBody>
      </p:sp>
    </p:spTree>
    <p:extLst>
      <p:ext uri="{BB962C8B-B14F-4D97-AF65-F5344CB8AC3E}">
        <p14:creationId xmlns:p14="http://schemas.microsoft.com/office/powerpoint/2010/main" val="5236400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16</a:t>
            </a:fld>
            <a:endParaRPr lang="it-IT"/>
          </a:p>
        </p:txBody>
      </p:sp>
    </p:spTree>
    <p:extLst>
      <p:ext uri="{BB962C8B-B14F-4D97-AF65-F5344CB8AC3E}">
        <p14:creationId xmlns:p14="http://schemas.microsoft.com/office/powerpoint/2010/main" val="42592241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17</a:t>
            </a:fld>
            <a:endParaRPr lang="it-IT"/>
          </a:p>
        </p:txBody>
      </p:sp>
    </p:spTree>
    <p:extLst>
      <p:ext uri="{BB962C8B-B14F-4D97-AF65-F5344CB8AC3E}">
        <p14:creationId xmlns:p14="http://schemas.microsoft.com/office/powerpoint/2010/main" val="35551461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DM 21/2020</a:t>
            </a:r>
          </a:p>
        </p:txBody>
      </p:sp>
      <p:sp>
        <p:nvSpPr>
          <p:cNvPr id="4" name="Segnaposto numero diapositiva 3"/>
          <p:cNvSpPr>
            <a:spLocks noGrp="1"/>
          </p:cNvSpPr>
          <p:nvPr>
            <p:ph type="sldNum" sz="quarter" idx="5"/>
          </p:nvPr>
        </p:nvSpPr>
        <p:spPr/>
        <p:txBody>
          <a:bodyPr/>
          <a:lstStyle/>
          <a:p>
            <a:fld id="{CCE77CBD-D4A6-4BD2-87B2-E1C2E73DE4AA}" type="slidenum">
              <a:rPr lang="it-IT" smtClean="0"/>
              <a:t>18</a:t>
            </a:fld>
            <a:endParaRPr lang="it-IT"/>
          </a:p>
        </p:txBody>
      </p:sp>
    </p:spTree>
    <p:extLst>
      <p:ext uri="{BB962C8B-B14F-4D97-AF65-F5344CB8AC3E}">
        <p14:creationId xmlns:p14="http://schemas.microsoft.com/office/powerpoint/2010/main" val="34741710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19</a:t>
            </a:fld>
            <a:endParaRPr lang="it-IT"/>
          </a:p>
        </p:txBody>
      </p:sp>
    </p:spTree>
    <p:extLst>
      <p:ext uri="{BB962C8B-B14F-4D97-AF65-F5344CB8AC3E}">
        <p14:creationId xmlns:p14="http://schemas.microsoft.com/office/powerpoint/2010/main" val="431126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Spiegare bene quella di Rieti e area metropolitana di Roma</a:t>
            </a:r>
          </a:p>
        </p:txBody>
      </p:sp>
      <p:sp>
        <p:nvSpPr>
          <p:cNvPr id="4" name="Segnaposto numero diapositiva 3"/>
          <p:cNvSpPr>
            <a:spLocks noGrp="1"/>
          </p:cNvSpPr>
          <p:nvPr>
            <p:ph type="sldNum" sz="quarter" idx="5"/>
          </p:nvPr>
        </p:nvSpPr>
        <p:spPr/>
        <p:txBody>
          <a:bodyPr/>
          <a:lstStyle/>
          <a:p>
            <a:fld id="{CCE77CBD-D4A6-4BD2-87B2-E1C2E73DE4AA}" type="slidenum">
              <a:rPr lang="it-IT" smtClean="0"/>
              <a:t>20</a:t>
            </a:fld>
            <a:endParaRPr lang="it-IT"/>
          </a:p>
        </p:txBody>
      </p:sp>
    </p:spTree>
    <p:extLst>
      <p:ext uri="{BB962C8B-B14F-4D97-AF65-F5344CB8AC3E}">
        <p14:creationId xmlns:p14="http://schemas.microsoft.com/office/powerpoint/2010/main" val="2832330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3</a:t>
            </a:fld>
            <a:endParaRPr lang="it-IT"/>
          </a:p>
        </p:txBody>
      </p:sp>
    </p:spTree>
    <p:extLst>
      <p:ext uri="{BB962C8B-B14F-4D97-AF65-F5344CB8AC3E}">
        <p14:creationId xmlns:p14="http://schemas.microsoft.com/office/powerpoint/2010/main" val="33611416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21</a:t>
            </a:fld>
            <a:endParaRPr lang="it-IT"/>
          </a:p>
        </p:txBody>
      </p:sp>
    </p:spTree>
    <p:extLst>
      <p:ext uri="{BB962C8B-B14F-4D97-AF65-F5344CB8AC3E}">
        <p14:creationId xmlns:p14="http://schemas.microsoft.com/office/powerpoint/2010/main" val="7330491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22</a:t>
            </a:fld>
            <a:endParaRPr lang="it-IT"/>
          </a:p>
        </p:txBody>
      </p:sp>
    </p:spTree>
    <p:extLst>
      <p:ext uri="{BB962C8B-B14F-4D97-AF65-F5344CB8AC3E}">
        <p14:creationId xmlns:p14="http://schemas.microsoft.com/office/powerpoint/2010/main" val="24563954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23</a:t>
            </a:fld>
            <a:endParaRPr lang="it-IT"/>
          </a:p>
        </p:txBody>
      </p:sp>
    </p:spTree>
    <p:extLst>
      <p:ext uri="{BB962C8B-B14F-4D97-AF65-F5344CB8AC3E}">
        <p14:creationId xmlns:p14="http://schemas.microsoft.com/office/powerpoint/2010/main" val="189050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24</a:t>
            </a:fld>
            <a:endParaRPr lang="it-IT"/>
          </a:p>
        </p:txBody>
      </p:sp>
    </p:spTree>
    <p:extLst>
      <p:ext uri="{BB962C8B-B14F-4D97-AF65-F5344CB8AC3E}">
        <p14:creationId xmlns:p14="http://schemas.microsoft.com/office/powerpoint/2010/main" val="5048511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25</a:t>
            </a:fld>
            <a:endParaRPr lang="it-IT"/>
          </a:p>
        </p:txBody>
      </p:sp>
    </p:spTree>
    <p:extLst>
      <p:ext uri="{BB962C8B-B14F-4D97-AF65-F5344CB8AC3E}">
        <p14:creationId xmlns:p14="http://schemas.microsoft.com/office/powerpoint/2010/main" val="26179315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Dm 21/2020</a:t>
            </a:r>
          </a:p>
        </p:txBody>
      </p:sp>
      <p:sp>
        <p:nvSpPr>
          <p:cNvPr id="4" name="Segnaposto numero diapositiva 3"/>
          <p:cNvSpPr>
            <a:spLocks noGrp="1"/>
          </p:cNvSpPr>
          <p:nvPr>
            <p:ph type="sldNum" sz="quarter" idx="5"/>
          </p:nvPr>
        </p:nvSpPr>
        <p:spPr/>
        <p:txBody>
          <a:bodyPr/>
          <a:lstStyle/>
          <a:p>
            <a:fld id="{CCE77CBD-D4A6-4BD2-87B2-E1C2E73DE4AA}" type="slidenum">
              <a:rPr lang="it-IT" smtClean="0"/>
              <a:t>26</a:t>
            </a:fld>
            <a:endParaRPr lang="it-IT"/>
          </a:p>
        </p:txBody>
      </p:sp>
    </p:spTree>
    <p:extLst>
      <p:ext uri="{BB962C8B-B14F-4D97-AF65-F5344CB8AC3E}">
        <p14:creationId xmlns:p14="http://schemas.microsoft.com/office/powerpoint/2010/main" val="7536039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Manca n. 1</a:t>
            </a:r>
          </a:p>
        </p:txBody>
      </p:sp>
      <p:sp>
        <p:nvSpPr>
          <p:cNvPr id="4" name="Segnaposto numero diapositiva 3"/>
          <p:cNvSpPr>
            <a:spLocks noGrp="1"/>
          </p:cNvSpPr>
          <p:nvPr>
            <p:ph type="sldNum" sz="quarter" idx="5"/>
          </p:nvPr>
        </p:nvSpPr>
        <p:spPr/>
        <p:txBody>
          <a:bodyPr/>
          <a:lstStyle/>
          <a:p>
            <a:fld id="{CCE77CBD-D4A6-4BD2-87B2-E1C2E73DE4AA}" type="slidenum">
              <a:rPr lang="it-IT" smtClean="0"/>
              <a:t>27</a:t>
            </a:fld>
            <a:endParaRPr lang="it-IT"/>
          </a:p>
        </p:txBody>
      </p:sp>
    </p:spTree>
    <p:extLst>
      <p:ext uri="{BB962C8B-B14F-4D97-AF65-F5344CB8AC3E}">
        <p14:creationId xmlns:p14="http://schemas.microsoft.com/office/powerpoint/2010/main" val="30108795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28</a:t>
            </a:fld>
            <a:endParaRPr lang="it-IT"/>
          </a:p>
        </p:txBody>
      </p:sp>
    </p:spTree>
    <p:extLst>
      <p:ext uri="{BB962C8B-B14F-4D97-AF65-F5344CB8AC3E}">
        <p14:creationId xmlns:p14="http://schemas.microsoft.com/office/powerpoint/2010/main" val="204944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0" i="0" kern="1200" dirty="0">
                <a:solidFill>
                  <a:schemeClr val="tx1"/>
                </a:solidFill>
                <a:effectLst/>
                <a:latin typeface="+mn-lt"/>
                <a:ea typeface="+mn-ea"/>
                <a:cs typeface="+mn-cs"/>
              </a:rPr>
              <a:t>Gli </a:t>
            </a:r>
            <a:r>
              <a:rPr lang="it-IT" sz="1200" b="1" i="0" kern="1200" dirty="0">
                <a:solidFill>
                  <a:schemeClr val="tx1"/>
                </a:solidFill>
                <a:effectLst/>
                <a:latin typeface="+mn-lt"/>
                <a:ea typeface="+mn-ea"/>
                <a:cs typeface="+mn-cs"/>
              </a:rPr>
              <a:t>Archivi di Stato</a:t>
            </a:r>
            <a:r>
              <a:rPr lang="it-IT" sz="1200" b="0" i="0" kern="1200" dirty="0">
                <a:solidFill>
                  <a:schemeClr val="tx1"/>
                </a:solidFill>
                <a:effectLst/>
                <a:latin typeface="+mn-lt"/>
                <a:ea typeface="+mn-ea"/>
                <a:cs typeface="+mn-cs"/>
              </a:rPr>
              <a:t> sono presenti in ogni </a:t>
            </a:r>
            <a:r>
              <a:rPr lang="it-IT" sz="1200" b="1" i="0" kern="1200" dirty="0">
                <a:solidFill>
                  <a:schemeClr val="tx1"/>
                </a:solidFill>
                <a:effectLst/>
                <a:latin typeface="+mn-lt"/>
                <a:ea typeface="+mn-ea"/>
                <a:cs typeface="+mn-cs"/>
              </a:rPr>
              <a:t>città capoluogo di provincia</a:t>
            </a:r>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29</a:t>
            </a:fld>
            <a:endParaRPr lang="it-IT"/>
          </a:p>
        </p:txBody>
      </p:sp>
    </p:spTree>
    <p:extLst>
      <p:ext uri="{BB962C8B-B14F-4D97-AF65-F5344CB8AC3E}">
        <p14:creationId xmlns:p14="http://schemas.microsoft.com/office/powerpoint/2010/main" val="1817102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0" i="0" kern="1200" dirty="0">
                <a:solidFill>
                  <a:schemeClr val="tx1"/>
                </a:solidFill>
                <a:effectLst/>
                <a:latin typeface="+mn-lt"/>
                <a:ea typeface="+mn-ea"/>
                <a:cs typeface="+mn-cs"/>
              </a:rPr>
              <a:t>Gli </a:t>
            </a:r>
            <a:r>
              <a:rPr lang="it-IT" sz="1200" b="1" i="0" kern="1200" dirty="0">
                <a:solidFill>
                  <a:schemeClr val="tx1"/>
                </a:solidFill>
                <a:effectLst/>
                <a:latin typeface="+mn-lt"/>
                <a:ea typeface="+mn-ea"/>
                <a:cs typeface="+mn-cs"/>
              </a:rPr>
              <a:t>Archivi di Stato</a:t>
            </a:r>
            <a:r>
              <a:rPr lang="it-IT" sz="1200" b="0" i="0" kern="1200" dirty="0">
                <a:solidFill>
                  <a:schemeClr val="tx1"/>
                </a:solidFill>
                <a:effectLst/>
                <a:latin typeface="+mn-lt"/>
                <a:ea typeface="+mn-ea"/>
                <a:cs typeface="+mn-cs"/>
              </a:rPr>
              <a:t> sono presenti in ogni </a:t>
            </a:r>
            <a:r>
              <a:rPr lang="it-IT" sz="1200" b="1" i="0" kern="1200" dirty="0">
                <a:solidFill>
                  <a:schemeClr val="tx1"/>
                </a:solidFill>
                <a:effectLst/>
                <a:latin typeface="+mn-lt"/>
                <a:ea typeface="+mn-ea"/>
                <a:cs typeface="+mn-cs"/>
              </a:rPr>
              <a:t>città capoluogo di provincia</a:t>
            </a:r>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30</a:t>
            </a:fld>
            <a:endParaRPr lang="it-IT"/>
          </a:p>
        </p:txBody>
      </p:sp>
    </p:spTree>
    <p:extLst>
      <p:ext uri="{BB962C8B-B14F-4D97-AF65-F5344CB8AC3E}">
        <p14:creationId xmlns:p14="http://schemas.microsoft.com/office/powerpoint/2010/main" val="1593449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4</a:t>
            </a:fld>
            <a:endParaRPr lang="it-IT"/>
          </a:p>
        </p:txBody>
      </p:sp>
    </p:spTree>
    <p:extLst>
      <p:ext uri="{BB962C8B-B14F-4D97-AF65-F5344CB8AC3E}">
        <p14:creationId xmlns:p14="http://schemas.microsoft.com/office/powerpoint/2010/main" val="16751161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Spiegare custodia coattiva</a:t>
            </a:r>
          </a:p>
        </p:txBody>
      </p:sp>
      <p:sp>
        <p:nvSpPr>
          <p:cNvPr id="4" name="Segnaposto numero diapositiva 3"/>
          <p:cNvSpPr>
            <a:spLocks noGrp="1"/>
          </p:cNvSpPr>
          <p:nvPr>
            <p:ph type="sldNum" sz="quarter" idx="5"/>
          </p:nvPr>
        </p:nvSpPr>
        <p:spPr/>
        <p:txBody>
          <a:bodyPr/>
          <a:lstStyle/>
          <a:p>
            <a:fld id="{CCE77CBD-D4A6-4BD2-87B2-E1C2E73DE4AA}" type="slidenum">
              <a:rPr lang="it-IT" smtClean="0"/>
              <a:t>35</a:t>
            </a:fld>
            <a:endParaRPr lang="it-IT"/>
          </a:p>
        </p:txBody>
      </p:sp>
    </p:spTree>
    <p:extLst>
      <p:ext uri="{BB962C8B-B14F-4D97-AF65-F5344CB8AC3E}">
        <p14:creationId xmlns:p14="http://schemas.microsoft.com/office/powerpoint/2010/main" val="3682673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5</a:t>
            </a:fld>
            <a:endParaRPr lang="it-IT"/>
          </a:p>
        </p:txBody>
      </p:sp>
    </p:spTree>
    <p:extLst>
      <p:ext uri="{BB962C8B-B14F-4D97-AF65-F5344CB8AC3E}">
        <p14:creationId xmlns:p14="http://schemas.microsoft.com/office/powerpoint/2010/main" val="6949568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*Attiva la procedura di raffreddamento dei conflitti per tutti gli istituti periferici ad esso afferenti.</a:t>
            </a:r>
          </a:p>
        </p:txBody>
      </p:sp>
      <p:sp>
        <p:nvSpPr>
          <p:cNvPr id="4" name="Segnaposto numero diapositiva 3"/>
          <p:cNvSpPr>
            <a:spLocks noGrp="1"/>
          </p:cNvSpPr>
          <p:nvPr>
            <p:ph type="sldNum" sz="quarter" idx="5"/>
          </p:nvPr>
        </p:nvSpPr>
        <p:spPr/>
        <p:txBody>
          <a:bodyPr/>
          <a:lstStyle/>
          <a:p>
            <a:fld id="{CCE77CBD-D4A6-4BD2-87B2-E1C2E73DE4AA}" type="slidenum">
              <a:rPr lang="it-IT" smtClean="0"/>
              <a:t>6</a:t>
            </a:fld>
            <a:endParaRPr lang="it-IT"/>
          </a:p>
        </p:txBody>
      </p:sp>
    </p:spTree>
    <p:extLst>
      <p:ext uri="{BB962C8B-B14F-4D97-AF65-F5344CB8AC3E}">
        <p14:creationId xmlns:p14="http://schemas.microsoft.com/office/powerpoint/2010/main" val="923544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*Attiva la procedura di raffreddamento dei conflitti per tutti gli istituti periferici ad esso afferenti.</a:t>
            </a:r>
          </a:p>
        </p:txBody>
      </p:sp>
      <p:sp>
        <p:nvSpPr>
          <p:cNvPr id="4" name="Segnaposto numero diapositiva 3"/>
          <p:cNvSpPr>
            <a:spLocks noGrp="1"/>
          </p:cNvSpPr>
          <p:nvPr>
            <p:ph type="sldNum" sz="quarter" idx="5"/>
          </p:nvPr>
        </p:nvSpPr>
        <p:spPr/>
        <p:txBody>
          <a:bodyPr/>
          <a:lstStyle/>
          <a:p>
            <a:fld id="{CCE77CBD-D4A6-4BD2-87B2-E1C2E73DE4AA}" type="slidenum">
              <a:rPr lang="it-IT" smtClean="0"/>
              <a:t>7</a:t>
            </a:fld>
            <a:endParaRPr lang="it-IT"/>
          </a:p>
        </p:txBody>
      </p:sp>
    </p:spTree>
    <p:extLst>
      <p:ext uri="{BB962C8B-B14F-4D97-AF65-F5344CB8AC3E}">
        <p14:creationId xmlns:p14="http://schemas.microsoft.com/office/powerpoint/2010/main" val="1464779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1</a:t>
            </a:r>
          </a:p>
        </p:txBody>
      </p:sp>
      <p:sp>
        <p:nvSpPr>
          <p:cNvPr id="4" name="Segnaposto numero diapositiva 3"/>
          <p:cNvSpPr>
            <a:spLocks noGrp="1"/>
          </p:cNvSpPr>
          <p:nvPr>
            <p:ph type="sldNum" sz="quarter" idx="5"/>
          </p:nvPr>
        </p:nvSpPr>
        <p:spPr/>
        <p:txBody>
          <a:bodyPr/>
          <a:lstStyle/>
          <a:p>
            <a:fld id="{CCE77CBD-D4A6-4BD2-87B2-E1C2E73DE4AA}" type="slidenum">
              <a:rPr lang="it-IT" smtClean="0"/>
              <a:t>8</a:t>
            </a:fld>
            <a:endParaRPr lang="it-IT"/>
          </a:p>
        </p:txBody>
      </p:sp>
    </p:spTree>
    <p:extLst>
      <p:ext uri="{BB962C8B-B14F-4D97-AF65-F5344CB8AC3E}">
        <p14:creationId xmlns:p14="http://schemas.microsoft.com/office/powerpoint/2010/main" val="20500812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9</a:t>
            </a:fld>
            <a:endParaRPr lang="it-IT"/>
          </a:p>
        </p:txBody>
      </p:sp>
    </p:spTree>
    <p:extLst>
      <p:ext uri="{BB962C8B-B14F-4D97-AF65-F5344CB8AC3E}">
        <p14:creationId xmlns:p14="http://schemas.microsoft.com/office/powerpoint/2010/main" val="1170639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10</a:t>
            </a:fld>
            <a:endParaRPr lang="it-IT"/>
          </a:p>
        </p:txBody>
      </p:sp>
    </p:spTree>
    <p:extLst>
      <p:ext uri="{BB962C8B-B14F-4D97-AF65-F5344CB8AC3E}">
        <p14:creationId xmlns:p14="http://schemas.microsoft.com/office/powerpoint/2010/main" val="2523276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4212" y="685799"/>
            <a:ext cx="8001000" cy="2971801"/>
          </a:xfrm>
        </p:spPr>
        <p:txBody>
          <a:bodyPr rtlCol="0" anchor="b">
            <a:normAutofit/>
          </a:bodyPr>
          <a:lstStyle>
            <a:lvl1pPr algn="l">
              <a:defRPr sz="4800">
                <a:effectLst/>
              </a:defRPr>
            </a:lvl1pPr>
          </a:lstStyle>
          <a:p>
            <a:pPr rtl="0"/>
            <a:r>
              <a:rPr lang="it-IT" noProof="0"/>
              <a:t>Fare clic per modificare lo stile del titolo dello schema</a:t>
            </a:r>
          </a:p>
        </p:txBody>
      </p:sp>
      <p:sp>
        <p:nvSpPr>
          <p:cNvPr id="3" name="Sottotitolo 2"/>
          <p:cNvSpPr>
            <a:spLocks noGrp="1"/>
          </p:cNvSpPr>
          <p:nvPr>
            <p:ph type="subTitle" idx="1"/>
          </p:nvPr>
        </p:nvSpPr>
        <p:spPr>
          <a:xfrm>
            <a:off x="684212" y="3843867"/>
            <a:ext cx="6400800" cy="1947333"/>
          </a:xfrm>
        </p:spPr>
        <p:txBody>
          <a:bodyPr rtlCol="0"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it-IT" noProof="0"/>
              <a:t>Fare clic per modificare lo stile del sottotitolo dello schema</a:t>
            </a:r>
          </a:p>
        </p:txBody>
      </p:sp>
      <p:sp>
        <p:nvSpPr>
          <p:cNvPr id="4" name="Segnaposto data 3"/>
          <p:cNvSpPr>
            <a:spLocks noGrp="1"/>
          </p:cNvSpPr>
          <p:nvPr>
            <p:ph type="dt" sz="half" idx="10"/>
          </p:nvPr>
        </p:nvSpPr>
        <p:spPr/>
        <p:txBody>
          <a:bodyPr rtlCol="0"/>
          <a:lstStyle/>
          <a:p>
            <a:pPr rtl="0"/>
            <a:fld id="{13FA66D6-22A6-4E65-B6AF-EE3931A70ABF}"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cxnSp>
        <p:nvCxnSpPr>
          <p:cNvPr id="16" name="Connettore diritto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Connettore diritto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Connettore diritto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Connettore diritto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Connettore diritto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06514989"/>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17" name="Segnaposto immagine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it-IT" noProof="0"/>
              <a:t>Fare clic sull'icona per inserire un'immagine</a:t>
            </a:r>
          </a:p>
        </p:txBody>
      </p:sp>
      <p:sp>
        <p:nvSpPr>
          <p:cNvPr id="16" name="Segnaposto testo 9"/>
          <p:cNvSpPr>
            <a:spLocks noGrp="1"/>
          </p:cNvSpPr>
          <p:nvPr>
            <p:ph type="body" sz="quarter" idx="14" hasCustomPrompt="1"/>
          </p:nvPr>
        </p:nvSpPr>
        <p:spPr>
          <a:xfrm>
            <a:off x="914402" y="3843867"/>
            <a:ext cx="8304210" cy="457200"/>
          </a:xfrm>
        </p:spPr>
        <p:txBody>
          <a:bodyPr rtlCol="0"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rtl="0"/>
            <a:r>
              <a:rPr lang="it-IT" noProof="0" dirty="0"/>
              <a:t>Modificare gli stili del testo dello schema</a:t>
            </a:r>
          </a:p>
        </p:txBody>
      </p:sp>
      <p:sp>
        <p:nvSpPr>
          <p:cNvPr id="3" name="Segnaposto data 2"/>
          <p:cNvSpPr>
            <a:spLocks noGrp="1"/>
          </p:cNvSpPr>
          <p:nvPr>
            <p:ph type="dt" sz="half" idx="10"/>
          </p:nvPr>
        </p:nvSpPr>
        <p:spPr/>
        <p:txBody>
          <a:bodyPr rtlCol="0"/>
          <a:lstStyle/>
          <a:p>
            <a:pPr rtl="0"/>
            <a:fld id="{6B97B059-D5F1-4822-9CD8-BABB573E364E}" type="datetime1">
              <a:rPr lang="it-IT" noProof="0" smtClean="0"/>
              <a:t>10/03/2020</a:t>
            </a:fld>
            <a:endParaRPr lang="it-IT" noProof="0"/>
          </a:p>
        </p:txBody>
      </p:sp>
      <p:sp>
        <p:nvSpPr>
          <p:cNvPr id="4" name="Segnaposto piè di pagina 3"/>
          <p:cNvSpPr>
            <a:spLocks noGrp="1"/>
          </p:cNvSpPr>
          <p:nvPr>
            <p:ph type="ftr" sz="quarter" idx="11"/>
          </p:nvPr>
        </p:nvSpPr>
        <p:spPr/>
        <p:txBody>
          <a:bodyPr rtlCol="0"/>
          <a:lstStyle/>
          <a:p>
            <a:pPr rtl="0"/>
            <a:endParaRPr lang="it-IT" noProof="0"/>
          </a:p>
        </p:txBody>
      </p:sp>
      <p:sp>
        <p:nvSpPr>
          <p:cNvPr id="5" name="Segnaposto numero diapositiva 4"/>
          <p:cNvSpPr>
            <a:spLocks noGrp="1"/>
          </p:cNvSpPr>
          <p:nvPr>
            <p:ph type="sldNum" sz="quarter" idx="12"/>
          </p:nvPr>
        </p:nvSpPr>
        <p:spPr/>
        <p:txBody>
          <a:bodyPr rtlCol="0"/>
          <a:lstStyle/>
          <a:p>
            <a:pPr rtl="0"/>
            <a:fld id="{D57F1E4F-1CFF-5643-939E-217C01CDF565}" type="slidenum">
              <a:rPr lang="it-IT" noProof="0" smtClean="0"/>
              <a:pPr rtl="0"/>
              <a:t>‹N›</a:t>
            </a:fld>
            <a:endParaRPr lang="it-IT" noProof="0"/>
          </a:p>
        </p:txBody>
      </p:sp>
    </p:spTree>
    <p:extLst>
      <p:ext uri="{BB962C8B-B14F-4D97-AF65-F5344CB8AC3E}">
        <p14:creationId xmlns:p14="http://schemas.microsoft.com/office/powerpoint/2010/main" val="82585785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4213" y="685800"/>
            <a:ext cx="10058400" cy="2743200"/>
          </a:xfrm>
        </p:spPr>
        <p:txBody>
          <a:bodyPr rtlCol="0" anchor="ctr">
            <a:normAutofit/>
          </a:bodyPr>
          <a:lstStyle>
            <a:lvl1pPr algn="l">
              <a:defRPr sz="3200" b="0" cap="all"/>
            </a:lvl1pPr>
          </a:lstStyle>
          <a:p>
            <a:pPr rtl="0"/>
            <a:r>
              <a:rPr lang="it-IT" noProof="0"/>
              <a:t>Fare clic per modificare lo stile del titolo dello schema</a:t>
            </a:r>
          </a:p>
        </p:txBody>
      </p:sp>
      <p:sp>
        <p:nvSpPr>
          <p:cNvPr id="3" name="Segnaposto testo 2"/>
          <p:cNvSpPr>
            <a:spLocks noGrp="1"/>
          </p:cNvSpPr>
          <p:nvPr>
            <p:ph type="body" idx="1" hasCustomPrompt="1"/>
          </p:nvPr>
        </p:nvSpPr>
        <p:spPr>
          <a:xfrm>
            <a:off x="684212" y="4114800"/>
            <a:ext cx="8535988" cy="1879600"/>
          </a:xfrm>
        </p:spPr>
        <p:txBody>
          <a:bodyPr rtlCol="0"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51295FB3-D0AB-4728-A511-8A5193172182}"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12130675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141411" y="685800"/>
            <a:ext cx="9144001" cy="2743200"/>
          </a:xfrm>
        </p:spPr>
        <p:txBody>
          <a:bodyPr rtlCol="0" anchor="ctr">
            <a:normAutofit/>
          </a:bodyPr>
          <a:lstStyle>
            <a:lvl1pPr algn="l">
              <a:defRPr sz="3200" b="0" cap="all">
                <a:solidFill>
                  <a:schemeClr val="tx1"/>
                </a:solidFill>
              </a:defRPr>
            </a:lvl1pPr>
          </a:lstStyle>
          <a:p>
            <a:pPr rtl="0"/>
            <a:r>
              <a:rPr lang="it-IT" noProof="0"/>
              <a:t>Fare clic per modificare lo stile del titolo dello schema</a:t>
            </a:r>
          </a:p>
        </p:txBody>
      </p:sp>
      <p:sp>
        <p:nvSpPr>
          <p:cNvPr id="10" name="Segnaposto testo 9"/>
          <p:cNvSpPr>
            <a:spLocks noGrp="1"/>
          </p:cNvSpPr>
          <p:nvPr>
            <p:ph type="body" sz="quarter" idx="13" hasCustomPrompt="1"/>
          </p:nvPr>
        </p:nvSpPr>
        <p:spPr>
          <a:xfrm>
            <a:off x="1446212" y="3429000"/>
            <a:ext cx="8534400" cy="381000"/>
          </a:xfrm>
        </p:spPr>
        <p:txBody>
          <a:bodyPr rtlCol="0"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rtl="0"/>
            <a:r>
              <a:rPr lang="it-IT" noProof="0"/>
              <a:t>Modificare gli stili del testo dello schema</a:t>
            </a:r>
          </a:p>
        </p:txBody>
      </p:sp>
      <p:sp>
        <p:nvSpPr>
          <p:cNvPr id="3" name="Segnaposto testo 2"/>
          <p:cNvSpPr>
            <a:spLocks noGrp="1"/>
          </p:cNvSpPr>
          <p:nvPr>
            <p:ph type="body" idx="1" hasCustomPrompt="1"/>
          </p:nvPr>
        </p:nvSpPr>
        <p:spPr>
          <a:xfrm>
            <a:off x="684213" y="4301067"/>
            <a:ext cx="8534400" cy="1684865"/>
          </a:xfrm>
        </p:spPr>
        <p:txBody>
          <a:bodyPr rtlCol="0"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F7F297C3-977B-4747-AAF7-D4E506BCAA23}"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
        <p:nvSpPr>
          <p:cNvPr id="14" name="Casella di testo 13"/>
          <p:cNvSpPr txBox="1"/>
          <p:nvPr/>
        </p:nvSpPr>
        <p:spPr>
          <a:xfrm>
            <a:off x="531812" y="812222"/>
            <a:ext cx="609600" cy="584776"/>
          </a:xfrm>
          <a:prstGeom prst="rect">
            <a:avLst/>
          </a:prstGeom>
        </p:spPr>
        <p:txBody>
          <a:bodyPr vert="horz" lIns="91440" tIns="45720" rIns="91440" bIns="45720" rtlCol="0" anchor="ctr">
            <a:noAutofit/>
          </a:bodyPr>
          <a:lstStyle/>
          <a:p>
            <a:pPr lvl="0" rtl="0"/>
            <a:r>
              <a:rPr lang="it-IT" sz="8000" noProof="0">
                <a:solidFill>
                  <a:schemeClr val="tx1"/>
                </a:solidFill>
                <a:effectLst/>
              </a:rPr>
              <a:t>"</a:t>
            </a:r>
          </a:p>
        </p:txBody>
      </p:sp>
      <p:sp>
        <p:nvSpPr>
          <p:cNvPr id="15" name="Casella di testo 14"/>
          <p:cNvSpPr txBox="1"/>
          <p:nvPr/>
        </p:nvSpPr>
        <p:spPr>
          <a:xfrm>
            <a:off x="10285412" y="2768601"/>
            <a:ext cx="609600" cy="584776"/>
          </a:xfrm>
          <a:prstGeom prst="rect">
            <a:avLst/>
          </a:prstGeom>
        </p:spPr>
        <p:txBody>
          <a:bodyPr vert="horz" lIns="91440" tIns="45720" rIns="91440" bIns="45720" rtlCol="0" anchor="ctr">
            <a:noAutofit/>
          </a:bodyPr>
          <a:lstStyle/>
          <a:p>
            <a:pPr lvl="0" algn="r" rtl="0"/>
            <a:r>
              <a:rPr lang="it-IT" sz="8000" noProof="0">
                <a:solidFill>
                  <a:schemeClr val="tx1"/>
                </a:solidFill>
                <a:effectLst/>
              </a:rPr>
              <a:t>"</a:t>
            </a:r>
          </a:p>
        </p:txBody>
      </p:sp>
    </p:spTree>
    <p:extLst>
      <p:ext uri="{BB962C8B-B14F-4D97-AF65-F5344CB8AC3E}">
        <p14:creationId xmlns:p14="http://schemas.microsoft.com/office/powerpoint/2010/main" val="422304747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olo 1"/>
          <p:cNvSpPr>
            <a:spLocks noGrp="1"/>
          </p:cNvSpPr>
          <p:nvPr>
            <p:ph type="title"/>
          </p:nvPr>
        </p:nvSpPr>
        <p:spPr>
          <a:xfrm>
            <a:off x="684212" y="3429000"/>
            <a:ext cx="8534400" cy="1697400"/>
          </a:xfrm>
        </p:spPr>
        <p:txBody>
          <a:bodyPr rtlCol="0" anchor="b">
            <a:normAutofit/>
          </a:bodyPr>
          <a:lstStyle>
            <a:lvl1pPr algn="l">
              <a:defRPr sz="3200" b="0" cap="all"/>
            </a:lvl1pPr>
          </a:lstStyle>
          <a:p>
            <a:pPr rtl="0"/>
            <a:r>
              <a:rPr lang="it-IT" noProof="0"/>
              <a:t>Fare clic per modificare lo stile del titolo dello schema</a:t>
            </a:r>
          </a:p>
        </p:txBody>
      </p:sp>
      <p:sp>
        <p:nvSpPr>
          <p:cNvPr id="3" name="Segnaposto testo 2"/>
          <p:cNvSpPr>
            <a:spLocks noGrp="1"/>
          </p:cNvSpPr>
          <p:nvPr>
            <p:ph type="body" idx="1" hasCustomPrompt="1"/>
          </p:nvPr>
        </p:nvSpPr>
        <p:spPr>
          <a:xfrm>
            <a:off x="684211" y="5132981"/>
            <a:ext cx="8535990" cy="860400"/>
          </a:xfrm>
        </p:spPr>
        <p:txBody>
          <a:bodyPr rtlCol="0"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64520052-B67B-4E2F-8C3C-4A2CFBD3CAFA}"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69227085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olo 1"/>
          <p:cNvSpPr>
            <a:spLocks noGrp="1"/>
          </p:cNvSpPr>
          <p:nvPr>
            <p:ph type="title"/>
          </p:nvPr>
        </p:nvSpPr>
        <p:spPr>
          <a:xfrm>
            <a:off x="1141413" y="685800"/>
            <a:ext cx="9144000" cy="2743200"/>
          </a:xfrm>
        </p:spPr>
        <p:txBody>
          <a:bodyPr rtlCol="0" anchor="ctr">
            <a:normAutofit/>
          </a:bodyPr>
          <a:lstStyle>
            <a:lvl1pPr algn="l">
              <a:defRPr sz="3200" b="0" cap="all">
                <a:solidFill>
                  <a:schemeClr val="tx1"/>
                </a:solidFill>
              </a:defRPr>
            </a:lvl1pPr>
          </a:lstStyle>
          <a:p>
            <a:pPr rtl="0"/>
            <a:r>
              <a:rPr lang="it-IT" noProof="0"/>
              <a:t>Fare clic per modificare lo stile del titolo dello schema</a:t>
            </a:r>
          </a:p>
        </p:txBody>
      </p:sp>
      <p:sp>
        <p:nvSpPr>
          <p:cNvPr id="10" name="Segnaposto testo 9"/>
          <p:cNvSpPr>
            <a:spLocks noGrp="1"/>
          </p:cNvSpPr>
          <p:nvPr>
            <p:ph type="body" sz="quarter" idx="13" hasCustomPrompt="1"/>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rtl="0">
              <a:spcBef>
                <a:spcPct val="0"/>
              </a:spcBef>
              <a:buNone/>
            </a:pPr>
            <a:r>
              <a:rPr lang="it-IT" noProof="0"/>
              <a:t>Modificare gli stili del testo dello schema</a:t>
            </a:r>
          </a:p>
        </p:txBody>
      </p:sp>
      <p:sp>
        <p:nvSpPr>
          <p:cNvPr id="3" name="Segnaposto testo 2"/>
          <p:cNvSpPr>
            <a:spLocks noGrp="1"/>
          </p:cNvSpPr>
          <p:nvPr>
            <p:ph type="body" idx="1" hasCustomPrompt="1"/>
          </p:nvPr>
        </p:nvSpPr>
        <p:spPr>
          <a:xfrm>
            <a:off x="684211" y="4978400"/>
            <a:ext cx="8534401" cy="1016000"/>
          </a:xfrm>
        </p:spPr>
        <p:txBody>
          <a:bodyPr rtlCol="0"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CF7541E3-133E-45ED-ABD4-F45F499E893A}"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
        <p:nvSpPr>
          <p:cNvPr id="11" name="Casella di testo 10"/>
          <p:cNvSpPr txBox="1"/>
          <p:nvPr/>
        </p:nvSpPr>
        <p:spPr>
          <a:xfrm>
            <a:off x="531812" y="812222"/>
            <a:ext cx="609600" cy="584776"/>
          </a:xfrm>
          <a:prstGeom prst="rect">
            <a:avLst/>
          </a:prstGeom>
        </p:spPr>
        <p:txBody>
          <a:bodyPr vert="horz" lIns="91440" tIns="45720" rIns="91440" bIns="45720" rtlCol="0" anchor="ctr">
            <a:noAutofit/>
          </a:bodyPr>
          <a:lstStyle/>
          <a:p>
            <a:pPr lvl="0" rtl="0"/>
            <a:r>
              <a:rPr lang="it-IT" sz="8000" noProof="0">
                <a:solidFill>
                  <a:schemeClr val="tx1"/>
                </a:solidFill>
                <a:effectLst/>
              </a:rPr>
              <a:t>"</a:t>
            </a:r>
          </a:p>
        </p:txBody>
      </p:sp>
      <p:sp>
        <p:nvSpPr>
          <p:cNvPr id="12" name="Casella di testo 11"/>
          <p:cNvSpPr txBox="1"/>
          <p:nvPr/>
        </p:nvSpPr>
        <p:spPr>
          <a:xfrm>
            <a:off x="10285412" y="2768601"/>
            <a:ext cx="609600" cy="584776"/>
          </a:xfrm>
          <a:prstGeom prst="rect">
            <a:avLst/>
          </a:prstGeom>
        </p:spPr>
        <p:txBody>
          <a:bodyPr vert="horz" lIns="91440" tIns="45720" rIns="91440" bIns="45720" rtlCol="0" anchor="ctr">
            <a:noAutofit/>
          </a:bodyPr>
          <a:lstStyle/>
          <a:p>
            <a:pPr lvl="0" algn="r" rtl="0"/>
            <a:r>
              <a:rPr lang="it-IT" sz="8000" noProof="0">
                <a:solidFill>
                  <a:schemeClr val="tx1"/>
                </a:solidFill>
                <a:effectLst/>
              </a:rPr>
              <a:t>"</a:t>
            </a:r>
          </a:p>
        </p:txBody>
      </p:sp>
    </p:spTree>
    <p:extLst>
      <p:ext uri="{BB962C8B-B14F-4D97-AF65-F5344CB8AC3E}">
        <p14:creationId xmlns:p14="http://schemas.microsoft.com/office/powerpoint/2010/main" val="1481634323"/>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olo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rtl="0"/>
            <a:r>
              <a:rPr lang="it-IT" noProof="0"/>
              <a:t>Fare clic per modificare lo stile del titolo dello schema</a:t>
            </a:r>
          </a:p>
        </p:txBody>
      </p:sp>
      <p:sp>
        <p:nvSpPr>
          <p:cNvPr id="10" name="Segnaposto testo 9"/>
          <p:cNvSpPr>
            <a:spLocks noGrp="1"/>
          </p:cNvSpPr>
          <p:nvPr>
            <p:ph type="body" sz="quarter" idx="13" hasCustomPrompt="1"/>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rtl="0">
              <a:spcBef>
                <a:spcPct val="0"/>
              </a:spcBef>
              <a:buNone/>
            </a:pPr>
            <a:r>
              <a:rPr lang="it-IT" noProof="0"/>
              <a:t>Modificare gli stili del testo dello schema</a:t>
            </a:r>
          </a:p>
        </p:txBody>
      </p:sp>
      <p:sp>
        <p:nvSpPr>
          <p:cNvPr id="3" name="Segnaposto testo 2"/>
          <p:cNvSpPr>
            <a:spLocks noGrp="1"/>
          </p:cNvSpPr>
          <p:nvPr>
            <p:ph type="body" idx="1" hasCustomPrompt="1"/>
          </p:nvPr>
        </p:nvSpPr>
        <p:spPr>
          <a:xfrm>
            <a:off x="684211" y="4766732"/>
            <a:ext cx="8534401" cy="1227667"/>
          </a:xfrm>
        </p:spPr>
        <p:txBody>
          <a:bodyPr rtlCol="0"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AFFD90C4-3BD8-4E98-836D-08F2C777B48B}"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63539316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lvl1pPr algn="l">
              <a:defRPr/>
            </a:lvl1pPr>
          </a:lstStyle>
          <a:p>
            <a:pPr rtl="0"/>
            <a:r>
              <a:rPr lang="it-IT" noProof="0"/>
              <a:t>Fare clic per modificare lo stile del titolo dello schema</a:t>
            </a:r>
          </a:p>
        </p:txBody>
      </p:sp>
      <p:sp>
        <p:nvSpPr>
          <p:cNvPr id="3" name="Segnaposto testo verticale 2"/>
          <p:cNvSpPr>
            <a:spLocks noGrp="1"/>
          </p:cNvSpPr>
          <p:nvPr>
            <p:ph type="body" orient="vert" idx="1" hasCustomPrompt="1"/>
          </p:nvPr>
        </p:nvSpPr>
        <p:spPr/>
        <p:txBody>
          <a:bodyPr vert="eaVert" rtlCol="0" anchor="t"/>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10"/>
          </p:nvPr>
        </p:nvSpPr>
        <p:spPr/>
        <p:txBody>
          <a:bodyPr rtlCol="0"/>
          <a:lstStyle/>
          <a:p>
            <a:pPr rtl="0"/>
            <a:fld id="{B792A751-102A-4815-8071-8D8F2882EB68}"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1798493860"/>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685212" y="685800"/>
            <a:ext cx="2057400" cy="4572000"/>
          </a:xfrm>
        </p:spPr>
        <p:txBody>
          <a:bodyPr vert="eaVert" rtlCol="0"/>
          <a:lstStyle/>
          <a:p>
            <a:pPr rtl="0"/>
            <a:r>
              <a:rPr lang="it-IT" noProof="0"/>
              <a:t>Fare clic per modificare lo stile del titolo dello schema</a:t>
            </a:r>
          </a:p>
        </p:txBody>
      </p:sp>
      <p:sp>
        <p:nvSpPr>
          <p:cNvPr id="3" name="Segnaposto testo verticale 2"/>
          <p:cNvSpPr>
            <a:spLocks noGrp="1"/>
          </p:cNvSpPr>
          <p:nvPr>
            <p:ph type="body" orient="vert" idx="1" hasCustomPrompt="1"/>
          </p:nvPr>
        </p:nvSpPr>
        <p:spPr>
          <a:xfrm>
            <a:off x="685800" y="685800"/>
            <a:ext cx="7823200" cy="5308600"/>
          </a:xfrm>
        </p:spPr>
        <p:txBody>
          <a:bodyPr vert="eaVert" rtlCol="0" anchor="t"/>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10"/>
          </p:nvPr>
        </p:nvSpPr>
        <p:spPr/>
        <p:txBody>
          <a:bodyPr rtlCol="0"/>
          <a:lstStyle/>
          <a:p>
            <a:pPr rtl="0"/>
            <a:fld id="{ACA5AAE5-6C76-407D-8324-11CE505DE51B}"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222295038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3" name="Segnaposto contenuto 2"/>
          <p:cNvSpPr>
            <a:spLocks noGrp="1"/>
          </p:cNvSpPr>
          <p:nvPr>
            <p:ph idx="1" hasCustomPrompt="1"/>
          </p:nvPr>
        </p:nvSpPr>
        <p:spPr/>
        <p:txBody>
          <a:bodyPr rtlCol="0" anchor="ct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10"/>
          </p:nvPr>
        </p:nvSpPr>
        <p:spPr/>
        <p:txBody>
          <a:bodyPr rtlCol="0"/>
          <a:lstStyle/>
          <a:p>
            <a:pPr rtl="0"/>
            <a:fld id="{D3EC1062-34A7-41F6-B4A4-6032EB8C248B}"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99378086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84211" y="2006600"/>
            <a:ext cx="8534401" cy="2281600"/>
          </a:xfrm>
        </p:spPr>
        <p:txBody>
          <a:bodyPr rtlCol="0" anchor="b">
            <a:normAutofit/>
          </a:bodyPr>
          <a:lstStyle>
            <a:lvl1pPr algn="l">
              <a:defRPr sz="3600" b="0" cap="all"/>
            </a:lvl1pPr>
          </a:lstStyle>
          <a:p>
            <a:pPr rtl="0"/>
            <a:r>
              <a:rPr lang="it-IT" noProof="0"/>
              <a:t>Fare clic per modificare lo stile del titolo dello schema</a:t>
            </a:r>
          </a:p>
        </p:txBody>
      </p:sp>
      <p:sp>
        <p:nvSpPr>
          <p:cNvPr id="3" name="Segnaposto testo 2"/>
          <p:cNvSpPr>
            <a:spLocks noGrp="1"/>
          </p:cNvSpPr>
          <p:nvPr>
            <p:ph type="body" idx="1" hasCustomPrompt="1"/>
          </p:nvPr>
        </p:nvSpPr>
        <p:spPr>
          <a:xfrm>
            <a:off x="684213" y="4495800"/>
            <a:ext cx="8534400" cy="1498600"/>
          </a:xfrm>
        </p:spPr>
        <p:txBody>
          <a:bodyPr rtlCol="0"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 gli stili del testo dello schema</a:t>
            </a:r>
          </a:p>
        </p:txBody>
      </p:sp>
      <p:sp>
        <p:nvSpPr>
          <p:cNvPr id="4" name="Segnaposto data 3"/>
          <p:cNvSpPr>
            <a:spLocks noGrp="1"/>
          </p:cNvSpPr>
          <p:nvPr>
            <p:ph type="dt" sz="half" idx="10"/>
          </p:nvPr>
        </p:nvSpPr>
        <p:spPr/>
        <p:txBody>
          <a:bodyPr rtlCol="0"/>
          <a:lstStyle/>
          <a:p>
            <a:pPr rtl="0"/>
            <a:fld id="{73DEDF5C-4C29-4008-AEF5-1A261EFB3F92}"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605761159"/>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3" name="Segnaposto contenuto 2"/>
          <p:cNvSpPr>
            <a:spLocks noGrp="1"/>
          </p:cNvSpPr>
          <p:nvPr>
            <p:ph sz="half" idx="1" hasCustomPrompt="1"/>
          </p:nvPr>
        </p:nvSpPr>
        <p:spPr>
          <a:xfrm>
            <a:off x="684211" y="685800"/>
            <a:ext cx="4937655" cy="3615267"/>
          </a:xfrm>
        </p:spPr>
        <p:txBody>
          <a:bodyPr rtlCol="0">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contenuto 3"/>
          <p:cNvSpPr>
            <a:spLocks noGrp="1"/>
          </p:cNvSpPr>
          <p:nvPr>
            <p:ph sz="half" idx="2" hasCustomPrompt="1"/>
          </p:nvPr>
        </p:nvSpPr>
        <p:spPr>
          <a:xfrm>
            <a:off x="5808133" y="685801"/>
            <a:ext cx="4934479" cy="3615266"/>
          </a:xfrm>
        </p:spPr>
        <p:txBody>
          <a:bodyPr rtlCol="0">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5" name="Segnaposto data 4"/>
          <p:cNvSpPr>
            <a:spLocks noGrp="1"/>
          </p:cNvSpPr>
          <p:nvPr>
            <p:ph type="dt" sz="half" idx="10"/>
          </p:nvPr>
        </p:nvSpPr>
        <p:spPr/>
        <p:txBody>
          <a:bodyPr rtlCol="0"/>
          <a:lstStyle/>
          <a:p>
            <a:pPr rtl="0"/>
            <a:fld id="{9688526C-9AB2-49CF-B631-7D03ED09EE4D}" type="datetime1">
              <a:rPr lang="it-IT" noProof="0" smtClean="0"/>
              <a:t>10/03/2020</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72192246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lvl1pPr>
              <a:defRPr/>
            </a:lvl1pPr>
          </a:lstStyle>
          <a:p>
            <a:pPr rtl="0"/>
            <a:r>
              <a:rPr lang="it-IT" noProof="0"/>
              <a:t>Fare clic per modificare lo stile del titolo dello schema</a:t>
            </a:r>
          </a:p>
        </p:txBody>
      </p:sp>
      <p:sp>
        <p:nvSpPr>
          <p:cNvPr id="3" name="Segnaposto testo 2"/>
          <p:cNvSpPr>
            <a:spLocks noGrp="1"/>
          </p:cNvSpPr>
          <p:nvPr>
            <p:ph type="body" idx="1" hasCustomPrompt="1"/>
          </p:nvPr>
        </p:nvSpPr>
        <p:spPr>
          <a:xfrm>
            <a:off x="972080" y="685800"/>
            <a:ext cx="4649787" cy="576262"/>
          </a:xfrm>
        </p:spPr>
        <p:txBody>
          <a:bodyPr rtlCol="0"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Modifica gli stili del testo dello schema</a:t>
            </a:r>
          </a:p>
        </p:txBody>
      </p:sp>
      <p:sp>
        <p:nvSpPr>
          <p:cNvPr id="4" name="Segnaposto contenuto 3"/>
          <p:cNvSpPr>
            <a:spLocks noGrp="1"/>
          </p:cNvSpPr>
          <p:nvPr>
            <p:ph sz="half" idx="2" hasCustomPrompt="1"/>
          </p:nvPr>
        </p:nvSpPr>
        <p:spPr>
          <a:xfrm>
            <a:off x="684211" y="1270529"/>
            <a:ext cx="4937655" cy="3030538"/>
          </a:xfrm>
        </p:spPr>
        <p:txBody>
          <a:bodyPr rtlCol="0" anchor="t">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5" name="Segnaposto testo 4"/>
          <p:cNvSpPr>
            <a:spLocks noGrp="1"/>
          </p:cNvSpPr>
          <p:nvPr>
            <p:ph type="body" sz="quarter" idx="3" hasCustomPrompt="1"/>
          </p:nvPr>
        </p:nvSpPr>
        <p:spPr>
          <a:xfrm>
            <a:off x="6079066" y="685800"/>
            <a:ext cx="4665134" cy="576262"/>
          </a:xfrm>
        </p:spPr>
        <p:txBody>
          <a:bodyPr rtlCol="0"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Modifica gli stili del testo dello schema</a:t>
            </a:r>
          </a:p>
        </p:txBody>
      </p:sp>
      <p:sp>
        <p:nvSpPr>
          <p:cNvPr id="6" name="Segnaposto contenuto 5"/>
          <p:cNvSpPr>
            <a:spLocks noGrp="1"/>
          </p:cNvSpPr>
          <p:nvPr>
            <p:ph sz="quarter" idx="4" hasCustomPrompt="1"/>
          </p:nvPr>
        </p:nvSpPr>
        <p:spPr>
          <a:xfrm>
            <a:off x="5806545" y="1262062"/>
            <a:ext cx="4929188" cy="3030538"/>
          </a:xfrm>
        </p:spPr>
        <p:txBody>
          <a:bodyPr rtlCol="0" anchor="t">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7" name="Segnaposto data 6"/>
          <p:cNvSpPr>
            <a:spLocks noGrp="1"/>
          </p:cNvSpPr>
          <p:nvPr>
            <p:ph type="dt" sz="half" idx="10"/>
          </p:nvPr>
        </p:nvSpPr>
        <p:spPr/>
        <p:txBody>
          <a:bodyPr rtlCol="0"/>
          <a:lstStyle/>
          <a:p>
            <a:pPr rtl="0"/>
            <a:fld id="{9D5FB3D9-BF22-4CF7-870A-94512B88AA82}" type="datetime1">
              <a:rPr lang="it-IT" noProof="0" smtClean="0"/>
              <a:t>10/03/2020</a:t>
            </a:fld>
            <a:endParaRPr lang="it-IT" noProof="0"/>
          </a:p>
        </p:txBody>
      </p:sp>
      <p:sp>
        <p:nvSpPr>
          <p:cNvPr id="8" name="Segnaposto piè di pagina 7"/>
          <p:cNvSpPr>
            <a:spLocks noGrp="1"/>
          </p:cNvSpPr>
          <p:nvPr>
            <p:ph type="ftr" sz="quarter" idx="11"/>
          </p:nvPr>
        </p:nvSpPr>
        <p:spPr/>
        <p:txBody>
          <a:bodyPr rtlCol="0"/>
          <a:lstStyle/>
          <a:p>
            <a:pPr rtl="0"/>
            <a:endParaRPr lang="it-IT" noProof="0"/>
          </a:p>
        </p:txBody>
      </p:sp>
      <p:sp>
        <p:nvSpPr>
          <p:cNvPr id="9" name="Segnaposto numero diapositiva 8"/>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17334125"/>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3" name="Segnaposto data 2"/>
          <p:cNvSpPr>
            <a:spLocks noGrp="1"/>
          </p:cNvSpPr>
          <p:nvPr>
            <p:ph type="dt" sz="half" idx="10"/>
          </p:nvPr>
        </p:nvSpPr>
        <p:spPr/>
        <p:txBody>
          <a:bodyPr rtlCol="0"/>
          <a:lstStyle/>
          <a:p>
            <a:pPr rtl="0"/>
            <a:fld id="{F2885E20-9804-4175-A11C-DAB7D39E56AE}" type="datetime1">
              <a:rPr lang="it-IT" noProof="0" smtClean="0"/>
              <a:t>10/03/2020</a:t>
            </a:fld>
            <a:endParaRPr lang="it-IT" noProof="0"/>
          </a:p>
        </p:txBody>
      </p:sp>
      <p:sp>
        <p:nvSpPr>
          <p:cNvPr id="4" name="Segnaposto piè di pagina 3"/>
          <p:cNvSpPr>
            <a:spLocks noGrp="1"/>
          </p:cNvSpPr>
          <p:nvPr>
            <p:ph type="ftr" sz="quarter" idx="11"/>
          </p:nvPr>
        </p:nvSpPr>
        <p:spPr/>
        <p:txBody>
          <a:bodyPr rtlCol="0"/>
          <a:lstStyle/>
          <a:p>
            <a:pPr rtl="0"/>
            <a:endParaRPr lang="it-IT" noProof="0"/>
          </a:p>
        </p:txBody>
      </p:sp>
      <p:sp>
        <p:nvSpPr>
          <p:cNvPr id="5" name="Segnaposto numero diapositiva 4"/>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225235921"/>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rtlCol="0"/>
          <a:lstStyle/>
          <a:p>
            <a:pPr rtl="0"/>
            <a:fld id="{E9E35B3D-C1E8-404C-BC50-379FD6E7A1E5}" type="datetime1">
              <a:rPr lang="it-IT" noProof="0" smtClean="0"/>
              <a:t>10/03/2020</a:t>
            </a:fld>
            <a:endParaRPr lang="it-IT" noProof="0"/>
          </a:p>
        </p:txBody>
      </p:sp>
      <p:sp>
        <p:nvSpPr>
          <p:cNvPr id="3" name="Segnaposto piè di pagina 2"/>
          <p:cNvSpPr>
            <a:spLocks noGrp="1"/>
          </p:cNvSpPr>
          <p:nvPr>
            <p:ph type="ftr" sz="quarter" idx="11"/>
          </p:nvPr>
        </p:nvSpPr>
        <p:spPr/>
        <p:txBody>
          <a:bodyPr rtlCol="0"/>
          <a:lstStyle/>
          <a:p>
            <a:pPr rtl="0"/>
            <a:endParaRPr lang="it-IT" noProof="0"/>
          </a:p>
        </p:txBody>
      </p:sp>
      <p:sp>
        <p:nvSpPr>
          <p:cNvPr id="4" name="Segnaposto numero diapositiva 3"/>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17822510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7085012" y="685800"/>
            <a:ext cx="3657600" cy="1371600"/>
          </a:xfrm>
        </p:spPr>
        <p:txBody>
          <a:bodyPr rtlCol="0" anchor="b">
            <a:normAutofit/>
          </a:bodyPr>
          <a:lstStyle>
            <a:lvl1pPr algn="l">
              <a:defRPr sz="2400" b="0"/>
            </a:lvl1pPr>
          </a:lstStyle>
          <a:p>
            <a:pPr rtl="0"/>
            <a:r>
              <a:rPr lang="it-IT" noProof="0"/>
              <a:t>Fare clic per modificare lo stile del titolo dello schema</a:t>
            </a:r>
          </a:p>
        </p:txBody>
      </p:sp>
      <p:sp>
        <p:nvSpPr>
          <p:cNvPr id="3" name="Segnaposto contenuto 2"/>
          <p:cNvSpPr>
            <a:spLocks noGrp="1"/>
          </p:cNvSpPr>
          <p:nvPr>
            <p:ph idx="1" hasCustomPrompt="1"/>
          </p:nvPr>
        </p:nvSpPr>
        <p:spPr>
          <a:xfrm>
            <a:off x="684212" y="685800"/>
            <a:ext cx="5943601" cy="5308600"/>
          </a:xfrm>
        </p:spPr>
        <p:txBody>
          <a:bodyPr rtlCol="0" anchor="ctr">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testo 3"/>
          <p:cNvSpPr>
            <a:spLocks noGrp="1"/>
          </p:cNvSpPr>
          <p:nvPr>
            <p:ph type="body" sz="half" idx="2" hasCustomPrompt="1"/>
          </p:nvPr>
        </p:nvSpPr>
        <p:spPr>
          <a:xfrm>
            <a:off x="7085012" y="2209799"/>
            <a:ext cx="3657600" cy="2091267"/>
          </a:xfrm>
        </p:spPr>
        <p:txBody>
          <a:bodyPr rtlCol="0"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Modifica gli stili del testo dello schema</a:t>
            </a:r>
          </a:p>
        </p:txBody>
      </p:sp>
      <p:sp>
        <p:nvSpPr>
          <p:cNvPr id="5" name="Segnaposto data 4"/>
          <p:cNvSpPr>
            <a:spLocks noGrp="1"/>
          </p:cNvSpPr>
          <p:nvPr>
            <p:ph type="dt" sz="half" idx="10"/>
          </p:nvPr>
        </p:nvSpPr>
        <p:spPr/>
        <p:txBody>
          <a:bodyPr rtlCol="0"/>
          <a:lstStyle/>
          <a:p>
            <a:pPr rtl="0"/>
            <a:fld id="{8BAE47E9-2FA7-4E0D-8535-B91846EFFE5A}" type="datetime1">
              <a:rPr lang="it-IT" noProof="0" smtClean="0"/>
              <a:t>10/03/2020</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247962075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722812" y="1447800"/>
            <a:ext cx="6019800" cy="1143000"/>
          </a:xfrm>
        </p:spPr>
        <p:txBody>
          <a:bodyPr rtlCol="0" anchor="b">
            <a:normAutofit/>
          </a:bodyPr>
          <a:lstStyle>
            <a:lvl1pPr algn="l">
              <a:defRPr sz="2800" b="0"/>
            </a:lvl1pPr>
          </a:lstStyle>
          <a:p>
            <a:pPr rtl="0"/>
            <a:r>
              <a:rPr lang="it-IT" noProof="0"/>
              <a:t>Fare clic per modificare lo stile del titolo dello schema</a:t>
            </a:r>
          </a:p>
        </p:txBody>
      </p:sp>
      <p:sp>
        <p:nvSpPr>
          <p:cNvPr id="14" name="Segnaposto immagine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it-IT" noProof="0"/>
              <a:t>Fare clic sull'icona per inserire un'immagine</a:t>
            </a:r>
          </a:p>
        </p:txBody>
      </p:sp>
      <p:sp>
        <p:nvSpPr>
          <p:cNvPr id="4" name="Segnaposto testo 3"/>
          <p:cNvSpPr>
            <a:spLocks noGrp="1"/>
          </p:cNvSpPr>
          <p:nvPr>
            <p:ph type="body" sz="half" idx="2" hasCustomPrompt="1"/>
          </p:nvPr>
        </p:nvSpPr>
        <p:spPr>
          <a:xfrm>
            <a:off x="4722812" y="2777066"/>
            <a:ext cx="6021388" cy="2048933"/>
          </a:xfrm>
        </p:spPr>
        <p:txBody>
          <a:bodyPr rtlCol="0"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Modifica gli stili del testo dello schema</a:t>
            </a:r>
          </a:p>
        </p:txBody>
      </p:sp>
      <p:sp>
        <p:nvSpPr>
          <p:cNvPr id="5" name="Segnaposto data 4"/>
          <p:cNvSpPr>
            <a:spLocks noGrp="1"/>
          </p:cNvSpPr>
          <p:nvPr>
            <p:ph type="dt" sz="half" idx="10"/>
          </p:nvPr>
        </p:nvSpPr>
        <p:spPr/>
        <p:txBody>
          <a:bodyPr rtlCol="0"/>
          <a:lstStyle/>
          <a:p>
            <a:pPr rtl="0"/>
            <a:fld id="{927E75BF-0AD6-4DFB-B10A-59EF1C1AF316}" type="datetime1">
              <a:rPr lang="it-IT" noProof="0" smtClean="0"/>
              <a:t>10/03/2020</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294740910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uppo 6"/>
          <p:cNvGrpSpPr/>
          <p:nvPr/>
        </p:nvGrpSpPr>
        <p:grpSpPr>
          <a:xfrm>
            <a:off x="9206969" y="2963333"/>
            <a:ext cx="2981858" cy="3208867"/>
            <a:chOff x="9206969" y="2963333"/>
            <a:chExt cx="2981858" cy="3208867"/>
          </a:xfrm>
        </p:grpSpPr>
        <p:cxnSp>
          <p:nvCxnSpPr>
            <p:cNvPr id="8" name="Connettore diritto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Connettore diritto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Connettore diritto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Connettore diritto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Connettore diritto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Segnaposto titolo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pPr rtl="0"/>
            <a:r>
              <a:rPr lang="it-IT" noProof="0"/>
              <a:t>Fare clic per modificare lo stile del titolo dello schema</a:t>
            </a:r>
          </a:p>
        </p:txBody>
      </p:sp>
      <p:sp>
        <p:nvSpPr>
          <p:cNvPr id="3" name="Segnaposto testo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pPr rtl="0"/>
            <a:fld id="{01EF8645-9342-4A21-8F18-C48AFADC6CB1}" type="datetime1">
              <a:rPr lang="it-IT" noProof="0" smtClean="0"/>
              <a:t>10/03/2020</a:t>
            </a:fld>
            <a:endParaRPr lang="it-IT" noProof="0"/>
          </a:p>
        </p:txBody>
      </p:sp>
      <p:sp>
        <p:nvSpPr>
          <p:cNvPr id="5" name="Segnaposto piè di pagina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pPr rtl="0"/>
            <a:endParaRPr lang="it-IT" noProof="0"/>
          </a:p>
        </p:txBody>
      </p:sp>
      <p:sp>
        <p:nvSpPr>
          <p:cNvPr id="6" name="Segnaposto numero diapositiva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7264073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beniculturali.it/mibac/export/MiBAC/sito-MiBAC/Luogo/MibacUnif/Enti/visualizza_asset.html_1784264976.html" TargetMode="External"/><Relationship Id="rId3" Type="http://schemas.openxmlformats.org/officeDocument/2006/relationships/hyperlink" Target="https://www.beniculturali.it/mibac/export/MiBAC/sito-MiBAC/Luogo/MibacUnif/Enti/visualizza_asset.html_1494609518.html" TargetMode="External"/><Relationship Id="rId7" Type="http://schemas.openxmlformats.org/officeDocument/2006/relationships/hyperlink" Target="https://www.beniculturali.it/mibac/export/MiBAC/sito-MiBAC/Luogo/MibacUnif/Enti/visualizza_asset.html_729428531.html" TargetMode="External"/><Relationship Id="rId12" Type="http://schemas.openxmlformats.org/officeDocument/2006/relationships/hyperlink" Target="https://www.beniculturali.it/mibac/export/MiBAC/sito-MiBAC/Luogo/MibacUnif/Enti/visualizza_asset.html_1278706351.html"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beniculturali.it/mibac/export/MiBAC/sito-MiBAC/Luogo/MibacUnif/Enti/visualizza_asset.html_483492268.html" TargetMode="External"/><Relationship Id="rId11" Type="http://schemas.openxmlformats.org/officeDocument/2006/relationships/hyperlink" Target="https://www.beniculturali.it/mibac/export/MiBAC/sito-MiBAC/Luogo/MibacUnif/Enti/visualizza_asset.html_778123278.html" TargetMode="External"/><Relationship Id="rId5" Type="http://schemas.openxmlformats.org/officeDocument/2006/relationships/hyperlink" Target="https://www.beniculturali.it/mibac/export/MiBAC/sito-MiBAC/Luogo/MibacUnif/Enti/visualizza_asset.html_1234987156.html" TargetMode="External"/><Relationship Id="rId10" Type="http://schemas.openxmlformats.org/officeDocument/2006/relationships/hyperlink" Target="https://www.beniculturali.it/mibac/export/MiBAC/sito-MiBAC/Luogo/MibacUnif/Enti/visualizza_asset.html_272564653.html" TargetMode="External"/><Relationship Id="rId4" Type="http://schemas.openxmlformats.org/officeDocument/2006/relationships/hyperlink" Target="https://www.beniculturali.it/mibac/export/MiBAC/sito-MiBAC/Luogo/MibacUnif/Enti/visualizza_asset.html_1740545781.html" TargetMode="External"/><Relationship Id="rId9" Type="http://schemas.openxmlformats.org/officeDocument/2006/relationships/hyperlink" Target="https://www.beniculturali.it/mibac/export/MiBAC/sito-MiBAC/Luogo/MibacUnif/Enti/visualizza_asset.html_2005143695.html"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www.beniculturali.it/mibac/export/MiBAC/sito-MiBAC/Luogo/MibacUnif/Enti/visualizza_asset.html_1283681903.html" TargetMode="External"/><Relationship Id="rId3" Type="http://schemas.openxmlformats.org/officeDocument/2006/relationships/hyperlink" Target="https://www.beniculturali.it/mibac/export/MiBAC/sito-MiBAC/Luogo/MibacUnif/Enti/visualizza_asset.html_1789240528.html" TargetMode="External"/><Relationship Id="rId7" Type="http://schemas.openxmlformats.org/officeDocument/2006/relationships/hyperlink" Target="https://www.beniculturali.it/mibac/export/MiBAC/sito-MiBAC/Luogo/MibacUnif/Enti/visualizza_asset.html_232993972.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www.beniculturali.it/mibac/export/MiBAC/sito-MiBAC/Luogo/MibacUnif/Enti/visualizza_asset.html_2000168143.html" TargetMode="External"/><Relationship Id="rId5" Type="http://schemas.openxmlformats.org/officeDocument/2006/relationships/hyperlink" Target="https://www.beniculturali.it/mibac/export/MiBAC/sito-MiBAC/Luogo/MibacUnif/Enti/visualizza_asset.html_1529618166.html" TargetMode="External"/><Relationship Id="rId4" Type="http://schemas.openxmlformats.org/officeDocument/2006/relationships/hyperlink" Target="https://www.beniculturali.it/mibac/export/MiBAC/sito-MiBAC/Luogo/MibacUnif/Enti/visualizza_asset.html_989050893.html" TargetMode="External"/><Relationship Id="rId9" Type="http://schemas.openxmlformats.org/officeDocument/2006/relationships/hyperlink" Target="https://www.beniculturali.it/mibac/export/MiBAC/sito-MiBAC/Luogo/MibacUnif/Enti/visualizza_asset.html_1024059541.html"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normattiva.it/uri-res/N2Ls?urn:nir:stato:decreto.legislativo:2004-01-22;42"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hyperlink" Target="https://www.sardegna.beniculturali.it/getFile.php?id=519"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1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www.beniculturali.it/mibac/export/MiBAC/sito-MiBAC/Luogo/MibacUnif/Enti/visualizza_asset.html_1172085544.html" TargetMode="External"/><Relationship Id="rId13" Type="http://schemas.openxmlformats.org/officeDocument/2006/relationships/hyperlink" Target="https://www.beniculturali.it/mibac/export/MiBAC/sito-MiBAC/Luogo/MibacUnif/Enti/visualizza_asset.html_1914456366.html" TargetMode="External"/><Relationship Id="rId18" Type="http://schemas.openxmlformats.org/officeDocument/2006/relationships/hyperlink" Target="https://www.beniculturali.it/mibac/export/MiBAC/sito-MiBAC/Luogo/MibacUnif/Enti/visualizza_asset.html_2991187.html" TargetMode="External"/><Relationship Id="rId26" Type="http://schemas.openxmlformats.org/officeDocument/2006/relationships/hyperlink" Target="https://www.beniculturali.it/mibac/export/MiBAC/sito-MiBAC/Luogo/MibacUnif/Enti/visualizza_asset.html_138158129.html" TargetMode="External"/><Relationship Id="rId39" Type="http://schemas.openxmlformats.org/officeDocument/2006/relationships/hyperlink" Target="https://www.beniculturali.it/mibac/export/MiBAC/sito-MiBAC/Luogo/MibacUnif/Enti/visualizza_asset.html_1387641812.html" TargetMode="External"/><Relationship Id="rId3" Type="http://schemas.openxmlformats.org/officeDocument/2006/relationships/hyperlink" Target="https://www.beniculturali.it/mibac/export/MiBAC/sito-MiBAC/Luogo/MibacUnif/Enti/visualizza_asset.html_1923580432.html" TargetMode="External"/><Relationship Id="rId21" Type="http://schemas.openxmlformats.org/officeDocument/2006/relationships/hyperlink" Target="https://www.beniculturali.it/mibac/export/MiBAC/sito-MiBAC/Luogo/MibacUnif/Enti/visualizza_asset.html_643716754.html" TargetMode="External"/><Relationship Id="rId34" Type="http://schemas.openxmlformats.org/officeDocument/2006/relationships/hyperlink" Target="https://www.beniculturali.it/mibac/export/MiBAC/sito-MiBAC/Luogo/MibacUnif/Enti/visualizza_asset.html_1645709938.html" TargetMode="External"/><Relationship Id="rId7" Type="http://schemas.openxmlformats.org/officeDocument/2006/relationships/hyperlink" Target="https://www.beniculturali.it/mibac/export/MiBAC/sito-MiBAC/Luogo/MibacUnif/Enti/visualizza_asset.html_1865828239.html" TargetMode="External"/><Relationship Id="rId12" Type="http://schemas.openxmlformats.org/officeDocument/2006/relationships/hyperlink" Target="https://www.beniculturali.it/mibac/export/MiBAC/sito-MiBAC/Luogo/MibacUnif/Enti/visualizza_asset.html_1874952305.html" TargetMode="External"/><Relationship Id="rId17" Type="http://schemas.openxmlformats.org/officeDocument/2006/relationships/hyperlink" Target="https://www.beniculturali.it/mibac/export/MiBAC/sito-MiBAC/Luogo/MibacUnif/Enti/visualizza_asset.html_107778134.html" TargetMode="External"/><Relationship Id="rId25" Type="http://schemas.openxmlformats.org/officeDocument/2006/relationships/hyperlink" Target="https://www.beniculturali.it/mibac/export/MiBAC/sito-MiBAC/Luogo/MibacUnif/Enti/visualizza_asset.html_1638140108.html" TargetMode="External"/><Relationship Id="rId33" Type="http://schemas.openxmlformats.org/officeDocument/2006/relationships/hyperlink" Target="https://www.beniculturali.it/mibac/export/MiBAC/sito-MiBAC/Luogo/MibacUnif/Enti/visualizza_asset.html_2143698733.html" TargetMode="External"/><Relationship Id="rId38" Type="http://schemas.openxmlformats.org/officeDocument/2006/relationships/hyperlink" Target="https://www.beniculturali.it/mibac/export/MiBAC/sito-MiBAC/Luogo/MibacUnif/Enti/visualizza_asset.html_631012356.html" TargetMode="External"/><Relationship Id="rId2" Type="http://schemas.openxmlformats.org/officeDocument/2006/relationships/notesSlide" Target="../notesSlides/notesSlide27.xml"/><Relationship Id="rId16" Type="http://schemas.openxmlformats.org/officeDocument/2006/relationships/hyperlink" Target="https://www.beniculturali.it/mibac/export/MiBAC/sito-MiBAC/Luogo/MibacUnif/Enti/visualizza_asset.html_129193079.html" TargetMode="External"/><Relationship Id="rId20" Type="http://schemas.openxmlformats.org/officeDocument/2006/relationships/hyperlink" Target="https://www.beniculturali.it/mibac/export/MiBAC/sito-MiBAC/Luogo/MibacUnif/Enti/visualizza_asset.html_397780491.html" TargetMode="External"/><Relationship Id="rId29" Type="http://schemas.openxmlformats.org/officeDocument/2006/relationships/hyperlink" Target="https://www.beniculturali.it/mibac/export/MiBAC/sito-MiBAC/Luogo/MibacUnif/Enti/visualizza_asset.html_1884076371.html" TargetMode="External"/><Relationship Id="rId1" Type="http://schemas.openxmlformats.org/officeDocument/2006/relationships/slideLayout" Target="../slideLayouts/slideLayout2.xml"/><Relationship Id="rId6" Type="http://schemas.openxmlformats.org/officeDocument/2006/relationships/hyperlink" Target="https://www.beniculturali.it/mibac/export/MiBAC/sito-MiBAC/Luogo/MibacUnif/Enti/visualizza_asset.html_666526919.html" TargetMode="External"/><Relationship Id="rId11" Type="http://schemas.openxmlformats.org/officeDocument/2006/relationships/hyperlink" Target="https://www.beniculturali.it/mibac/export/MiBAC/sito-MiBAC/Luogo/MibacUnif/Enti/visualizza_asset.html_912463182.html" TargetMode="External"/><Relationship Id="rId24" Type="http://schemas.openxmlformats.org/officeDocument/2006/relationships/hyperlink" Target="https://www.beniculturali.it/mibac/export/MiBAC/sito-MiBAC/Luogo/MibacUnif/Enti/visualizza_asset.html_894215050.html" TargetMode="External"/><Relationship Id="rId32" Type="http://schemas.openxmlformats.org/officeDocument/2006/relationships/hyperlink" Target="https://www.beniculturali.it/mibac/export/MiBAC/sito-MiBAC/Luogo/MibacUnif/Enti/visualizza_asset.html_1140151313.html" TargetMode="External"/><Relationship Id="rId37" Type="http://schemas.openxmlformats.org/officeDocument/2006/relationships/hyperlink" Target="https://www.beniculturali.it/mibac/export/MiBAC/sito-MiBAC/Luogo/MibacUnif/Enti/visualizza_asset.html_376524562.html" TargetMode="External"/><Relationship Id="rId40" Type="http://schemas.openxmlformats.org/officeDocument/2006/relationships/hyperlink" Target="https://www.beniculturali.it/mibac/export/MiBAC/sito-MiBAC/Luogo/MibacUnif/Enti/visualizza_asset.html_1893200437.html" TargetMode="External"/><Relationship Id="rId5" Type="http://schemas.openxmlformats.org/officeDocument/2006/relationships/hyperlink" Target="https://www.beniculturali.it/mibac/export/MiBAC/sito-MiBAC/Luogo/MibacUnif/Enti/visualizza_asset.html_2111764502.html" TargetMode="External"/><Relationship Id="rId15" Type="http://schemas.openxmlformats.org/officeDocument/2006/relationships/hyperlink" Target="https://www.beniculturali.it/mibac/export/MiBAC/sito-MiBAC/Luogo/MibacUnif/Enti/visualizza_asset.html_406904557.html" TargetMode="External"/><Relationship Id="rId23" Type="http://schemas.openxmlformats.org/officeDocument/2006/relationships/hyperlink" Target="https://www.beniculturali.it/mibac/export/MiBAC/sito-MiBAC/Luogo/MibacUnif/Enti/visualizza_asset.html_1149275379.html" TargetMode="External"/><Relationship Id="rId28" Type="http://schemas.openxmlformats.org/officeDocument/2006/relationships/hyperlink" Target="https://www.beniculturali.it/mibac/export/MiBAC/sito-MiBAC/Luogo/MibacUnif/Enti/visualizza_asset.html_271737615.html" TargetMode="External"/><Relationship Id="rId36" Type="http://schemas.openxmlformats.org/officeDocument/2006/relationships/hyperlink" Target="https://www.beniculturali.it/mibac/export/MiBAC/sito-MiBAC/Luogo/MibacUnif/Enti/visualizza_asset.html_129034063.html" TargetMode="External"/><Relationship Id="rId10" Type="http://schemas.openxmlformats.org/officeDocument/2006/relationships/hyperlink" Target="https://www.beniculturali.it/mibac/export/MiBAC/sito-MiBAC/Luogo/MibacUnif/Enti/visualizza_asset.html_508549812.html" TargetMode="External"/><Relationship Id="rId19" Type="http://schemas.openxmlformats.org/officeDocument/2006/relationships/hyperlink" Target="https://www.beniculturali.it/mibac/export/MiBAC/sito-MiBAC/Luogo/MibacUnif/Enti/visualizza_asset.html_903339116.html" TargetMode="External"/><Relationship Id="rId31" Type="http://schemas.openxmlformats.org/officeDocument/2006/relationships/hyperlink" Target="https://www.beniculturali.it/mibac/export/MiBAC/sito-MiBAC/Luogo/MibacUnif/Enti/visualizza_asset.html_502567438.html" TargetMode="External"/><Relationship Id="rId4" Type="http://schemas.openxmlformats.org/officeDocument/2006/relationships/hyperlink" Target="https://www.beniculturali.it/mibac/export/MiBAC/sito-MiBAC/Luogo/MibacUnif/Enti/visualizza_asset.html_1677644169.html" TargetMode="External"/><Relationship Id="rId9" Type="http://schemas.openxmlformats.org/officeDocument/2006/relationships/hyperlink" Target="https://www.beniculturali.it/mibac/export/MiBAC/sito-MiBAC/Luogo/MibacUnif/Enti/visualizza_asset.html_1418021807.html" TargetMode="External"/><Relationship Id="rId14" Type="http://schemas.openxmlformats.org/officeDocument/2006/relationships/hyperlink" Target="https://www.beniculturali.it/mibac/export/MiBAC/sito-MiBAC/Luogo/MibacUnif/Enti/visualizza_asset.html_98654068.html" TargetMode="External"/><Relationship Id="rId22" Type="http://schemas.openxmlformats.org/officeDocument/2006/relationships/hyperlink" Target="https://www.beniculturali.it/mibac/export/MiBAC/sito-MiBAC/Luogo/MibacUnif/Enti/visualizza_asset.html_613336759.html" TargetMode="External"/><Relationship Id="rId27" Type="http://schemas.openxmlformats.org/officeDocument/2006/relationships/hyperlink" Target="https://www.beniculturali.it/mibac/export/MiBAC/sito-MiBAC/Luogo/MibacUnif/Enti/visualizza_asset.html_1905332300.html" TargetMode="External"/><Relationship Id="rId30" Type="http://schemas.openxmlformats.org/officeDocument/2006/relationships/hyperlink" Target="https://www.beniculturali.it/mibac/export/MiBAC/sito-MiBAC/Luogo/MibacUnif/Enti/visualizza_asset.html_872959121.html" TargetMode="External"/><Relationship Id="rId35" Type="http://schemas.openxmlformats.org/officeDocument/2006/relationships/hyperlink" Target="https://www.beniculturali.it/mibac/export/MiBAC/sito-MiBAC/Luogo/MibacUnif/Enti/visualizza_asset.html_634592688.html"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s://www.beniculturali.it/mibac/export/MiBAC/sito-MiBAC/Luogo/MibacUnif/Enti/visualizza_asset.html_1627461806.html" TargetMode="External"/><Relationship Id="rId13" Type="http://schemas.openxmlformats.org/officeDocument/2006/relationships/hyperlink" Target="https://www.beniculturali.it/mibac/export/MiBAC/sito-MiBAC/Luogo/MibacUnif/Enti/visualizza_asset.html_1159953681.html" TargetMode="External"/><Relationship Id="rId18" Type="http://schemas.openxmlformats.org/officeDocument/2006/relationships/hyperlink" Target="https://www.beniculturali.it/mibac/export/MiBAC/sito-MiBAC/Luogo/MibacUnif/Enti/visualizza_asset.html_1665512306.html" TargetMode="External"/><Relationship Id="rId26" Type="http://schemas.openxmlformats.org/officeDocument/2006/relationships/hyperlink" Target="https://www.beniculturali.it/mibac/export/MiBAC/sito-MiBAC/Luogo/MibacUnif/Enti/visualizza_asset.html_561626808.html" TargetMode="External"/><Relationship Id="rId39" Type="http://schemas.openxmlformats.org/officeDocument/2006/relationships/hyperlink" Target="https://www.beniculturali.it/mibac/export/MiBAC/sito-MiBAC/Luogo/MibacUnif/Enti/visualizza_asset.html_1513684688.html" TargetMode="External"/><Relationship Id="rId3" Type="http://schemas.openxmlformats.org/officeDocument/2006/relationships/hyperlink" Target="https://www.beniculturali.it/mibac/export/MiBAC/sito-MiBAC/Luogo/MibacUnif/Enti/visualizza_asset.html_130588299.html" TargetMode="External"/><Relationship Id="rId21" Type="http://schemas.openxmlformats.org/officeDocument/2006/relationships/hyperlink" Target="https://www.beniculturali.it/mibac/export/MiBAC/sito-MiBAC/Luogo/MibacUnif/Enti/visualizza_asset.html_695426705.html" TargetMode="External"/><Relationship Id="rId34" Type="http://schemas.openxmlformats.org/officeDocument/2006/relationships/hyperlink" Target="https://www.beniculturali.it/mibac/export/MiBAC/sito-MiBAC/Luogo/MibacUnif/Enti/visualizza_asset.html_1563619992.html" TargetMode="External"/><Relationship Id="rId42" Type="http://schemas.openxmlformats.org/officeDocument/2006/relationships/hyperlink" Target="https://www.beniculturali.it/mibac/export/MiBAC/sito-MiBAC/Luogo/MibacUnif/Enti/visualizza_asset.html_543378676.html" TargetMode="External"/><Relationship Id="rId7" Type="http://schemas.openxmlformats.org/officeDocument/2006/relationships/hyperlink" Target="https://www.beniculturali.it/mibac/export/MiBAC/sito-MiBAC/Luogo/MibacUnif/Enti/visualizza_asset.html_1656388240.html" TargetMode="External"/><Relationship Id="rId12" Type="http://schemas.openxmlformats.org/officeDocument/2006/relationships/hyperlink" Target="https://www.beniculturali.it/mibac/export/MiBAC/sito-MiBAC/Luogo/MibacUnif/Enti/visualizza_asset.html_654395056.html" TargetMode="External"/><Relationship Id="rId17" Type="http://schemas.openxmlformats.org/officeDocument/2006/relationships/hyperlink" Target="https://www.beniculturali.it/mibac/export/MiBAC/sito-MiBAC/Luogo/MibacUnif/Enti/visualizza_asset.html_945925001.html" TargetMode="External"/><Relationship Id="rId25" Type="http://schemas.openxmlformats.org/officeDocument/2006/relationships/hyperlink" Target="https://www.beniculturali.it/mibac/export/MiBAC/sito-MiBAC/Luogo/MibacUnif/Enti/visualizza_asset.html_1460607692.html" TargetMode="External"/><Relationship Id="rId33" Type="http://schemas.openxmlformats.org/officeDocument/2006/relationships/hyperlink" Target="https://www.beniculturali.it/mibac/export/MiBAC/sito-MiBAC/Luogo/MibacUnif/Enti/visualizza_asset.html_964173133.html" TargetMode="External"/><Relationship Id="rId38" Type="http://schemas.openxmlformats.org/officeDocument/2006/relationships/hyperlink" Target="https://www.beniculturali.it/mibac/export/MiBAC/sito-MiBAC/Luogo/MibacUnif/Enti/visualizza_asset.html_212678245.html" TargetMode="External"/><Relationship Id="rId2" Type="http://schemas.openxmlformats.org/officeDocument/2006/relationships/notesSlide" Target="../notesSlides/notesSlide28.xml"/><Relationship Id="rId16" Type="http://schemas.openxmlformats.org/officeDocument/2006/relationships/hyperlink" Target="https://www.beniculturali.it/mibac/export/MiBAC/sito-MiBAC/Luogo/MibacUnif/Enti/visualizza_asset.html_148836431.html" TargetMode="External"/><Relationship Id="rId20" Type="http://schemas.openxmlformats.org/officeDocument/2006/relationships/hyperlink" Target="https://www.beniculturali.it/mibac/export/MiBAC/sito-MiBAC/Luogo/MibacUnif/Enti/visualizza_asset.html_1957042251.html" TargetMode="External"/><Relationship Id="rId29" Type="http://schemas.openxmlformats.org/officeDocument/2006/relationships/hyperlink" Target="https://www.beniculturali.it/mibac/export/MiBAC/sito-MiBAC/Luogo/MibacUnif/Enti/visualizza_asset.html_2069178617.html" TargetMode="External"/><Relationship Id="rId41" Type="http://schemas.openxmlformats.org/officeDocument/2006/relationships/hyperlink" Target="https://www.beniculturali.it/mibac/export/MiBAC/sito-MiBAC/Luogo/MibacUnif/Enti/visualizza_asset.html_718236870.html" TargetMode="External"/><Relationship Id="rId1" Type="http://schemas.openxmlformats.org/officeDocument/2006/relationships/slideLayout" Target="../slideLayouts/slideLayout2.xml"/><Relationship Id="rId6" Type="http://schemas.openxmlformats.org/officeDocument/2006/relationships/hyperlink" Target="https://www.beniculturali.it/mibac/export/MiBAC/sito-MiBAC/Luogo/MibacUnif/Enti/visualizza_asset.html_2133020431.html" TargetMode="External"/><Relationship Id="rId11" Type="http://schemas.openxmlformats.org/officeDocument/2006/relationships/hyperlink" Target="https://www.beniculturali.it/mibac/export/MiBAC/sito-MiBAC/Luogo/MibacUnif/Enti/visualizza_asset.html_356722194.html" TargetMode="External"/><Relationship Id="rId24" Type="http://schemas.openxmlformats.org/officeDocument/2006/relationships/hyperlink" Target="https://www.beniculturali.it/mibac/export/MiBAC/sito-MiBAC/Luogo/MibacUnif/Enti/visualizza_asset.html_1067185433.html" TargetMode="External"/><Relationship Id="rId32" Type="http://schemas.openxmlformats.org/officeDocument/2006/relationships/hyperlink" Target="https://www.beniculturali.it/mibac/export/MiBAC/sito-MiBAC/Luogo/MibacUnif/Enti/visualizza_asset.html_1008126063.html" TargetMode="External"/><Relationship Id="rId37" Type="http://schemas.openxmlformats.org/officeDocument/2006/relationships/hyperlink" Target="https://www.beniculturali.it/mibac/export/MiBAC/sito-MiBAC/Luogo/MibacUnif/Enti/visualizza_asset.html_46944117.html" TargetMode="External"/><Relationship Id="rId40" Type="http://schemas.openxmlformats.org/officeDocument/2006/relationships/hyperlink" Target="https://www.beniculturali.it/mibac/export/MiBAC/sito-MiBAC/Luogo/MibacUnif/Enti/visualizza_asset.html_1975290383.html" TargetMode="External"/><Relationship Id="rId45" Type="http://schemas.openxmlformats.org/officeDocument/2006/relationships/hyperlink" Target="https://www.beniculturali.it/mibac/export/MiBAC/sito-MiBAC/Luogo/MibacUnif/Enti/visualizza_asset.html_37820051.html" TargetMode="External"/><Relationship Id="rId5" Type="http://schemas.openxmlformats.org/officeDocument/2006/relationships/hyperlink" Target="https://www.beniculturali.it/mibac/export/MiBAC/sito-MiBAC/Luogo/MibacUnif/Enti/visualizza_asset.html_1048937301.html" TargetMode="External"/><Relationship Id="rId15" Type="http://schemas.openxmlformats.org/officeDocument/2006/relationships/hyperlink" Target="https://www.beniculturali.it/mibac/export/MiBAC/sito-MiBAC/Luogo/MibacUnif/Enti/visualizza_asset.html_862280819.html" TargetMode="External"/><Relationship Id="rId23" Type="http://schemas.openxmlformats.org/officeDocument/2006/relationships/hyperlink" Target="https://www.beniculturali.it/mibac/export/MiBAC/sito-MiBAC/Luogo/MibacUnif/Enti/visualizza_asset.html_1720230054.html" TargetMode="External"/><Relationship Id="rId28" Type="http://schemas.openxmlformats.org/officeDocument/2006/relationships/hyperlink" Target="https://www.beniculturali.it/mibac/export/MiBAC/sito-MiBAC/Luogo/MibacUnif/Enti/visualizza_asset.html_56068183.html" TargetMode="External"/><Relationship Id="rId36" Type="http://schemas.openxmlformats.org/officeDocument/2006/relationships/hyperlink" Target="https://www.beniculturali.it/mibac/export/MiBAC/sito-MiBAC/Luogo/MibacUnif/Enti/visualizza_asset.html_552502742.html" TargetMode="External"/><Relationship Id="rId10" Type="http://schemas.openxmlformats.org/officeDocument/2006/relationships/hyperlink" Target="https://www.beniculturali.it/mibac/export/MiBAC/sito-MiBAC/Luogo/MibacUnif/Enti/visualizza_asset.html_1873398069.html" TargetMode="External"/><Relationship Id="rId19" Type="http://schemas.openxmlformats.org/officeDocument/2006/relationships/hyperlink" Target="https://www.beniculturali.it/mibac/export/MiBAC/sito-MiBAC/Luogo/MibacUnif/Enti/visualizza_asset.html_440366376.html" TargetMode="External"/><Relationship Id="rId31" Type="http://schemas.openxmlformats.org/officeDocument/2006/relationships/hyperlink" Target="https://www.beniculturali.it/mibac/export/MiBAC/sito-MiBAC/Luogo/MibacUnif/Enti/visualizza_asset.html_1058061367.html" TargetMode="External"/><Relationship Id="rId44" Type="http://schemas.openxmlformats.org/officeDocument/2006/relationships/hyperlink" Target="https://www.beniculturali.it/mibac/export/MiBAC/sito-MiBAC/Luogo/MibacUnif/Enti/visualizza_asset.html_1729354120.html" TargetMode="External"/><Relationship Id="rId4" Type="http://schemas.openxmlformats.org/officeDocument/2006/relationships/hyperlink" Target="https://www.beniculturali.it/mibac/export/MiBAC/sito-MiBAC/Luogo/MibacUnif/Enti/visualizza_asset.html_636146924.html" TargetMode="External"/><Relationship Id="rId9" Type="http://schemas.openxmlformats.org/officeDocument/2006/relationships/hyperlink" Target="https://www.beniculturali.it/mibac/export/MiBAC/sito-MiBAC/Luogo/MibacUnif/Enti/visualizza_asset.html_1916010602.html" TargetMode="External"/><Relationship Id="rId14" Type="http://schemas.openxmlformats.org/officeDocument/2006/relationships/hyperlink" Target="https://www.beniculturali.it/mibac/export/MiBAC/sito-MiBAC/Luogo/MibacUnif/Enti/visualizza_asset.html_1367839444.html" TargetMode="External"/><Relationship Id="rId22" Type="http://schemas.openxmlformats.org/officeDocument/2006/relationships/hyperlink" Target="https://www.beniculturali.it/mibac/export/MiBAC/sito-MiBAC/Luogo/MibacUnif/Enti/visualizza_asset.html_955049067.html" TargetMode="External"/><Relationship Id="rId27" Type="http://schemas.openxmlformats.org/officeDocument/2006/relationships/hyperlink" Target="https://www.beniculturali.it/mibac/export/MiBAC/sito-MiBAC/Luogo/MibacUnif/Enti/visualizza_asset.html_531359977.html" TargetMode="External"/><Relationship Id="rId30" Type="http://schemas.openxmlformats.org/officeDocument/2006/relationships/hyperlink" Target="https://www.beniculturali.it/mibac/export/MiBAC/sito-MiBAC/Luogo/MibacUnif/Enti/visualizza_asset.html_449490442.html" TargetMode="External"/><Relationship Id="rId35" Type="http://schemas.openxmlformats.org/officeDocument/2006/relationships/hyperlink" Target="https://www.beniculturali.it/mibac/export/MiBAC/sito-MiBAC/Luogo/MibacUnif/Enti/visualizza_asset.html_458614508.html" TargetMode="External"/><Relationship Id="rId43" Type="http://schemas.openxmlformats.org/officeDocument/2006/relationships/hyperlink" Target="https://www.beniculturali.it/mibac/export/MiBAC/sito-MiBAC/Luogo/MibacUnif/Enti/visualizza_asset.html_467738574.htm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s://www.beniculturali.it/mibac/export/MiBAC/sito-MiBAC/Luogo/MibacUnif/Enti/visualizza_asset.html_1232919561.html" TargetMode="External"/><Relationship Id="rId13" Type="http://schemas.openxmlformats.org/officeDocument/2006/relationships/hyperlink" Target="https://www.beniculturali.it/mibac/export/MiBAC/sito-MiBAC/Luogo/MibacUnif/Enti/visualizza_asset.html_1039813235.html" TargetMode="External"/><Relationship Id="rId18" Type="http://schemas.openxmlformats.org/officeDocument/2006/relationships/hyperlink" Target="https://www.beniculturali.it/mibac/export/MiBAC/sito-MiBAC/Luogo/MibacUnif/Enti/visualizza_asset.html_15009886.html" TargetMode="External"/><Relationship Id="rId3" Type="http://schemas.openxmlformats.org/officeDocument/2006/relationships/hyperlink" Target="https://www.beniculturali.it/mibac/export/MiBAC/sito-MiBAC/Luogo/MibacUnif/Enti/visualizza_asset.html_1223795495.html" TargetMode="External"/><Relationship Id="rId7" Type="http://schemas.openxmlformats.org/officeDocument/2006/relationships/hyperlink" Target="https://www.beniculturali.it/mibac/export/MiBAC/sito-MiBAC/Luogo/MibacUnif/Enti/visualizza_asset.html_283756314.html" TargetMode="External"/><Relationship Id="rId12" Type="http://schemas.openxmlformats.org/officeDocument/2006/relationships/hyperlink" Target="https://www.beniculturali.it/mibac/export/MiBAC/sito-MiBAC/Luogo/MibacUnif/Enti/visualizza_asset.html_1998100548.html" TargetMode="External"/><Relationship Id="rId17" Type="http://schemas.openxmlformats.org/officeDocument/2006/relationships/hyperlink" Target="https://www.beniculturali.it/mibac/export/MiBAC/sito-MiBAC/Luogo/MibacUnif/Enti/visualizza_asset.html_996107364.html" TargetMode="External"/><Relationship Id="rId2" Type="http://schemas.openxmlformats.org/officeDocument/2006/relationships/notesSlide" Target="../notesSlides/notesSlide29.xml"/><Relationship Id="rId16" Type="http://schemas.openxmlformats.org/officeDocument/2006/relationships/hyperlink" Target="https://www.beniculturali.it/mibac/export/MiBAC/sito-MiBAC/Luogo/MibacUnif/Enti/visualizza_asset.html_736485002.html" TargetMode="External"/><Relationship Id="rId20" Type="http://schemas.openxmlformats.org/officeDocument/2006/relationships/hyperlink" Target="https://www.beniculturali.it/mibac/export/MiBAC/sito-MiBAC/Luogo/MibacUnif/Enti/visualizza_asset.html_490548739.html" TargetMode="External"/><Relationship Id="rId1" Type="http://schemas.openxmlformats.org/officeDocument/2006/relationships/slideLayout" Target="../slideLayouts/slideLayout2.xml"/><Relationship Id="rId6" Type="http://schemas.openxmlformats.org/officeDocument/2006/relationships/hyperlink" Target="https://www.beniculturali.it/mibac/export/MiBAC/sito-MiBAC/Luogo/MibacUnif/Enti/visualizza_asset.html_2050930485.html" TargetMode="External"/><Relationship Id="rId11" Type="http://schemas.openxmlformats.org/officeDocument/2006/relationships/hyperlink" Target="https://www.beniculturali.it/mibac/export/MiBAC/sito-MiBAC/Luogo/MibacUnif/Enti/visualizza_asset.html_1738478186.html" TargetMode="External"/><Relationship Id="rId5" Type="http://schemas.openxmlformats.org/officeDocument/2006/relationships/hyperlink" Target="https://www.beniculturali.it/mibac/export/MiBAC/sito-MiBAC/Luogo/MibacUnif/Enti/visualizza_asset.html_789314939.html" TargetMode="External"/><Relationship Id="rId15" Type="http://schemas.openxmlformats.org/officeDocument/2006/relationships/hyperlink" Target="https://www.beniculturali.it/mibac/export/MiBAC/sito-MiBAC/Luogo/MibacUnif/Enti/visualizza_asset.html_274632248.html" TargetMode="External"/><Relationship Id="rId10" Type="http://schemas.openxmlformats.org/officeDocument/2006/relationships/hyperlink" Target="https://www.beniculturali.it/mibac/export/MiBAC/sito-MiBAC/Luogo/MibacUnif/Enti/visualizza_asset.html_1285749498.html" TargetMode="External"/><Relationship Id="rId19" Type="http://schemas.openxmlformats.org/officeDocument/2006/relationships/hyperlink" Target="https://www.beniculturali.it/mibac/export/MiBAC/sito-MiBAC/Luogo/MibacUnif/Enti/visualizza_asset.html_1747602252.html" TargetMode="External"/><Relationship Id="rId4" Type="http://schemas.openxmlformats.org/officeDocument/2006/relationships/hyperlink" Target="https://www.beniculturali.it/mibac/export/MiBAC/sito-MiBAC/Luogo/MibacUnif/Enti/visualizza_asset.html_1294873564.html" TargetMode="External"/><Relationship Id="rId9" Type="http://schemas.openxmlformats.org/officeDocument/2006/relationships/hyperlink" Target="https://www.beniculturali.it/mibac/export/MiBAC/sito-MiBAC/Luogo/MibacUnif/Enti/visualizza_asset.html_221802311.html" TargetMode="External"/><Relationship Id="rId14" Type="http://schemas.openxmlformats.org/officeDocument/2006/relationships/hyperlink" Target="https://www.beniculturali.it/mibac/export/MiBAC/sito-MiBAC/Luogo/MibacUnif/Enti/visualizza_asset.html_1242043627.html"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s://www.beniculturali.it/mibac/export/MiBAC/sito-MiBAC/Luogo/MibacUnif/Enti/visualizza_asset.html_1014355496.html" TargetMode="External"/><Relationship Id="rId13" Type="http://schemas.openxmlformats.org/officeDocument/2006/relationships/hyperlink" Target="https://www.beniculturali.it/mibac/export/MiBAC/sito-MiBAC/Luogo/MibacUnif/Enti/visualizza_asset.html_301590927.html" TargetMode="External"/><Relationship Id="rId18" Type="http://schemas.openxmlformats.org/officeDocument/2006/relationships/hyperlink" Target="https://www.beniculturali.it/mibac/export/MiBAC/sito-MiBAC/Luogo/MibacUnif/Enti/visualizza_asset.html_2016348680.html" TargetMode="External"/><Relationship Id="rId3" Type="http://schemas.openxmlformats.org/officeDocument/2006/relationships/hyperlink" Target="https://www.beniculturali.it/mibac/export/MiBAC/sito-MiBAC/Luogo/MibacUnif/Enti/visualizza_asset.html_1276625432.html" TargetMode="External"/><Relationship Id="rId21" Type="http://schemas.openxmlformats.org/officeDocument/2006/relationships/hyperlink" Target="https://www.beniculturali.it/mibac/export/MiBAC/sito-MiBAC/Luogo/MibacUnif/Enti/visualizza_asset.html_1513437629.html" TargetMode="External"/><Relationship Id="rId7" Type="http://schemas.openxmlformats.org/officeDocument/2006/relationships/hyperlink" Target="https://www.beniculturali.it/mibac/export/MiBAC/sito-MiBAC/Luogo/MibacUnif/Enti/visualizza_asset.html_1017003070.html" TargetMode="External"/><Relationship Id="rId12" Type="http://schemas.openxmlformats.org/officeDocument/2006/relationships/hyperlink" Target="https://www.beniculturali.it/mibac/export/MiBAC/sito-MiBAC/Luogo/MibacUnif/Enti/visualizza_asset.html_240050443.html" TargetMode="External"/><Relationship Id="rId17" Type="http://schemas.openxmlformats.org/officeDocument/2006/relationships/hyperlink" Target="https://www.beniculturali.it/mibac/export/MiBAC/sito-MiBAC/Luogo/MibacUnif/Enti/visualizza_asset.html_1773059991.html" TargetMode="External"/><Relationship Id="rId2" Type="http://schemas.openxmlformats.org/officeDocument/2006/relationships/hyperlink" Target="https://www.beniculturali.it/mibac/export/MiBAC/sito-MiBAC/Luogo/MibacUnif/Enti/visualizza_asset.html_1782184057.html" TargetMode="External"/><Relationship Id="rId16" Type="http://schemas.openxmlformats.org/officeDocument/2006/relationships/hyperlink" Target="https://www.beniculturali.it/mibac/export/MiBAC/sito-MiBAC/Luogo/MibacUnif/Enti/visualizza_asset.html_1510790055.html" TargetMode="External"/><Relationship Id="rId20" Type="http://schemas.openxmlformats.org/officeDocument/2006/relationships/hyperlink" Target="https://www.beniculturali.it/mibac/export/MiBAC/sito-MiBAC/Luogo/MibacUnif/Enti/visualizza_asset.html_1264853792.html" TargetMode="External"/><Relationship Id="rId1" Type="http://schemas.openxmlformats.org/officeDocument/2006/relationships/slideLayout" Target="../slideLayouts/slideLayout2.xml"/><Relationship Id="rId6" Type="http://schemas.openxmlformats.org/officeDocument/2006/relationships/hyperlink" Target="https://www.beniculturali.it/mibac/export/MiBAC/sito-MiBAC/Luogo/MibacUnif/Enti/visualizza_asset.html_1205960882.html" TargetMode="External"/><Relationship Id="rId11" Type="http://schemas.openxmlformats.org/officeDocument/2006/relationships/hyperlink" Target="https://www.beniculturali.it/mibac/export/MiBAC/sito-MiBAC/Luogo/MibacUnif/Enti/visualizza_asset.html_262860608.html" TargetMode="External"/><Relationship Id="rId5" Type="http://schemas.openxmlformats.org/officeDocument/2006/relationships/hyperlink" Target="https://www.beniculturali.it/mibac/export/MiBAC/sito-MiBAC/Luogo/MibacUnif/Enti/visualizza_asset.html_1522561695.html" TargetMode="External"/><Relationship Id="rId15" Type="http://schemas.openxmlformats.org/officeDocument/2006/relationships/hyperlink" Target="https://www.beniculturali.it/mibac/export/MiBAC/sito-MiBAC/Luogo/MibacUnif/Enti/visualizza_asset.html_1273977858.html" TargetMode="External"/><Relationship Id="rId23" Type="http://schemas.openxmlformats.org/officeDocument/2006/relationships/hyperlink" Target="https://www.beniculturali.it/mibac/export/MiBAC/sito-MiBAC/Luogo/MibacUnif/Enti/visualizza_asset.html_1007879004.html" TargetMode="External"/><Relationship Id="rId10" Type="http://schemas.openxmlformats.org/officeDocument/2006/relationships/hyperlink" Target="https://www.beniculturali.it/mibac/export/MiBAC/sito-MiBAC/Luogo/MibacUnif/Enti/visualizza_asset.html_508796871.html" TargetMode="External"/><Relationship Id="rId19" Type="http://schemas.openxmlformats.org/officeDocument/2006/relationships/hyperlink" Target="https://www.beniculturali.it/mibac/export/MiBAC/sito-MiBAC/Luogo/MibacUnif/Enti/visualizza_asset.html_1770412417.html" TargetMode="External"/><Relationship Id="rId4" Type="http://schemas.openxmlformats.org/officeDocument/2006/relationships/hyperlink" Target="https://www.beniculturali.it/mibac/export/MiBAC/sito-MiBAC/Luogo/MibacUnif/Enti/visualizza_asset.html_921587248.html" TargetMode="External"/><Relationship Id="rId9" Type="http://schemas.openxmlformats.org/officeDocument/2006/relationships/hyperlink" Target="https://www.beniculturali.it/mibac/export/MiBAC/sito-MiBAC/Luogo/MibacUnif/Enti/visualizza_asset.html_1519914121.html" TargetMode="External"/><Relationship Id="rId14" Type="http://schemas.openxmlformats.org/officeDocument/2006/relationships/hyperlink" Target="https://www.beniculturali.it/mibac/export/MiBAC/sito-MiBAC/Luogo/MibacUnif/Enti/visualizza_asset.html_499672805.html" TargetMode="External"/><Relationship Id="rId22" Type="http://schemas.openxmlformats.org/officeDocument/2006/relationships/hyperlink" Target="https://www.beniculturali.it/mibac/export/MiBAC/sito-MiBAC/Luogo/MibacUnif/Enti/visualizza_asset.html_3238246.html"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s://www.beniculturali.it/mibac/export/MiBAC/sito-MiBAC/Luogo/MibacUnif/Enti/visualizza_asset.html_1770165358.html" TargetMode="External"/><Relationship Id="rId13" Type="http://schemas.openxmlformats.org/officeDocument/2006/relationships/hyperlink" Target="https://www.beniculturali.it/mibac/export/MiBAC/sito-MiBAC/Luogo/MibacUnif/Enti/visualizza_asset.html_1818266802.html" TargetMode="External"/><Relationship Id="rId3" Type="http://schemas.openxmlformats.org/officeDocument/2006/relationships/hyperlink" Target="https://www.beniculturali.it/mibac/export/MiBAC/sito-MiBAC/Luogo/MibacUnif/Enti/visualizza_asset.html_502320379.html" TargetMode="External"/><Relationship Id="rId7" Type="http://schemas.openxmlformats.org/officeDocument/2006/relationships/hyperlink" Target="https://www.beniculturali.it/mibac/export/MiBAC/sito-MiBAC/Luogo/MibacUnif/Enti/visualizza_asset.html_12362312.html" TargetMode="External"/><Relationship Id="rId12" Type="http://schemas.openxmlformats.org/officeDocument/2006/relationships/hyperlink" Target="https://www.beniculturali.it/mibac/export/MiBAC/sito-MiBAC/Luogo/MibacUnif/Enti/visualizza_asset.html_1971141869.html" TargetMode="External"/><Relationship Id="rId17" Type="http://schemas.openxmlformats.org/officeDocument/2006/relationships/hyperlink" Target="https://www.beniculturali.it/mibac/export/MiBAC/sito-MiBAC/Luogo/MibacUnif/Enti/visualizza_asset.html_1005231430.html" TargetMode="External"/><Relationship Id="rId2" Type="http://schemas.openxmlformats.org/officeDocument/2006/relationships/hyperlink" Target="https://www.beniculturali.it/mibac/export/MiBAC/sito-MiBAC/Luogo/MibacUnif/Enti/visualizza_asset.html_1686768235.html" TargetMode="External"/><Relationship Id="rId16" Type="http://schemas.openxmlformats.org/officeDocument/2006/relationships/hyperlink" Target="https://www.beniculturali.it/mibac/export/MiBAC/sito-MiBAC/Luogo/MibacUnif/Enti/visualizza_asset.html_1312708177.html" TargetMode="External"/><Relationship Id="rId1" Type="http://schemas.openxmlformats.org/officeDocument/2006/relationships/slideLayout" Target="../slideLayouts/slideLayout2.xml"/><Relationship Id="rId6" Type="http://schemas.openxmlformats.org/officeDocument/2006/relationships/hyperlink" Target="https://www.beniculturali.it/mibac/export/MiBAC/sito-MiBAC/Luogo/MibacUnif/Enti/visualizza_asset.html_556651256.html" TargetMode="External"/><Relationship Id="rId11" Type="http://schemas.openxmlformats.org/officeDocument/2006/relationships/hyperlink" Target="https://www.beniculturali.it/mibac/export/MiBAC/sito-MiBAC/Luogo/MibacUnif/Enti/visualizza_asset.html_1465583244.html" TargetMode="External"/><Relationship Id="rId5" Type="http://schemas.openxmlformats.org/officeDocument/2006/relationships/hyperlink" Target="https://www.beniculturali.it/mibac/export/MiBAC/sito-MiBAC/Luogo/MibacUnif/Enti/visualizza_asset.html_1962017803.html" TargetMode="External"/><Relationship Id="rId15" Type="http://schemas.openxmlformats.org/officeDocument/2006/relationships/hyperlink" Target="https://www.beniculturali.it/mibac/export/MiBAC/sito-MiBAC/Luogo/MibacUnif/Enti/visualizza_asset.html_807149552.html" TargetMode="External"/><Relationship Id="rId10" Type="http://schemas.openxmlformats.org/officeDocument/2006/relationships/hyperlink" Target="https://www.beniculturali.it/mibac/export/MiBAC/sito-MiBAC/Luogo/MibacUnif/Enti/visualizza_asset.html_960024619.html" TargetMode="External"/><Relationship Id="rId4" Type="http://schemas.openxmlformats.org/officeDocument/2006/relationships/hyperlink" Target="https://www.beniculturali.it/mibac/export/MiBAC/sito-MiBAC/Luogo/MibacUnif/Enti/visualizza_asset.html_2009872188.html" TargetMode="External"/><Relationship Id="rId9" Type="http://schemas.openxmlformats.org/officeDocument/2006/relationships/hyperlink" Target="https://www.beniculturali.it/mibac/export/MiBAC/sito-MiBAC/Luogo/MibacUnif/Enti/visualizza_asset.html_51092631.html" TargetMode="External"/><Relationship Id="rId14" Type="http://schemas.openxmlformats.org/officeDocument/2006/relationships/hyperlink" Target="https://www.beniculturali.it/mibac/export/MiBAC/sito-MiBAC/Luogo/MibacUnif/Enti/visualizza_asset.html_2019243313.html" TargetMode="External"/></Relationships>
</file>

<file path=ppt/slides/_rels/slide3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mailto:cristina.lollai@beniculturali.it" TargetMode="External"/><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66" name="Rettangolo 65">
            <a:extLst>
              <a:ext uri="{FF2B5EF4-FFF2-40B4-BE49-F238E27FC236}">
                <a16:creationId xmlns:a16="http://schemas.microsoft.com/office/drawing/2014/main" id="{C5BDD1EA-D8C1-45AF-9F0A-14A2A137BA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68" name="Rettangolo con angoli ritagliati in diagonale 6">
            <a:extLst>
              <a:ext uri="{FF2B5EF4-FFF2-40B4-BE49-F238E27FC236}">
                <a16:creationId xmlns:a16="http://schemas.microsoft.com/office/drawing/2014/main" id="{14354E08-0068-48D7-A8AD-84C7B1CF58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000" y="620722"/>
            <a:ext cx="6575496" cy="5286838"/>
          </a:xfrm>
          <a:prstGeom prst="snip2DiagRect">
            <a:avLst>
              <a:gd name="adj1" fmla="val 10787"/>
              <a:gd name="adj2" fmla="val 0"/>
            </a:avLst>
          </a:prstGeom>
          <a:solidFill>
            <a:schemeClr val="tx1"/>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grpSp>
        <p:nvGrpSpPr>
          <p:cNvPr id="70" name="Gruppo 69">
            <a:extLst>
              <a:ext uri="{FF2B5EF4-FFF2-40B4-BE49-F238E27FC236}">
                <a16:creationId xmlns:a16="http://schemas.microsoft.com/office/drawing/2014/main" id="{A779F34F-2960-4B81-BA08-445B6F6A0C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71" name="Connettore diritto 70">
              <a:extLst>
                <a:ext uri="{FF2B5EF4-FFF2-40B4-BE49-F238E27FC236}">
                  <a16:creationId xmlns:a16="http://schemas.microsoft.com/office/drawing/2014/main" id="{10A57ACC-416F-4A5D-B7F7-DDA9886A3A6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2" name="Connettore diritto 71">
              <a:extLst>
                <a:ext uri="{FF2B5EF4-FFF2-40B4-BE49-F238E27FC236}">
                  <a16:creationId xmlns:a16="http://schemas.microsoft.com/office/drawing/2014/main" id="{26522B4F-50C4-4FCE-8AE2-3789D63ED33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 name="Connettore diritto 72">
              <a:extLst>
                <a:ext uri="{FF2B5EF4-FFF2-40B4-BE49-F238E27FC236}">
                  <a16:creationId xmlns:a16="http://schemas.microsoft.com/office/drawing/2014/main" id="{2C3978FC-B5D1-42BE-B086-BC2A733D58F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4" name="Connettore diritto 73">
              <a:extLst>
                <a:ext uri="{FF2B5EF4-FFF2-40B4-BE49-F238E27FC236}">
                  <a16:creationId xmlns:a16="http://schemas.microsoft.com/office/drawing/2014/main" id="{ACED99F1-340D-4970-8E66-3B28E927112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5" name="Connettore diritto 74">
              <a:extLst>
                <a:ext uri="{FF2B5EF4-FFF2-40B4-BE49-F238E27FC236}">
                  <a16:creationId xmlns:a16="http://schemas.microsoft.com/office/drawing/2014/main" id="{50A54E39-63C0-4847-A766-C6B74FEB48D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pic>
        <p:nvPicPr>
          <p:cNvPr id="1026" name="Picture 2" descr="Image result for logo uilpa bac">
            <a:extLst>
              <a:ext uri="{FF2B5EF4-FFF2-40B4-BE49-F238E27FC236}">
                <a16:creationId xmlns:a16="http://schemas.microsoft.com/office/drawing/2014/main" id="{D563809E-2053-46B5-9F04-9BDEA6DA0E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0065" y="670790"/>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2AD8981-E16B-4AE7-AC70-E2088F4DA377}"/>
              </a:ext>
            </a:extLst>
          </p:cNvPr>
          <p:cNvSpPr txBox="1"/>
          <p:nvPr/>
        </p:nvSpPr>
        <p:spPr>
          <a:xfrm>
            <a:off x="630826" y="3162548"/>
            <a:ext cx="6575496" cy="267765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prstClr val="black"/>
                </a:solidFill>
                <a:effectLst/>
                <a:uLnTx/>
                <a:uFillTx/>
                <a:latin typeface="Century Gothic" panose="020B0502020202020204"/>
                <a:ea typeface="+mn-ea"/>
                <a:cs typeface="+mn-cs"/>
              </a:rPr>
              <a:t>CORSO DI PREPARAZIONE AL CONCORSO</a:t>
            </a:r>
            <a:br>
              <a:rPr kumimoji="0" lang="it-IT" sz="2400" b="1" i="0" u="none" strike="noStrike" kern="1200" cap="none" spc="0" normalizeH="0" baseline="0" noProof="0" dirty="0">
                <a:ln>
                  <a:noFill/>
                </a:ln>
                <a:solidFill>
                  <a:prstClr val="black"/>
                </a:solidFill>
                <a:effectLst/>
                <a:uLnTx/>
                <a:uFillTx/>
                <a:latin typeface="Century Gothic" panose="020B0502020202020204"/>
                <a:ea typeface="+mn-ea"/>
                <a:cs typeface="+mn-cs"/>
              </a:rPr>
            </a:br>
            <a:r>
              <a:rPr kumimoji="0" lang="it-IT" sz="2400" b="1" i="0" u="none" strike="noStrike" kern="1200" cap="none" spc="0" normalizeH="0" baseline="0" noProof="0" dirty="0">
                <a:ln>
                  <a:noFill/>
                </a:ln>
                <a:solidFill>
                  <a:prstClr val="black"/>
                </a:solidFill>
                <a:effectLst/>
                <a:uLnTx/>
                <a:uFillTx/>
                <a:latin typeface="Century Gothic" panose="020B0502020202020204"/>
                <a:ea typeface="+mn-ea"/>
                <a:cs typeface="+mn-cs"/>
              </a:rPr>
              <a:t>1052 AFAV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prstClr val="black"/>
                </a:solidFill>
                <a:effectLst/>
                <a:uLnTx/>
                <a:uFillTx/>
                <a:latin typeface="Century Gothic" panose="020B0502020202020204"/>
                <a:ea typeface="+mn-ea"/>
                <a:cs typeface="+mn-cs"/>
              </a:rPr>
              <a:t>LA PROVA SCRITTA</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2000" b="1" i="0" u="none" strike="noStrike" kern="1200" cap="small" spc="0" normalizeH="0" baseline="0" noProof="0" dirty="0">
                <a:ln>
                  <a:noFill/>
                </a:ln>
                <a:solidFill>
                  <a:prstClr val="black"/>
                </a:solidFill>
                <a:effectLst/>
                <a:uLnTx/>
                <a:uFillTx/>
                <a:latin typeface="Century Gothic" panose="020B0502020202020204"/>
                <a:ea typeface="+mn-ea"/>
                <a:cs typeface="+mn-cs"/>
              </a:rPr>
              <a:t>elementi di organizzazione, ordinamento e competenze del Ministero per i beni e le attività culturali e per il turismo</a:t>
            </a:r>
          </a:p>
          <a:p>
            <a:pPr marL="0" marR="0" lvl="0" indent="0" algn="l" defTabSz="457200" rtl="0" eaLnBrk="1" fontAlgn="auto" latinLnBrk="0" hangingPunct="1">
              <a:lnSpc>
                <a:spcPct val="100000"/>
              </a:lnSpc>
              <a:spcBef>
                <a:spcPts val="0"/>
              </a:spcBef>
              <a:spcAft>
                <a:spcPts val="0"/>
              </a:spcAft>
              <a:buClrTx/>
              <a:buSzTx/>
              <a:buFontTx/>
              <a:buNone/>
              <a:tabLst/>
              <a:defRPr/>
            </a:pPr>
            <a:b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b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
        <p:nvSpPr>
          <p:cNvPr id="6" name="CasellaDiTesto 5">
            <a:extLst>
              <a:ext uri="{FF2B5EF4-FFF2-40B4-BE49-F238E27FC236}">
                <a16:creationId xmlns:a16="http://schemas.microsoft.com/office/drawing/2014/main" id="{8A831B22-5FB9-425F-96D1-0C93286D6301}"/>
              </a:ext>
            </a:extLst>
          </p:cNvPr>
          <p:cNvSpPr txBox="1"/>
          <p:nvPr/>
        </p:nvSpPr>
        <p:spPr>
          <a:xfrm>
            <a:off x="7978161" y="297351"/>
            <a:ext cx="3503518" cy="3139321"/>
          </a:xfrm>
          <a:prstGeom prst="rect">
            <a:avLst/>
          </a:prstGeom>
          <a:solidFill>
            <a:schemeClr val="tx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t>Cristina Lollai</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t>Funzionario Promozione e Comunicazione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t>Responsabile servizio tutela beni storico-artistici Segretariato Regionale Lazio</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t>Responsabile Comunicazione </a:t>
            </a:r>
            <a:r>
              <a:rPr kumimoji="0" lang="it-IT" sz="1800" b="0" i="0" u="none" strike="noStrike" kern="1200" cap="none" spc="0" normalizeH="0" baseline="0" noProof="0">
                <a:ln>
                  <a:noFill/>
                </a:ln>
                <a:solidFill>
                  <a:prstClr val="black"/>
                </a:solidFill>
                <a:effectLst/>
                <a:uLnTx/>
                <a:uFillTx/>
                <a:latin typeface="Century Gothic" panose="020B0502020202020204"/>
                <a:ea typeface="+mn-ea"/>
                <a:cs typeface="+mn-cs"/>
              </a:rPr>
              <a:t>Istituzionale ICR</a:t>
            </a: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
        <p:nvSpPr>
          <p:cNvPr id="7" name="CasellaDiTesto 6">
            <a:extLst>
              <a:ext uri="{FF2B5EF4-FFF2-40B4-BE49-F238E27FC236}">
                <a16:creationId xmlns:a16="http://schemas.microsoft.com/office/drawing/2014/main" id="{63D671EC-CE99-4C56-9E4B-D68DB5541731}"/>
              </a:ext>
            </a:extLst>
          </p:cNvPr>
          <p:cNvSpPr txBox="1"/>
          <p:nvPr/>
        </p:nvSpPr>
        <p:spPr>
          <a:xfrm>
            <a:off x="3525430" y="782702"/>
            <a:ext cx="3511826" cy="2031325"/>
          </a:xfrm>
          <a:prstGeom prst="rect">
            <a:avLst/>
          </a:prstGeom>
          <a:solidFill>
            <a:schemeClr val="tx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1" i="0" u="none" strike="noStrike" kern="1200" cap="small" spc="0" normalizeH="0" baseline="0" noProof="0" dirty="0">
                <a:ln>
                  <a:noFill/>
                </a:ln>
                <a:solidFill>
                  <a:prstClr val="black"/>
                </a:solidFill>
                <a:effectLst/>
                <a:uLnTx/>
                <a:uFillTx/>
                <a:latin typeface="Century Gothic" panose="020B0502020202020204"/>
                <a:ea typeface="+mn-ea"/>
                <a:cs typeface="+mn-cs"/>
              </a:rPr>
              <a:t>Parte IV</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1" i="0" u="none" strike="noStrike" kern="1200" cap="small" spc="0" normalizeH="0" baseline="0" noProof="0" dirty="0">
                <a:ln>
                  <a:noFill/>
                </a:ln>
                <a:solidFill>
                  <a:prstClr val="black"/>
                </a:solidFill>
                <a:effectLst/>
                <a:uLnTx/>
                <a:uFillTx/>
                <a:latin typeface="Century Gothic" panose="020B0502020202020204"/>
                <a:ea typeface="+mn-ea"/>
                <a:cs typeface="+mn-cs"/>
              </a:rPr>
              <a:t>Organi periferici </a:t>
            </a:r>
          </a:p>
          <a:p>
            <a:pPr marL="0" marR="0" lvl="0" indent="0" algn="l" defTabSz="457200" rtl="0" eaLnBrk="1" fontAlgn="auto" latinLnBrk="0" hangingPunct="1">
              <a:lnSpc>
                <a:spcPct val="100000"/>
              </a:lnSpc>
              <a:spcBef>
                <a:spcPts val="0"/>
              </a:spcBef>
              <a:spcAft>
                <a:spcPts val="0"/>
              </a:spcAft>
              <a:buClrTx/>
              <a:buSzTx/>
              <a:buFontTx/>
              <a:buNone/>
              <a:tabLst/>
              <a:defRPr/>
            </a:pPr>
            <a:r>
              <a:rPr lang="it-IT" b="1" cap="small" dirty="0">
                <a:solidFill>
                  <a:prstClr val="black"/>
                </a:solidFill>
                <a:latin typeface="Century Gothic" panose="020B0502020202020204"/>
              </a:rPr>
              <a:t>Segretariati regionali</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1" i="0" u="none" strike="noStrike" kern="1200" cap="small" spc="0" normalizeH="0" baseline="0" noProof="0" dirty="0">
                <a:ln>
                  <a:noFill/>
                </a:ln>
                <a:solidFill>
                  <a:prstClr val="black"/>
                </a:solidFill>
                <a:effectLst/>
                <a:uLnTx/>
                <a:uFillTx/>
                <a:latin typeface="Century Gothic" panose="020B0502020202020204"/>
                <a:ea typeface="+mn-ea"/>
                <a:cs typeface="+mn-cs"/>
              </a:rPr>
              <a:t>Soprintendenze archeologia belle arti e p</a:t>
            </a:r>
            <a:r>
              <a:rPr lang="it-IT" b="1" cap="small" dirty="0" err="1">
                <a:solidFill>
                  <a:prstClr val="black"/>
                </a:solidFill>
                <a:latin typeface="Century Gothic" panose="020B0502020202020204"/>
              </a:rPr>
              <a:t>aesaggio</a:t>
            </a:r>
            <a:endParaRPr lang="it-IT" b="1" cap="small" dirty="0">
              <a:solidFill>
                <a:prstClr val="black"/>
              </a:solidFill>
              <a:latin typeface="Century Gothic" panose="020B0502020202020204"/>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1" i="0" u="none" strike="noStrike" kern="1200" cap="small" spc="0" normalizeH="0" baseline="0" noProof="0" dirty="0">
                <a:ln>
                  <a:noFill/>
                </a:ln>
                <a:solidFill>
                  <a:prstClr val="black"/>
                </a:solidFill>
                <a:effectLst/>
                <a:uLnTx/>
                <a:uFillTx/>
                <a:latin typeface="Century Gothic" panose="020B0502020202020204"/>
                <a:ea typeface="+mn-ea"/>
                <a:cs typeface="+mn-cs"/>
              </a:rPr>
              <a:t>Direzioni regionali musei</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1" i="0" u="none" strike="noStrike" kern="1200" cap="small" spc="0" normalizeH="0" baseline="0" noProof="0" dirty="0">
                <a:ln>
                  <a:noFill/>
                </a:ln>
                <a:solidFill>
                  <a:prstClr val="black"/>
                </a:solidFill>
                <a:effectLst/>
                <a:uLnTx/>
                <a:uFillTx/>
                <a:latin typeface="Century Gothic" panose="020B0502020202020204"/>
                <a:ea typeface="+mn-ea"/>
                <a:cs typeface="+mn-cs"/>
              </a:rPr>
              <a:t>Archivi e Biblioteche</a:t>
            </a:r>
          </a:p>
        </p:txBody>
      </p:sp>
    </p:spTree>
    <p:extLst>
      <p:ext uri="{BB962C8B-B14F-4D97-AF65-F5344CB8AC3E}">
        <p14:creationId xmlns:p14="http://schemas.microsoft.com/office/powerpoint/2010/main" val="3780818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1"/>
            <a:ext cx="12172224" cy="665732"/>
          </a:xfrm>
        </p:spPr>
        <p:txBody>
          <a:bodyPr>
            <a:normAutofit fontScale="90000"/>
          </a:bodyPr>
          <a:lstStyle/>
          <a:p>
            <a:r>
              <a:rPr lang="it-IT" sz="4000" i="1" dirty="0">
                <a:solidFill>
                  <a:schemeClr val="bg1"/>
                </a:solidFill>
              </a:rPr>
              <a:t>     </a:t>
            </a:r>
            <a:br>
              <a:rPr lang="it-IT" sz="4000" i="1" dirty="0">
                <a:solidFill>
                  <a:schemeClr val="bg1"/>
                </a:solidFill>
              </a:rPr>
            </a:br>
            <a:r>
              <a:rPr lang="it-IT" sz="4000" i="1" dirty="0">
                <a:solidFill>
                  <a:schemeClr val="bg1"/>
                </a:solidFill>
              </a:rPr>
              <a:t>i 17 SEGRETARIATI REGIONALI - 1</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22427" y="1047359"/>
            <a:ext cx="12114934" cy="5632311"/>
          </a:xfrm>
          <a:prstGeom prst="rect">
            <a:avLst/>
          </a:prstGeom>
          <a:solidFill>
            <a:schemeClr val="tx2">
              <a:lumMod val="40000"/>
              <a:lumOff val="60000"/>
            </a:schemeClr>
          </a:solidFill>
        </p:spPr>
        <p:txBody>
          <a:bodyPr wrap="square" numCol="1" rtlCol="0">
            <a:spAutoFit/>
          </a:bodyPr>
          <a:lstStyle/>
          <a:p>
            <a:pPr marL="285750" indent="-285750">
              <a:buFont typeface="Wingdings" panose="05000000000000000000" pitchFamily="2" charset="2"/>
              <a:buChar char="v"/>
            </a:pPr>
            <a:r>
              <a:rPr lang="it-IT" u="sng" dirty="0">
                <a:solidFill>
                  <a:schemeClr val="bg1"/>
                </a:solidFill>
                <a:hlinkClick r:id="rId3"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L'EMILIA-ROMAGNA</a:t>
            </a:r>
            <a:endParaRPr lang="it-IT" u="sng" dirty="0">
              <a:solidFill>
                <a:schemeClr val="bg1"/>
              </a:solidFill>
            </a:endParaRPr>
          </a:p>
          <a:p>
            <a:pPr marL="285750" indent="-285750">
              <a:buFont typeface="Wingdings" panose="05000000000000000000" pitchFamily="2" charset="2"/>
              <a:buChar char="v"/>
            </a:pPr>
            <a:r>
              <a:rPr lang="it-IT" u="sng" dirty="0">
                <a:solidFill>
                  <a:schemeClr val="bg1"/>
                </a:solidFill>
                <a:hlinkClick r:id="rId4"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IL FRIULI VENEZIA GIULIA</a:t>
            </a:r>
            <a:endParaRPr lang="it-IT" dirty="0">
              <a:solidFill>
                <a:schemeClr val="bg1"/>
              </a:solidFill>
            </a:endParaRPr>
          </a:p>
          <a:p>
            <a:pPr marL="285750" indent="-285750">
              <a:buFont typeface="Wingdings" panose="05000000000000000000" pitchFamily="2" charset="2"/>
              <a:buChar char="v"/>
            </a:pPr>
            <a:r>
              <a:rPr lang="it-IT" u="sng" dirty="0">
                <a:solidFill>
                  <a:schemeClr val="bg1"/>
                </a:solidFill>
                <a:hlinkClick r:id="rId5"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IL LAZIO</a:t>
            </a:r>
            <a:endParaRPr lang="it-IT" u="sng" dirty="0">
              <a:solidFill>
                <a:schemeClr val="bg1"/>
              </a:solidFill>
            </a:endParaRPr>
          </a:p>
          <a:p>
            <a:pPr marL="285750" indent="-285750">
              <a:buFont typeface="Wingdings" panose="05000000000000000000" pitchFamily="2" charset="2"/>
              <a:buChar char="v"/>
            </a:pPr>
            <a:r>
              <a:rPr lang="it-IT" u="sng" dirty="0">
                <a:solidFill>
                  <a:schemeClr val="bg1"/>
                </a:solidFill>
                <a:hlinkClick r:id="rId6"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IL MOLISE</a:t>
            </a:r>
            <a:endParaRPr lang="it-IT" dirty="0">
              <a:solidFill>
                <a:schemeClr val="bg1"/>
              </a:solidFill>
            </a:endParaRPr>
          </a:p>
          <a:p>
            <a:pPr marL="285750" indent="-285750">
              <a:buFont typeface="Wingdings" panose="05000000000000000000" pitchFamily="2" charset="2"/>
              <a:buChar char="v"/>
            </a:pPr>
            <a:r>
              <a:rPr lang="it-IT" u="sng" dirty="0">
                <a:solidFill>
                  <a:schemeClr val="bg1"/>
                </a:solidFill>
                <a:hlinkClick r:id="rId7"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IL PIEMONTE</a:t>
            </a:r>
            <a:endParaRPr lang="it-IT" u="sng" dirty="0">
              <a:solidFill>
                <a:schemeClr val="bg1"/>
              </a:solidFill>
            </a:endParaRPr>
          </a:p>
          <a:p>
            <a:pPr marL="285750" indent="-285750">
              <a:buFont typeface="Wingdings" panose="05000000000000000000" pitchFamily="2" charset="2"/>
              <a:buChar char="v"/>
            </a:pPr>
            <a:r>
              <a:rPr lang="it-IT" u="sng" dirty="0">
                <a:solidFill>
                  <a:schemeClr val="bg1"/>
                </a:solidFill>
                <a:hlinkClick r:id="rId8"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IL VENETO</a:t>
            </a:r>
            <a:endParaRPr lang="it-IT" u="sng" dirty="0">
              <a:solidFill>
                <a:schemeClr val="bg1"/>
              </a:solidFill>
            </a:endParaRPr>
          </a:p>
          <a:p>
            <a:pPr marL="285750" indent="-285750">
              <a:buFont typeface="Wingdings" panose="05000000000000000000" pitchFamily="2" charset="2"/>
              <a:buChar char="v"/>
            </a:pPr>
            <a:r>
              <a:rPr lang="it-IT" u="sng" dirty="0">
                <a:solidFill>
                  <a:schemeClr val="bg1"/>
                </a:solidFill>
                <a:hlinkClick r:id="rId9"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L'ABRUZZO</a:t>
            </a:r>
            <a:endParaRPr lang="it-IT" u="sng" dirty="0">
              <a:solidFill>
                <a:schemeClr val="bg1"/>
              </a:solidFill>
            </a:endParaRPr>
          </a:p>
          <a:p>
            <a:pPr marL="285750" indent="-285750">
              <a:buFont typeface="Wingdings" panose="05000000000000000000" pitchFamily="2" charset="2"/>
              <a:buChar char="v"/>
            </a:pPr>
            <a:r>
              <a:rPr lang="it-IT" u="sng" dirty="0">
                <a:solidFill>
                  <a:schemeClr val="bg1"/>
                </a:solidFill>
                <a:hlinkClick r:id="rId10"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L'UMBRIA</a:t>
            </a:r>
            <a:endParaRPr lang="it-IT" u="sng" dirty="0">
              <a:solidFill>
                <a:schemeClr val="bg1"/>
              </a:solidFill>
            </a:endParaRPr>
          </a:p>
          <a:p>
            <a:pPr marL="285750" indent="-285750">
              <a:buFont typeface="Wingdings" panose="05000000000000000000" pitchFamily="2" charset="2"/>
              <a:buChar char="v"/>
            </a:pPr>
            <a:r>
              <a:rPr lang="it-IT" u="sng" dirty="0">
                <a:solidFill>
                  <a:schemeClr val="bg1"/>
                </a:solidFill>
                <a:hlinkClick r:id="rId11"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LA BASILICATA</a:t>
            </a:r>
            <a:endParaRPr lang="it-IT" u="sng" dirty="0">
              <a:solidFill>
                <a:schemeClr val="bg1"/>
              </a:solidFill>
            </a:endParaRPr>
          </a:p>
          <a:p>
            <a:pPr marL="285750" indent="-285750">
              <a:buFont typeface="Wingdings" panose="05000000000000000000" pitchFamily="2" charset="2"/>
              <a:buChar char="v"/>
            </a:pPr>
            <a:r>
              <a:rPr lang="it-IT" u="sng" dirty="0">
                <a:solidFill>
                  <a:schemeClr val="bg1"/>
                </a:solidFill>
                <a:hlinkClick r:id="rId12"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LA CALABRIA</a:t>
            </a:r>
            <a:endParaRPr lang="it-IT" dirty="0"/>
          </a:p>
        </p:txBody>
      </p:sp>
    </p:spTree>
    <p:extLst>
      <p:ext uri="{BB962C8B-B14F-4D97-AF65-F5344CB8AC3E}">
        <p14:creationId xmlns:p14="http://schemas.microsoft.com/office/powerpoint/2010/main" val="2269188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1"/>
            <a:ext cx="12172224" cy="665732"/>
          </a:xfrm>
        </p:spPr>
        <p:txBody>
          <a:bodyPr>
            <a:normAutofit fontScale="90000"/>
          </a:bodyPr>
          <a:lstStyle/>
          <a:p>
            <a:r>
              <a:rPr lang="it-IT" sz="4000" i="1" dirty="0">
                <a:solidFill>
                  <a:schemeClr val="bg1"/>
                </a:solidFill>
              </a:rPr>
              <a:t>     </a:t>
            </a:r>
            <a:br>
              <a:rPr lang="it-IT" sz="4000" i="1" dirty="0">
                <a:solidFill>
                  <a:schemeClr val="bg1"/>
                </a:solidFill>
              </a:rPr>
            </a:br>
            <a:r>
              <a:rPr lang="it-IT" sz="4000" i="1" dirty="0">
                <a:solidFill>
                  <a:schemeClr val="bg1"/>
                </a:solidFill>
              </a:rPr>
              <a:t>i SEGRETARIATI REGIONALI - 2</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22427" y="1047359"/>
            <a:ext cx="12114934" cy="4247317"/>
          </a:xfrm>
          <a:prstGeom prst="rect">
            <a:avLst/>
          </a:prstGeom>
          <a:solidFill>
            <a:schemeClr val="tx2">
              <a:lumMod val="40000"/>
              <a:lumOff val="60000"/>
            </a:schemeClr>
          </a:solidFill>
        </p:spPr>
        <p:txBody>
          <a:bodyPr wrap="square" numCol="1" rtlCol="0">
            <a:spAutoFit/>
          </a:bodyPr>
          <a:lstStyle/>
          <a:p>
            <a:pPr marL="285750" indent="-285750">
              <a:buFont typeface="Wingdings" panose="05000000000000000000" pitchFamily="2" charset="2"/>
              <a:buChar char="v"/>
            </a:pPr>
            <a:r>
              <a:rPr lang="it-IT" u="sng" dirty="0">
                <a:solidFill>
                  <a:schemeClr val="bg1"/>
                </a:solidFill>
                <a:hlinkClick r:id="rId3"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LA CAMPANIA</a:t>
            </a:r>
            <a:endParaRPr lang="it-IT" u="sng" dirty="0">
              <a:solidFill>
                <a:schemeClr val="bg1"/>
              </a:solidFill>
            </a:endParaRPr>
          </a:p>
          <a:p>
            <a:pPr marL="285750" indent="-285750">
              <a:buFont typeface="Wingdings" panose="05000000000000000000" pitchFamily="2" charset="2"/>
              <a:buChar char="v"/>
            </a:pPr>
            <a:r>
              <a:rPr lang="it-IT" u="sng" dirty="0">
                <a:solidFill>
                  <a:schemeClr val="bg1"/>
                </a:solidFill>
                <a:hlinkClick r:id="rId4"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LA LIGURIA</a:t>
            </a:r>
            <a:endParaRPr lang="it-IT" u="sng" dirty="0">
              <a:solidFill>
                <a:schemeClr val="bg1"/>
              </a:solidFill>
            </a:endParaRPr>
          </a:p>
          <a:p>
            <a:pPr marL="285750" indent="-285750">
              <a:buFont typeface="Wingdings" panose="05000000000000000000" pitchFamily="2" charset="2"/>
              <a:buChar char="v"/>
            </a:pPr>
            <a:r>
              <a:rPr lang="it-IT" u="sng" dirty="0">
                <a:solidFill>
                  <a:schemeClr val="bg1"/>
                </a:solidFill>
                <a:hlinkClick r:id="rId5"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LA LOMBARDIA</a:t>
            </a:r>
            <a:endParaRPr lang="it-IT" u="sng" dirty="0">
              <a:solidFill>
                <a:schemeClr val="bg1"/>
              </a:solidFill>
            </a:endParaRPr>
          </a:p>
          <a:p>
            <a:pPr marL="285750" indent="-285750">
              <a:buFont typeface="Wingdings" panose="05000000000000000000" pitchFamily="2" charset="2"/>
              <a:buChar char="v"/>
            </a:pPr>
            <a:r>
              <a:rPr lang="it-IT" u="sng" dirty="0">
                <a:solidFill>
                  <a:schemeClr val="bg1"/>
                </a:solidFill>
                <a:hlinkClick r:id="rId6"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LA PUGLIA</a:t>
            </a:r>
            <a:endParaRPr lang="it-IT" u="sng" dirty="0">
              <a:solidFill>
                <a:schemeClr val="bg1"/>
              </a:solidFill>
            </a:endParaRPr>
          </a:p>
          <a:p>
            <a:pPr marL="285750" indent="-285750">
              <a:buFont typeface="Wingdings" panose="05000000000000000000" pitchFamily="2" charset="2"/>
              <a:buChar char="v"/>
            </a:pPr>
            <a:r>
              <a:rPr lang="it-IT" u="sng" dirty="0">
                <a:solidFill>
                  <a:schemeClr val="bg1"/>
                </a:solidFill>
                <a:hlinkClick r:id="rId7"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LA SARDEGNA</a:t>
            </a:r>
            <a:endParaRPr lang="it-IT" u="sng" dirty="0">
              <a:solidFill>
                <a:schemeClr val="bg1"/>
              </a:solidFill>
            </a:endParaRPr>
          </a:p>
          <a:p>
            <a:pPr marL="285750" indent="-285750">
              <a:buFont typeface="Wingdings" panose="05000000000000000000" pitchFamily="2" charset="2"/>
              <a:buChar char="v"/>
            </a:pPr>
            <a:r>
              <a:rPr lang="it-IT" u="sng" dirty="0">
                <a:solidFill>
                  <a:schemeClr val="bg1"/>
                </a:solidFill>
                <a:hlinkClick r:id="rId8"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LA TOSCANA</a:t>
            </a:r>
            <a:endParaRPr lang="it-IT" u="sng" dirty="0">
              <a:solidFill>
                <a:schemeClr val="bg1"/>
              </a:solidFill>
            </a:endParaRPr>
          </a:p>
          <a:p>
            <a:pPr marL="285750" indent="-285750">
              <a:buFont typeface="Wingdings" panose="05000000000000000000" pitchFamily="2" charset="2"/>
              <a:buChar char="v"/>
            </a:pPr>
            <a:r>
              <a:rPr lang="it-IT" u="sng" dirty="0">
                <a:solidFill>
                  <a:schemeClr val="bg1"/>
                </a:solidFill>
                <a:hlinkClick r:id="rId9" tooltip="Visualizza Ente">
                  <a:extLst>
                    <a:ext uri="{A12FA001-AC4F-418D-AE19-62706E023703}">
                      <ahyp:hlinkClr xmlns:ahyp="http://schemas.microsoft.com/office/drawing/2018/hyperlinkcolor" val="tx"/>
                    </a:ext>
                  </a:extLst>
                </a:hlinkClick>
              </a:rPr>
              <a:t>SEGRETARIATO REGIONALE DEL MINISTERO PER I BENI E LE ATTIVITÀ CULTURALI E PER IL TURISMO PER LE MARCHE</a:t>
            </a:r>
            <a:endParaRPr lang="it-IT" u="sng" dirty="0">
              <a:solidFill>
                <a:schemeClr val="bg1"/>
              </a:solidFill>
            </a:endParaRPr>
          </a:p>
          <a:p>
            <a:r>
              <a:rPr lang="it-IT" dirty="0">
                <a:solidFill>
                  <a:schemeClr val="bg1"/>
                </a:solidFill>
              </a:rPr>
              <a:t>* Non sono presenti in Sicilia, Valle d’Aosta e Trentino Alto Adige.</a:t>
            </a:r>
          </a:p>
        </p:txBody>
      </p:sp>
    </p:spTree>
    <p:extLst>
      <p:ext uri="{BB962C8B-B14F-4D97-AF65-F5344CB8AC3E}">
        <p14:creationId xmlns:p14="http://schemas.microsoft.com/office/powerpoint/2010/main" val="1241152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1"/>
            <a:ext cx="12172224" cy="665732"/>
          </a:xfrm>
        </p:spPr>
        <p:txBody>
          <a:bodyPr>
            <a:normAutofit fontScale="90000"/>
          </a:bodyPr>
          <a:lstStyle/>
          <a:p>
            <a:r>
              <a:rPr lang="it-IT" sz="4000" i="1" dirty="0">
                <a:solidFill>
                  <a:schemeClr val="bg1"/>
                </a:solidFill>
              </a:rPr>
              <a:t>     </a:t>
            </a:r>
            <a:br>
              <a:rPr lang="it-IT" sz="4000" i="1" dirty="0">
                <a:solidFill>
                  <a:schemeClr val="bg1"/>
                </a:solidFill>
              </a:rPr>
            </a:br>
            <a:r>
              <a:rPr lang="it-IT" sz="4000" i="1" dirty="0">
                <a:solidFill>
                  <a:schemeClr val="bg1"/>
                </a:solidFill>
              </a:rPr>
              <a:t>Le soprintendenze archeologia belle arti e paesaggio -1</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22427" y="1047359"/>
            <a:ext cx="12114934" cy="5355312"/>
          </a:xfrm>
          <a:prstGeom prst="rect">
            <a:avLst/>
          </a:prstGeom>
          <a:solidFill>
            <a:schemeClr val="tx2">
              <a:lumMod val="40000"/>
              <a:lumOff val="60000"/>
            </a:schemeClr>
          </a:solidFill>
        </p:spPr>
        <p:txBody>
          <a:bodyPr wrap="square" numCol="1" rtlCol="0">
            <a:spAutoFit/>
          </a:bodyPr>
          <a:lstStyle/>
          <a:p>
            <a:r>
              <a:rPr lang="it-IT" dirty="0">
                <a:solidFill>
                  <a:schemeClr val="bg1"/>
                </a:solidFill>
              </a:rPr>
              <a:t>Art. 41. </a:t>
            </a:r>
            <a:r>
              <a:rPr lang="it-IT" i="1" dirty="0">
                <a:solidFill>
                  <a:schemeClr val="bg1"/>
                </a:solidFill>
              </a:rPr>
              <a:t>Soprintendenze Archeologia, belle arti e paesaggio</a:t>
            </a:r>
          </a:p>
          <a:p>
            <a:r>
              <a:rPr lang="it-IT" i="1" dirty="0">
                <a:solidFill>
                  <a:schemeClr val="bg1"/>
                </a:solidFill>
              </a:rPr>
              <a:t>N. B. Sono state istituite dal DM 44/2016 che ha soppresso le Soprintendenze Archeologia e le ha unificate con Belle Arti e Paesaggio.</a:t>
            </a:r>
          </a:p>
          <a:p>
            <a:r>
              <a:rPr lang="it-IT" dirty="0">
                <a:solidFill>
                  <a:schemeClr val="bg1"/>
                </a:solidFill>
              </a:rPr>
              <a:t>1. Le Soprintendenze Archeologia, belle arti e paesaggio, uffici di livello dirigenziale non generale, </a:t>
            </a:r>
            <a:r>
              <a:rPr lang="it-IT" b="1" dirty="0">
                <a:solidFill>
                  <a:schemeClr val="bg1"/>
                </a:solidFill>
              </a:rPr>
              <a:t>assicurano sul territorio la tutela del patrimonio culturale</a:t>
            </a:r>
            <a:r>
              <a:rPr lang="it-IT" dirty="0">
                <a:solidFill>
                  <a:schemeClr val="bg1"/>
                </a:solidFill>
              </a:rPr>
              <a:t>. In particolare, il Soprintendente Archeologia, belle arti e paesaggio:</a:t>
            </a:r>
          </a:p>
          <a:p>
            <a:r>
              <a:rPr lang="it-IT" i="1" dirty="0">
                <a:solidFill>
                  <a:schemeClr val="bg1"/>
                </a:solidFill>
              </a:rPr>
              <a:t>a) </a:t>
            </a:r>
            <a:r>
              <a:rPr lang="it-IT" dirty="0">
                <a:solidFill>
                  <a:schemeClr val="bg1"/>
                </a:solidFill>
              </a:rPr>
              <a:t>svolge le funzioni di </a:t>
            </a:r>
            <a:r>
              <a:rPr lang="it-IT" b="1" dirty="0">
                <a:solidFill>
                  <a:schemeClr val="bg1"/>
                </a:solidFill>
              </a:rPr>
              <a:t>catalogazione e tutela </a:t>
            </a:r>
            <a:r>
              <a:rPr lang="it-IT" dirty="0">
                <a:solidFill>
                  <a:schemeClr val="bg1"/>
                </a:solidFill>
              </a:rPr>
              <a:t>nell’ambito del territorio di competenza, sulla base delle indicazioni e dei programmi definiti dalla Direzione generale Archeologia, belle arti e paesaggio; assicura altresì, raccordandosi con la Soprintendenza nazionale per il patrimonio culturale subacqueo, </a:t>
            </a:r>
            <a:r>
              <a:rPr lang="it-IT" b="1" dirty="0">
                <a:solidFill>
                  <a:schemeClr val="bg1"/>
                </a:solidFill>
              </a:rPr>
              <a:t>la tutela del patrimonio culturale subacqueo</a:t>
            </a:r>
            <a:r>
              <a:rPr lang="it-IT" dirty="0">
                <a:solidFill>
                  <a:schemeClr val="bg1"/>
                </a:solidFill>
              </a:rPr>
              <a:t> di cui all’articolo 94 del Codice;</a:t>
            </a:r>
          </a:p>
          <a:p>
            <a:r>
              <a:rPr lang="it-IT" i="1" dirty="0">
                <a:solidFill>
                  <a:schemeClr val="bg1"/>
                </a:solidFill>
              </a:rPr>
              <a:t>b) </a:t>
            </a:r>
            <a:r>
              <a:rPr lang="it-IT" dirty="0">
                <a:solidFill>
                  <a:schemeClr val="bg1"/>
                </a:solidFill>
              </a:rPr>
              <a:t>autorizza l’esecuzione di </a:t>
            </a:r>
            <a:r>
              <a:rPr lang="it-IT" b="1" dirty="0">
                <a:solidFill>
                  <a:schemeClr val="bg1"/>
                </a:solidFill>
              </a:rPr>
              <a:t>opere e lavori di qualunque genere sui beni culturali,</a:t>
            </a:r>
            <a:r>
              <a:rPr lang="it-IT" dirty="0">
                <a:solidFill>
                  <a:schemeClr val="bg1"/>
                </a:solidFill>
              </a:rPr>
              <a:t> fatta eccezione per quelli mobili assegnati alle direzioni regionali e agli istituti dotati di autonomia speciale, e comunque fatto salvo quanto disposto dall’articolo 47, comma 2;</a:t>
            </a:r>
          </a:p>
          <a:p>
            <a:r>
              <a:rPr lang="it-IT" i="1" dirty="0">
                <a:solidFill>
                  <a:schemeClr val="bg1"/>
                </a:solidFill>
              </a:rPr>
              <a:t>c) </a:t>
            </a:r>
            <a:r>
              <a:rPr lang="it-IT" dirty="0">
                <a:solidFill>
                  <a:schemeClr val="bg1"/>
                </a:solidFill>
              </a:rPr>
              <a:t>dispone </a:t>
            </a:r>
            <a:r>
              <a:rPr lang="it-IT" b="1" dirty="0">
                <a:solidFill>
                  <a:schemeClr val="bg1"/>
                </a:solidFill>
              </a:rPr>
              <a:t>l’occupazione temporanea di immobili per l’esecuzione</a:t>
            </a:r>
            <a:r>
              <a:rPr lang="it-IT" dirty="0">
                <a:solidFill>
                  <a:schemeClr val="bg1"/>
                </a:solidFill>
              </a:rPr>
              <a:t>, con le modalità ed entro i limiti previsti per la conduzione dei lavori in economia, di ricerche e scavi archeologici o di opere dirette al ritrovamento di beni culturali;</a:t>
            </a:r>
          </a:p>
          <a:p>
            <a:r>
              <a:rPr lang="it-IT" i="1" dirty="0">
                <a:solidFill>
                  <a:schemeClr val="bg1"/>
                </a:solidFill>
              </a:rPr>
              <a:t>d) </a:t>
            </a:r>
            <a:r>
              <a:rPr lang="it-IT" dirty="0">
                <a:solidFill>
                  <a:schemeClr val="bg1"/>
                </a:solidFill>
              </a:rPr>
              <a:t>partecipa ed </a:t>
            </a:r>
            <a:r>
              <a:rPr lang="it-IT" b="1" dirty="0">
                <a:solidFill>
                  <a:schemeClr val="bg1"/>
                </a:solidFill>
              </a:rPr>
              <a:t>esprime pareri </a:t>
            </a:r>
            <a:r>
              <a:rPr lang="it-IT" dirty="0">
                <a:solidFill>
                  <a:schemeClr val="bg1"/>
                </a:solidFill>
              </a:rPr>
              <a:t>nelle materie di sua competenza nelle </a:t>
            </a:r>
            <a:r>
              <a:rPr lang="it-IT" b="1" dirty="0">
                <a:solidFill>
                  <a:schemeClr val="bg1"/>
                </a:solidFill>
              </a:rPr>
              <a:t>conferenze di servizi</a:t>
            </a:r>
            <a:r>
              <a:rPr lang="it-IT" dirty="0">
                <a:solidFill>
                  <a:schemeClr val="bg1"/>
                </a:solidFill>
              </a:rPr>
              <a:t>;</a:t>
            </a:r>
          </a:p>
          <a:p>
            <a:r>
              <a:rPr lang="it-IT" i="1" dirty="0">
                <a:solidFill>
                  <a:schemeClr val="bg1"/>
                </a:solidFill>
              </a:rPr>
              <a:t>e) </a:t>
            </a:r>
            <a:r>
              <a:rPr lang="it-IT" b="1" dirty="0">
                <a:solidFill>
                  <a:schemeClr val="bg1"/>
                </a:solidFill>
              </a:rPr>
              <a:t>assicura la tutela del decoro dei beni culturali </a:t>
            </a:r>
            <a:r>
              <a:rPr lang="it-IT" dirty="0">
                <a:solidFill>
                  <a:schemeClr val="bg1"/>
                </a:solidFill>
              </a:rPr>
              <a:t>secondo le disposizioni del Codice, e in particolare gli articoli 45, 49 e 52 del Codice;</a:t>
            </a:r>
          </a:p>
        </p:txBody>
      </p:sp>
    </p:spTree>
    <p:extLst>
      <p:ext uri="{BB962C8B-B14F-4D97-AF65-F5344CB8AC3E}">
        <p14:creationId xmlns:p14="http://schemas.microsoft.com/office/powerpoint/2010/main" val="3254222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0"/>
            <a:ext cx="12172224" cy="1152867"/>
          </a:xfrm>
        </p:spPr>
        <p:txBody>
          <a:bodyPr>
            <a:normAutofit fontScale="90000"/>
          </a:bodyPr>
          <a:lstStyle/>
          <a:p>
            <a:r>
              <a:rPr lang="it-IT" sz="4000" i="1" dirty="0">
                <a:solidFill>
                  <a:schemeClr val="bg1"/>
                </a:solidFill>
              </a:rPr>
              <a:t> Le soprintendenze archeologia belle arti e paesaggio</a:t>
            </a:r>
            <a:r>
              <a:rPr lang="it-IT" dirty="0">
                <a:solidFill>
                  <a:schemeClr val="bg1"/>
                </a:solidFill>
              </a:rPr>
              <a:t>-2</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8757" y="1581932"/>
            <a:ext cx="12114934" cy="4801314"/>
          </a:xfrm>
          <a:prstGeom prst="rect">
            <a:avLst/>
          </a:prstGeom>
          <a:solidFill>
            <a:schemeClr val="tx2">
              <a:lumMod val="40000"/>
              <a:lumOff val="60000"/>
            </a:schemeClr>
          </a:solidFill>
        </p:spPr>
        <p:txBody>
          <a:bodyPr wrap="square" numCol="1" rtlCol="0">
            <a:spAutoFit/>
          </a:bodyPr>
          <a:lstStyle/>
          <a:p>
            <a:r>
              <a:rPr lang="it-IT" i="1" dirty="0">
                <a:solidFill>
                  <a:schemeClr val="bg1"/>
                </a:solidFill>
              </a:rPr>
              <a:t>f) </a:t>
            </a:r>
            <a:r>
              <a:rPr lang="it-IT" dirty="0">
                <a:solidFill>
                  <a:schemeClr val="bg1"/>
                </a:solidFill>
              </a:rPr>
              <a:t>amministra e controlla i beni datigli in consegna ed esegue sugli stessi, con le modalità ed entro i limiti previsti per la conduzione dei lavori in economia, anche i relativi </a:t>
            </a:r>
            <a:r>
              <a:rPr lang="it-IT" b="1" dirty="0">
                <a:solidFill>
                  <a:schemeClr val="bg1"/>
                </a:solidFill>
              </a:rPr>
              <a:t>interventi conservativi</a:t>
            </a:r>
            <a:r>
              <a:rPr lang="it-IT" dirty="0">
                <a:solidFill>
                  <a:schemeClr val="bg1"/>
                </a:solidFill>
              </a:rPr>
              <a:t>; provvede altresì all’acquisto di beni e servizi in economia;</a:t>
            </a:r>
          </a:p>
          <a:p>
            <a:r>
              <a:rPr lang="it-IT" i="1" dirty="0">
                <a:solidFill>
                  <a:schemeClr val="bg1"/>
                </a:solidFill>
              </a:rPr>
              <a:t>g) </a:t>
            </a:r>
            <a:r>
              <a:rPr lang="it-IT" dirty="0">
                <a:solidFill>
                  <a:schemeClr val="bg1"/>
                </a:solidFill>
              </a:rPr>
              <a:t>svolge attività di </a:t>
            </a:r>
            <a:r>
              <a:rPr lang="it-IT" b="1" dirty="0">
                <a:solidFill>
                  <a:schemeClr val="bg1"/>
                </a:solidFill>
              </a:rPr>
              <a:t>ricerca</a:t>
            </a:r>
            <a:r>
              <a:rPr lang="it-IT" dirty="0">
                <a:solidFill>
                  <a:schemeClr val="bg1"/>
                </a:solidFill>
              </a:rPr>
              <a:t> sui beni culturali e paesaggistici, i cui risultati rende pubblici, anche in via telematica; propone alla Direzione generale Educazione, ricerca e istituti culturali </a:t>
            </a:r>
            <a:r>
              <a:rPr lang="it-IT" b="1" dirty="0">
                <a:solidFill>
                  <a:schemeClr val="bg1"/>
                </a:solidFill>
              </a:rPr>
              <a:t>iniziative di divulgazione, educazione, formazione e ricerca legate ai territori di competenza;</a:t>
            </a:r>
          </a:p>
          <a:p>
            <a:r>
              <a:rPr lang="it-IT" dirty="0">
                <a:solidFill>
                  <a:schemeClr val="bg1"/>
                </a:solidFill>
              </a:rPr>
              <a:t>collabora altresì alle </a:t>
            </a:r>
            <a:r>
              <a:rPr lang="it-IT" b="1" dirty="0">
                <a:solidFill>
                  <a:schemeClr val="bg1"/>
                </a:solidFill>
              </a:rPr>
              <a:t>attività formative coordinate e autorizzate </a:t>
            </a:r>
            <a:r>
              <a:rPr lang="it-IT" dirty="0">
                <a:solidFill>
                  <a:schemeClr val="bg1"/>
                </a:solidFill>
              </a:rPr>
              <a:t>dalla Direzione generale Educazione, ricerca e istituti culturali, anche </a:t>
            </a:r>
            <a:r>
              <a:rPr lang="it-IT" b="1" dirty="0">
                <a:solidFill>
                  <a:schemeClr val="bg1"/>
                </a:solidFill>
              </a:rPr>
              <a:t>ospitando tirocini</a:t>
            </a:r>
            <a:r>
              <a:rPr lang="it-IT" dirty="0">
                <a:solidFill>
                  <a:schemeClr val="bg1"/>
                </a:solidFill>
              </a:rPr>
              <a:t>;</a:t>
            </a:r>
          </a:p>
          <a:p>
            <a:r>
              <a:rPr lang="it-IT" i="1" dirty="0">
                <a:solidFill>
                  <a:schemeClr val="bg1"/>
                </a:solidFill>
              </a:rPr>
              <a:t>h) </a:t>
            </a:r>
            <a:r>
              <a:rPr lang="it-IT" dirty="0">
                <a:solidFill>
                  <a:schemeClr val="bg1"/>
                </a:solidFill>
              </a:rPr>
              <a:t>propone al Direttore generale, al Direttore generale Educazione, ricerca e istituti culturali, nonché all’Istituto per la digitalizzazione del patrimonio culturale – </a:t>
            </a:r>
            <a:r>
              <a:rPr lang="it-IT" i="1" dirty="0">
                <a:solidFill>
                  <a:schemeClr val="bg1"/>
                </a:solidFill>
              </a:rPr>
              <a:t>Digital Library </a:t>
            </a:r>
            <a:r>
              <a:rPr lang="it-IT" dirty="0">
                <a:solidFill>
                  <a:schemeClr val="bg1"/>
                </a:solidFill>
              </a:rPr>
              <a:t>, i programmi concernenti studi, ricerche ed iniziative scientifiche in tema di </a:t>
            </a:r>
            <a:r>
              <a:rPr lang="it-IT" b="1" dirty="0">
                <a:solidFill>
                  <a:schemeClr val="bg1"/>
                </a:solidFill>
              </a:rPr>
              <a:t>catalogazione e inventariazione dei beni culturali</a:t>
            </a:r>
            <a:r>
              <a:rPr lang="it-IT" dirty="0">
                <a:solidFill>
                  <a:schemeClr val="bg1"/>
                </a:solidFill>
              </a:rPr>
              <a:t>, definiti in concorso con le Regioni ai sensi della normativa in materia; promuove, anche in collaborazione con le Regioni, le università e le istituzioni culturali e di ricerca, l’organizzazione di studi, ricerche, iniziative culturali e di </a:t>
            </a:r>
            <a:r>
              <a:rPr lang="it-IT" b="1" dirty="0">
                <a:solidFill>
                  <a:schemeClr val="bg1"/>
                </a:solidFill>
              </a:rPr>
              <a:t>formazione in materia di patrimonio culturale</a:t>
            </a:r>
            <a:r>
              <a:rPr lang="it-IT" dirty="0">
                <a:solidFill>
                  <a:schemeClr val="bg1"/>
                </a:solidFill>
              </a:rPr>
              <a:t>;</a:t>
            </a:r>
          </a:p>
          <a:p>
            <a:r>
              <a:rPr lang="it-IT" i="1" dirty="0">
                <a:solidFill>
                  <a:schemeClr val="bg1"/>
                </a:solidFill>
              </a:rPr>
              <a:t>i) </a:t>
            </a:r>
            <a:r>
              <a:rPr lang="it-IT" dirty="0">
                <a:solidFill>
                  <a:schemeClr val="bg1"/>
                </a:solidFill>
              </a:rPr>
              <a:t>cura l’istruttoria finalizzata alla stipula di </a:t>
            </a:r>
            <a:r>
              <a:rPr lang="it-IT" b="1" dirty="0">
                <a:solidFill>
                  <a:schemeClr val="bg1"/>
                </a:solidFill>
              </a:rPr>
              <a:t>accordi e convenzioni con i proprietari di beni culturali </a:t>
            </a:r>
            <a:r>
              <a:rPr lang="it-IT" dirty="0">
                <a:solidFill>
                  <a:schemeClr val="bg1"/>
                </a:solidFill>
              </a:rPr>
              <a:t>oggetto</a:t>
            </a:r>
          </a:p>
          <a:p>
            <a:r>
              <a:rPr lang="it-IT" dirty="0">
                <a:solidFill>
                  <a:schemeClr val="bg1"/>
                </a:solidFill>
              </a:rPr>
              <a:t>di interventi conservativi alla cui </a:t>
            </a:r>
            <a:r>
              <a:rPr lang="it-IT" b="1" dirty="0">
                <a:solidFill>
                  <a:schemeClr val="bg1"/>
                </a:solidFill>
              </a:rPr>
              <a:t>spesa ha contribuito il Ministero*</a:t>
            </a:r>
            <a:r>
              <a:rPr lang="it-IT" dirty="0">
                <a:solidFill>
                  <a:schemeClr val="bg1"/>
                </a:solidFill>
              </a:rPr>
              <a:t>, al fine di stabilire le modalità per l’accesso ai beni medesimi da parte del pubblico;</a:t>
            </a:r>
          </a:p>
        </p:txBody>
      </p:sp>
    </p:spTree>
    <p:extLst>
      <p:ext uri="{BB962C8B-B14F-4D97-AF65-F5344CB8AC3E}">
        <p14:creationId xmlns:p14="http://schemas.microsoft.com/office/powerpoint/2010/main" val="12567087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0"/>
            <a:ext cx="12172224" cy="1152867"/>
          </a:xfrm>
        </p:spPr>
        <p:txBody>
          <a:bodyPr>
            <a:normAutofit fontScale="90000"/>
          </a:bodyPr>
          <a:lstStyle/>
          <a:p>
            <a:r>
              <a:rPr lang="it-IT" sz="4000" i="1" dirty="0">
                <a:solidFill>
                  <a:schemeClr val="bg1"/>
                </a:solidFill>
              </a:rPr>
              <a:t>     </a:t>
            </a:r>
            <a:br>
              <a:rPr lang="it-IT" sz="4000" i="1" dirty="0">
                <a:solidFill>
                  <a:schemeClr val="bg1"/>
                </a:solidFill>
              </a:rPr>
            </a:br>
            <a:r>
              <a:rPr lang="it-IT" sz="4000" i="1" dirty="0">
                <a:solidFill>
                  <a:schemeClr val="bg1"/>
                </a:solidFill>
              </a:rPr>
              <a:t>           </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21100" y="940777"/>
            <a:ext cx="12114934" cy="5909310"/>
          </a:xfrm>
          <a:prstGeom prst="rect">
            <a:avLst/>
          </a:prstGeom>
          <a:solidFill>
            <a:schemeClr val="tx2">
              <a:lumMod val="40000"/>
              <a:lumOff val="60000"/>
            </a:schemeClr>
          </a:solidFill>
        </p:spPr>
        <p:txBody>
          <a:bodyPr wrap="square" numCol="1" rtlCol="0">
            <a:spAutoFit/>
          </a:bodyPr>
          <a:lstStyle/>
          <a:p>
            <a:r>
              <a:rPr lang="it-IT" i="1" dirty="0">
                <a:solidFill>
                  <a:schemeClr val="bg1"/>
                </a:solidFill>
              </a:rPr>
              <a:t>l) </a:t>
            </a:r>
            <a:r>
              <a:rPr lang="it-IT" b="1" dirty="0">
                <a:solidFill>
                  <a:schemeClr val="bg1"/>
                </a:solidFill>
              </a:rPr>
              <a:t>istruisce e propone alla competente Commissione regionale per il patrimonio culturale i provvedimenti</a:t>
            </a:r>
          </a:p>
          <a:p>
            <a:r>
              <a:rPr lang="it-IT" b="1" dirty="0">
                <a:solidFill>
                  <a:schemeClr val="bg1"/>
                </a:solidFill>
              </a:rPr>
              <a:t>di verifica o di dichiarazione dell’interesse culturale, le prescrizioni di tutela indiretta*, nonché le dichiarazioni di notevole interesse pubblico paesaggistico</a:t>
            </a:r>
            <a:r>
              <a:rPr lang="it-IT" dirty="0">
                <a:solidFill>
                  <a:schemeClr val="bg1"/>
                </a:solidFill>
              </a:rPr>
              <a:t> ovvero le integrazioni del loro contenuto, ai sensi, rispettivamente, degli articoli 12, 13, 45, 138, comma 3, e 141 </a:t>
            </a:r>
            <a:r>
              <a:rPr lang="it-IT" i="1" dirty="0">
                <a:solidFill>
                  <a:schemeClr val="bg1"/>
                </a:solidFill>
              </a:rPr>
              <a:t>-bis </a:t>
            </a:r>
            <a:r>
              <a:rPr lang="it-IT" dirty="0">
                <a:solidFill>
                  <a:schemeClr val="bg1"/>
                </a:solidFill>
              </a:rPr>
              <a:t>del Codice;</a:t>
            </a:r>
          </a:p>
          <a:p>
            <a:r>
              <a:rPr lang="it-IT" i="1" dirty="0">
                <a:solidFill>
                  <a:schemeClr val="bg1"/>
                </a:solidFill>
              </a:rPr>
              <a:t>m) </a:t>
            </a:r>
            <a:r>
              <a:rPr lang="it-IT" b="1" dirty="0">
                <a:solidFill>
                  <a:schemeClr val="bg1"/>
                </a:solidFill>
              </a:rPr>
              <a:t>impone ai proprietari, possessori o detentori di beni culturali gli interventi necessari per assicurarne la</a:t>
            </a:r>
          </a:p>
          <a:p>
            <a:r>
              <a:rPr lang="it-IT" b="1" dirty="0">
                <a:solidFill>
                  <a:schemeClr val="bg1"/>
                </a:solidFill>
              </a:rPr>
              <a:t>conservazione</a:t>
            </a:r>
            <a:r>
              <a:rPr lang="it-IT" dirty="0">
                <a:solidFill>
                  <a:schemeClr val="bg1"/>
                </a:solidFill>
              </a:rPr>
              <a:t>, ovvero dispone, allo stesso fine, l’intervento diretto del Ministero ai sensi dell’articolo 32 del</a:t>
            </a:r>
          </a:p>
          <a:p>
            <a:r>
              <a:rPr lang="it-IT" dirty="0">
                <a:solidFill>
                  <a:schemeClr val="bg1"/>
                </a:solidFill>
              </a:rPr>
              <a:t>Codice;</a:t>
            </a:r>
          </a:p>
          <a:p>
            <a:r>
              <a:rPr lang="it-IT" i="1" dirty="0">
                <a:solidFill>
                  <a:schemeClr val="bg1"/>
                </a:solidFill>
              </a:rPr>
              <a:t>n) </a:t>
            </a:r>
            <a:r>
              <a:rPr lang="it-IT" dirty="0">
                <a:solidFill>
                  <a:schemeClr val="bg1"/>
                </a:solidFill>
              </a:rPr>
              <a:t>svolge le istruttorie e propone al Direttore generale i provvedimenti relativi a </a:t>
            </a:r>
            <a:r>
              <a:rPr lang="it-IT" b="1" dirty="0">
                <a:solidFill>
                  <a:schemeClr val="bg1"/>
                </a:solidFill>
              </a:rPr>
              <a:t>beni di proprietà privata non inclusi nelle collezioni di musei statali, quali l’autorizzazione al prestito per mostre od esposizioni, l’acquisto coattivo all’esportazione, l’espropriazione</a:t>
            </a:r>
            <a:r>
              <a:rPr lang="it-IT" dirty="0">
                <a:solidFill>
                  <a:schemeClr val="bg1"/>
                </a:solidFill>
              </a:rPr>
              <a:t>, ai sensi, rispettivamente, degli articoli 48, 70 e 95 del Codice;</a:t>
            </a:r>
          </a:p>
          <a:p>
            <a:r>
              <a:rPr lang="it-IT" i="1" dirty="0">
                <a:solidFill>
                  <a:schemeClr val="bg1"/>
                </a:solidFill>
              </a:rPr>
              <a:t>o) </a:t>
            </a:r>
            <a:r>
              <a:rPr lang="it-IT" dirty="0">
                <a:solidFill>
                  <a:schemeClr val="bg1"/>
                </a:solidFill>
              </a:rPr>
              <a:t>esprime pareri sulle alienazioni, le permute, le costituzioni di ipoteca e di pegno ed ogni altro negozio giuridico che comporti </a:t>
            </a:r>
            <a:r>
              <a:rPr lang="it-IT" b="1" dirty="0">
                <a:solidFill>
                  <a:schemeClr val="bg1"/>
                </a:solidFill>
              </a:rPr>
              <a:t>il trasferimento a titolo oneroso di beni culturali </a:t>
            </a:r>
            <a:r>
              <a:rPr lang="it-IT" dirty="0">
                <a:solidFill>
                  <a:schemeClr val="bg1"/>
                </a:solidFill>
              </a:rPr>
              <a:t>appartenenti a soggetti pubblici come identificati dal Codice;</a:t>
            </a:r>
          </a:p>
          <a:p>
            <a:r>
              <a:rPr lang="it-IT" i="1" dirty="0">
                <a:solidFill>
                  <a:schemeClr val="bg1"/>
                </a:solidFill>
              </a:rPr>
              <a:t>p) </a:t>
            </a:r>
            <a:r>
              <a:rPr lang="it-IT" dirty="0">
                <a:solidFill>
                  <a:schemeClr val="bg1"/>
                </a:solidFill>
              </a:rPr>
              <a:t>istruisce i procedimenti concernenti </a:t>
            </a:r>
            <a:r>
              <a:rPr lang="it-IT" b="1" dirty="0">
                <a:solidFill>
                  <a:schemeClr val="bg1"/>
                </a:solidFill>
              </a:rPr>
              <a:t>le sanzioni ripristinatorie e pecuniarie </a:t>
            </a:r>
            <a:r>
              <a:rPr lang="it-IT" dirty="0">
                <a:solidFill>
                  <a:schemeClr val="bg1"/>
                </a:solidFill>
              </a:rPr>
              <a:t>previste dal Codice, nonché dagli articoli 33, comma 3, e 37, comma 2, del Testo unico dell’edilizia di cui al decreto del Presidente della Repubblica 6 giugno 2001, n. 380;</a:t>
            </a:r>
          </a:p>
          <a:p>
            <a:r>
              <a:rPr lang="it-IT" i="1" dirty="0">
                <a:solidFill>
                  <a:schemeClr val="bg1"/>
                </a:solidFill>
              </a:rPr>
              <a:t>q) </a:t>
            </a:r>
            <a:r>
              <a:rPr lang="it-IT" dirty="0">
                <a:solidFill>
                  <a:schemeClr val="bg1"/>
                </a:solidFill>
              </a:rPr>
              <a:t>istruisce e propone alla Direzione generale, secondo le modalità di cui all’articolo 40, comma 2, lettera </a:t>
            </a:r>
            <a:r>
              <a:rPr lang="it-IT" i="1" dirty="0">
                <a:solidFill>
                  <a:schemeClr val="bg1"/>
                </a:solidFill>
              </a:rPr>
              <a:t>d) </a:t>
            </a:r>
            <a:r>
              <a:rPr lang="it-IT" dirty="0">
                <a:solidFill>
                  <a:schemeClr val="bg1"/>
                </a:solidFill>
              </a:rPr>
              <a:t>, </a:t>
            </a:r>
            <a:r>
              <a:rPr lang="it-IT" b="1" dirty="0">
                <a:solidFill>
                  <a:schemeClr val="bg1"/>
                </a:solidFill>
              </a:rPr>
              <a:t>l’esercizio del diritto di prelazione**</a:t>
            </a:r>
            <a:r>
              <a:rPr lang="it-IT" dirty="0">
                <a:solidFill>
                  <a:schemeClr val="bg1"/>
                </a:solidFill>
              </a:rPr>
              <a:t>;</a:t>
            </a:r>
          </a:p>
          <a:p>
            <a:r>
              <a:rPr lang="it-IT" i="1" dirty="0">
                <a:solidFill>
                  <a:schemeClr val="bg1"/>
                </a:solidFill>
              </a:rPr>
              <a:t>r) </a:t>
            </a:r>
            <a:r>
              <a:rPr lang="it-IT" dirty="0">
                <a:solidFill>
                  <a:schemeClr val="bg1"/>
                </a:solidFill>
              </a:rPr>
              <a:t>autorizza il </a:t>
            </a:r>
            <a:r>
              <a:rPr lang="it-IT" b="1" dirty="0">
                <a:solidFill>
                  <a:schemeClr val="bg1"/>
                </a:solidFill>
              </a:rPr>
              <a:t>distacco di affreschi, stemmi, graffiti, lapidi, iscrizioni, tabernacoli e altri elementi decorativi di edifici,</a:t>
            </a:r>
            <a:r>
              <a:rPr lang="it-IT" dirty="0">
                <a:solidFill>
                  <a:schemeClr val="bg1"/>
                </a:solidFill>
              </a:rPr>
              <a:t> nonché la rimozione di cippi e monumenti, da eseguirsi ai sensi dell’articolo 50, commi 1 e 2, del Codice;</a:t>
            </a:r>
          </a:p>
        </p:txBody>
      </p:sp>
      <p:sp>
        <p:nvSpPr>
          <p:cNvPr id="4" name="Titolo 1">
            <a:extLst>
              <a:ext uri="{FF2B5EF4-FFF2-40B4-BE49-F238E27FC236}">
                <a16:creationId xmlns:a16="http://schemas.microsoft.com/office/drawing/2014/main" id="{75F4E8E8-CFAE-4B1F-8A14-38E9880AAC2C}"/>
              </a:ext>
            </a:extLst>
          </p:cNvPr>
          <p:cNvSpPr txBox="1">
            <a:spLocks/>
          </p:cNvSpPr>
          <p:nvPr/>
        </p:nvSpPr>
        <p:spPr>
          <a:xfrm>
            <a:off x="-34864" y="1"/>
            <a:ext cx="12226863" cy="948690"/>
          </a:xfrm>
          <a:prstGeom prst="rect">
            <a:avLst/>
          </a:prstGeom>
          <a:effectLst/>
        </p:spPr>
        <p:txBody>
          <a:bodyPr vert="horz" lIns="91440" tIns="45720" rIns="91440" bIns="45720" rtlCol="0" anchor="ctr">
            <a:normAutofit fontScale="82500" lnSpcReduction="2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4000" i="1" dirty="0">
                <a:solidFill>
                  <a:schemeClr val="bg1"/>
                </a:solidFill>
              </a:rPr>
              <a:t> Le soprintendenze archeologia belle arti e paesaggio</a:t>
            </a:r>
            <a:r>
              <a:rPr lang="it-IT" dirty="0">
                <a:solidFill>
                  <a:schemeClr val="bg1"/>
                </a:solidFill>
              </a:rPr>
              <a:t>-3</a:t>
            </a:r>
          </a:p>
        </p:txBody>
      </p:sp>
    </p:spTree>
    <p:extLst>
      <p:ext uri="{BB962C8B-B14F-4D97-AF65-F5344CB8AC3E}">
        <p14:creationId xmlns:p14="http://schemas.microsoft.com/office/powerpoint/2010/main" val="17852328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0"/>
            <a:ext cx="12172224" cy="1152867"/>
          </a:xfrm>
        </p:spPr>
        <p:txBody>
          <a:bodyPr>
            <a:normAutofit fontScale="90000"/>
          </a:bodyPr>
          <a:lstStyle/>
          <a:p>
            <a:r>
              <a:rPr lang="it-IT" sz="4000" i="1" dirty="0">
                <a:solidFill>
                  <a:schemeClr val="bg1"/>
                </a:solidFill>
              </a:rPr>
              <a:t>     </a:t>
            </a:r>
            <a:br>
              <a:rPr lang="it-IT" sz="4000" i="1" dirty="0">
                <a:solidFill>
                  <a:schemeClr val="bg1"/>
                </a:solidFill>
              </a:rPr>
            </a:br>
            <a:r>
              <a:rPr lang="it-IT" sz="4000" i="1" dirty="0">
                <a:solidFill>
                  <a:schemeClr val="bg1"/>
                </a:solidFill>
              </a:rPr>
              <a:t>compiti </a:t>
            </a:r>
            <a:r>
              <a:rPr lang="it-IT" sz="4000" i="1" dirty="0" err="1">
                <a:solidFill>
                  <a:schemeClr val="bg1"/>
                </a:solidFill>
              </a:rPr>
              <a:t>DELLe</a:t>
            </a:r>
            <a:r>
              <a:rPr lang="it-IT" sz="4000" i="1" dirty="0">
                <a:solidFill>
                  <a:schemeClr val="bg1"/>
                </a:solidFill>
              </a:rPr>
              <a:t> SOPRINTENDENZE ABAP -4</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22427" y="948690"/>
            <a:ext cx="12114934" cy="5632311"/>
          </a:xfrm>
          <a:prstGeom prst="rect">
            <a:avLst/>
          </a:prstGeom>
          <a:solidFill>
            <a:schemeClr val="tx2">
              <a:lumMod val="40000"/>
              <a:lumOff val="60000"/>
            </a:schemeClr>
          </a:solidFill>
        </p:spPr>
        <p:txBody>
          <a:bodyPr wrap="square" numCol="1" rtlCol="0">
            <a:spAutoFit/>
          </a:bodyPr>
          <a:lstStyle/>
          <a:p>
            <a:r>
              <a:rPr lang="it-IT" i="1" dirty="0">
                <a:solidFill>
                  <a:schemeClr val="bg1"/>
                </a:solidFill>
              </a:rPr>
              <a:t>s) </a:t>
            </a:r>
            <a:r>
              <a:rPr lang="it-IT" dirty="0">
                <a:solidFill>
                  <a:schemeClr val="bg1"/>
                </a:solidFill>
              </a:rPr>
              <a:t>unifica e aggiorna le funzioni di </a:t>
            </a:r>
            <a:r>
              <a:rPr lang="it-IT" b="1" dirty="0">
                <a:solidFill>
                  <a:schemeClr val="bg1"/>
                </a:solidFill>
              </a:rPr>
              <a:t>catalogo e tutela nel territorio di competenza</a:t>
            </a:r>
            <a:r>
              <a:rPr lang="it-IT" dirty="0">
                <a:solidFill>
                  <a:schemeClr val="bg1"/>
                </a:solidFill>
              </a:rPr>
              <a:t>, secondo criteri e direttive forniti dal Direttore generale Educazione, ricerca e istituti culturali;</a:t>
            </a:r>
          </a:p>
          <a:p>
            <a:r>
              <a:rPr lang="it-IT" i="1" dirty="0">
                <a:solidFill>
                  <a:schemeClr val="bg1"/>
                </a:solidFill>
              </a:rPr>
              <a:t>t) </a:t>
            </a:r>
            <a:r>
              <a:rPr lang="it-IT" b="1" dirty="0">
                <a:solidFill>
                  <a:schemeClr val="bg1"/>
                </a:solidFill>
              </a:rPr>
              <a:t>concede</a:t>
            </a:r>
            <a:r>
              <a:rPr lang="it-IT" dirty="0">
                <a:solidFill>
                  <a:schemeClr val="bg1"/>
                </a:solidFill>
              </a:rPr>
              <a:t>, ai sensi degli articoli 106 e 107 del Codice, </a:t>
            </a:r>
            <a:r>
              <a:rPr lang="it-IT" b="1" dirty="0">
                <a:solidFill>
                  <a:schemeClr val="bg1"/>
                </a:solidFill>
              </a:rPr>
              <a:t>l’uso dei beni culturali in consegna al Ministero</a:t>
            </a:r>
            <a:r>
              <a:rPr lang="it-IT" dirty="0">
                <a:solidFill>
                  <a:schemeClr val="bg1"/>
                </a:solidFill>
              </a:rPr>
              <a:t>, fatto salvo quanto stabilito dagli articoli 42, comma 2, </a:t>
            </a:r>
            <a:r>
              <a:rPr lang="it-IT" i="1" dirty="0">
                <a:solidFill>
                  <a:schemeClr val="bg1"/>
                </a:solidFill>
              </a:rPr>
              <a:t>v) </a:t>
            </a:r>
            <a:r>
              <a:rPr lang="it-IT" dirty="0">
                <a:solidFill>
                  <a:schemeClr val="bg1"/>
                </a:solidFill>
              </a:rPr>
              <a:t>, lettera e 43, comma 4, lettera </a:t>
            </a:r>
            <a:r>
              <a:rPr lang="it-IT" i="1" dirty="0">
                <a:solidFill>
                  <a:schemeClr val="bg1"/>
                </a:solidFill>
              </a:rPr>
              <a:t>o) </a:t>
            </a:r>
            <a:r>
              <a:rPr lang="it-IT" dirty="0">
                <a:solidFill>
                  <a:schemeClr val="bg1"/>
                </a:solidFill>
              </a:rPr>
              <a:t>;</a:t>
            </a:r>
          </a:p>
          <a:p>
            <a:r>
              <a:rPr lang="it-IT" i="1" dirty="0">
                <a:solidFill>
                  <a:schemeClr val="bg1"/>
                </a:solidFill>
              </a:rPr>
              <a:t>u) </a:t>
            </a:r>
            <a:r>
              <a:rPr lang="it-IT" b="1" dirty="0">
                <a:solidFill>
                  <a:schemeClr val="bg1"/>
                </a:solidFill>
              </a:rPr>
              <a:t>risponde anche alla Direzione generale Creatività contemporanea </a:t>
            </a:r>
            <a:r>
              <a:rPr lang="it-IT" dirty="0">
                <a:solidFill>
                  <a:schemeClr val="bg1"/>
                </a:solidFill>
              </a:rPr>
              <a:t>per lo svolgimento delle funzioni di competenza della medesima Direzione in materia di </a:t>
            </a:r>
            <a:r>
              <a:rPr lang="it-IT" b="1" dirty="0">
                <a:solidFill>
                  <a:schemeClr val="bg1"/>
                </a:solidFill>
              </a:rPr>
              <a:t>rigenerazione urbana</a:t>
            </a:r>
            <a:r>
              <a:rPr lang="it-IT" dirty="0">
                <a:solidFill>
                  <a:schemeClr val="bg1"/>
                </a:solidFill>
              </a:rPr>
              <a:t>; a tal fine, la Direzione generale Creatività contemporanea, sentita la Direzione generale Archeologia, belle arti e paesaggio, </a:t>
            </a:r>
            <a:r>
              <a:rPr lang="it-IT" b="1" dirty="0">
                <a:solidFill>
                  <a:schemeClr val="bg1"/>
                </a:solidFill>
              </a:rPr>
              <a:t>emana direttive e impartisce appositi atti di indirizzo alle Soprintendenze;</a:t>
            </a:r>
          </a:p>
          <a:p>
            <a:r>
              <a:rPr lang="it-IT" i="1" dirty="0">
                <a:solidFill>
                  <a:schemeClr val="bg1"/>
                </a:solidFill>
              </a:rPr>
              <a:t>v) </a:t>
            </a:r>
            <a:r>
              <a:rPr lang="it-IT" dirty="0">
                <a:solidFill>
                  <a:schemeClr val="bg1"/>
                </a:solidFill>
              </a:rPr>
              <a:t>svolge le funzioni di </a:t>
            </a:r>
            <a:r>
              <a:rPr lang="it-IT" b="1" dirty="0">
                <a:solidFill>
                  <a:schemeClr val="bg1"/>
                </a:solidFill>
              </a:rPr>
              <a:t>ufficio esportazione</a:t>
            </a:r>
            <a:r>
              <a:rPr lang="it-IT" dirty="0">
                <a:solidFill>
                  <a:schemeClr val="bg1"/>
                </a:solidFill>
              </a:rPr>
              <a:t>, in raccordo con il Comando Carabinieri per la tutela del patrimonio culturale;</a:t>
            </a:r>
          </a:p>
          <a:p>
            <a:r>
              <a:rPr lang="it-IT" i="1" dirty="0">
                <a:solidFill>
                  <a:schemeClr val="bg1"/>
                </a:solidFill>
              </a:rPr>
              <a:t>z) </a:t>
            </a:r>
            <a:r>
              <a:rPr lang="it-IT" dirty="0">
                <a:solidFill>
                  <a:schemeClr val="bg1"/>
                </a:solidFill>
              </a:rPr>
              <a:t>esercita ogni altro compito affidatogli in base al Codice e alle altre norme vigenti.</a:t>
            </a: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p:txBody>
      </p:sp>
    </p:spTree>
    <p:extLst>
      <p:ext uri="{BB962C8B-B14F-4D97-AF65-F5344CB8AC3E}">
        <p14:creationId xmlns:p14="http://schemas.microsoft.com/office/powerpoint/2010/main" val="3753198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0"/>
            <a:ext cx="12172224" cy="1152867"/>
          </a:xfrm>
        </p:spPr>
        <p:txBody>
          <a:bodyPr>
            <a:normAutofit fontScale="90000"/>
          </a:bodyPr>
          <a:lstStyle/>
          <a:p>
            <a:r>
              <a:rPr lang="it-IT" sz="4000" i="1" dirty="0">
                <a:solidFill>
                  <a:schemeClr val="bg1"/>
                </a:solidFill>
              </a:rPr>
              <a:t>     </a:t>
            </a:r>
            <a:br>
              <a:rPr lang="it-IT" sz="4000" i="1" dirty="0">
                <a:solidFill>
                  <a:schemeClr val="bg1"/>
                </a:solidFill>
              </a:rPr>
            </a:br>
            <a:r>
              <a:rPr lang="it-IT" sz="4000" i="1" dirty="0">
                <a:solidFill>
                  <a:schemeClr val="bg1"/>
                </a:solidFill>
              </a:rPr>
              <a:t>FOCUS SU TUTELA INDIRETTA (ARTT. 45-47 DEL CODICE)</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25993" y="948690"/>
            <a:ext cx="6979717" cy="5355312"/>
          </a:xfrm>
          <a:prstGeom prst="rect">
            <a:avLst/>
          </a:prstGeom>
          <a:solidFill>
            <a:schemeClr val="tx2">
              <a:lumMod val="40000"/>
              <a:lumOff val="60000"/>
            </a:schemeClr>
          </a:solidFill>
        </p:spPr>
        <p:txBody>
          <a:bodyPr wrap="square" numCol="1" rtlCol="0">
            <a:spAutoFit/>
          </a:bodyPr>
          <a:lstStyle/>
          <a:p>
            <a:r>
              <a:rPr lang="it-IT" dirty="0">
                <a:solidFill>
                  <a:schemeClr val="bg1"/>
                </a:solidFill>
              </a:rPr>
              <a:t>La tutela o vincolo indiretto è disciplinata dalla sezione III del Capo III della Parte Seconda del "Codice dei beni culturali e del Paesaggio", </a:t>
            </a:r>
            <a:r>
              <a:rPr lang="it-IT" dirty="0">
                <a:solidFill>
                  <a:schemeClr val="bg1"/>
                </a:solidFill>
                <a:hlinkClick r:id="rId3" tooltip="D.Lgs. 42/2004">
                  <a:extLst>
                    <a:ext uri="{A12FA001-AC4F-418D-AE19-62706E023703}">
                      <ahyp:hlinkClr xmlns:ahyp="http://schemas.microsoft.com/office/drawing/2018/hyperlinkcolor" val="tx"/>
                    </a:ext>
                  </a:extLst>
                </a:hlinkClick>
              </a:rPr>
              <a:t>D. Lgs. 42/2004</a:t>
            </a:r>
            <a:r>
              <a:rPr lang="it-IT" dirty="0">
                <a:solidFill>
                  <a:schemeClr val="bg1"/>
                </a:solidFill>
              </a:rPr>
              <a:t>, artt. 45-47.</a:t>
            </a:r>
            <a:br>
              <a:rPr lang="it-IT" dirty="0">
                <a:solidFill>
                  <a:schemeClr val="bg1"/>
                </a:solidFill>
              </a:rPr>
            </a:br>
            <a:r>
              <a:rPr lang="it-IT" dirty="0">
                <a:solidFill>
                  <a:schemeClr val="bg1"/>
                </a:solidFill>
              </a:rPr>
              <a:t>La tutela indiretta riguarda solo beni immobili e si giustifica solo in relazione ad un altro provvedimento di vincolo diretto. Il suo contenuto è costituito dalle prescrizioni (cfr. art. 45, c.1) che il Ministero ha facoltà di dettare e che sono dirette ad evitare</a:t>
            </a:r>
            <a:r>
              <a:rPr lang="it-IT" i="1" dirty="0">
                <a:solidFill>
                  <a:schemeClr val="bg1"/>
                </a:solidFill>
              </a:rPr>
              <a:t> </a:t>
            </a:r>
            <a:r>
              <a:rPr lang="it-IT" dirty="0">
                <a:solidFill>
                  <a:schemeClr val="bg1"/>
                </a:solidFill>
              </a:rPr>
              <a:t>che</a:t>
            </a:r>
            <a:r>
              <a:rPr lang="it-IT" i="1" dirty="0">
                <a:solidFill>
                  <a:schemeClr val="bg1"/>
                </a:solidFill>
              </a:rPr>
              <a:t> "sia messa in pericolo l'integrità dei beni culturali immobili, ne sia danneggiata la prospettiva o la luce o ne siano alterate le condizioni di ambiente e decoro</a:t>
            </a:r>
            <a:r>
              <a:rPr lang="it-IT" dirty="0">
                <a:solidFill>
                  <a:schemeClr val="bg1"/>
                </a:solidFill>
              </a:rPr>
              <a:t>".</a:t>
            </a:r>
            <a:br>
              <a:rPr lang="it-IT" dirty="0">
                <a:solidFill>
                  <a:schemeClr val="bg1"/>
                </a:solidFill>
              </a:rPr>
            </a:br>
            <a:r>
              <a:rPr lang="it-IT" dirty="0">
                <a:solidFill>
                  <a:schemeClr val="bg1"/>
                </a:solidFill>
              </a:rPr>
              <a:t>L'</a:t>
            </a:r>
            <a:r>
              <a:rPr lang="it-IT" i="1" dirty="0">
                <a:solidFill>
                  <a:schemeClr val="bg1"/>
                </a:solidFill>
              </a:rPr>
              <a:t>integrità</a:t>
            </a:r>
            <a:r>
              <a:rPr lang="it-IT" dirty="0">
                <a:solidFill>
                  <a:schemeClr val="bg1"/>
                </a:solidFill>
              </a:rPr>
              <a:t> dei beni culturali viene garantita da quelle previsioni dirette alla conservazione materiale del bene oggetto di vincolo, al fine di preservarlo da danni conseguenti all'uso improprio dell'area contigua.</a:t>
            </a:r>
            <a:br>
              <a:rPr lang="it-IT" dirty="0">
                <a:solidFill>
                  <a:schemeClr val="bg1"/>
                </a:solidFill>
              </a:rPr>
            </a:br>
            <a:r>
              <a:rPr lang="it-IT" dirty="0">
                <a:solidFill>
                  <a:schemeClr val="bg1"/>
                </a:solidFill>
              </a:rPr>
              <a:t>Per quanto riguarda </a:t>
            </a:r>
            <a:r>
              <a:rPr lang="it-IT" i="1" dirty="0">
                <a:solidFill>
                  <a:schemeClr val="bg1"/>
                </a:solidFill>
              </a:rPr>
              <a:t>la prospettiva o la luce</a:t>
            </a:r>
            <a:r>
              <a:rPr lang="it-IT" dirty="0">
                <a:solidFill>
                  <a:schemeClr val="bg1"/>
                </a:solidFill>
              </a:rPr>
              <a:t> che non devono essere danneggiate, ciò significa che deve essere mantenuta la visibilità complessiva del bene oggetto di vincolo diretto, ed anche di speciali punti di vista da luoghi posti a ragionevole distanza.</a:t>
            </a:r>
          </a:p>
        </p:txBody>
      </p:sp>
      <p:pic>
        <p:nvPicPr>
          <p:cNvPr id="1026" name="Picture 2" descr="Palazzo Rosso cortile Genova - In viaggio con Monica">
            <a:extLst>
              <a:ext uri="{FF2B5EF4-FFF2-40B4-BE49-F238E27FC236}">
                <a16:creationId xmlns:a16="http://schemas.microsoft.com/office/drawing/2014/main" id="{852AB882-5200-49E9-9734-B6B14A4354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4000" y="948690"/>
            <a:ext cx="5148000" cy="36392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4361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0"/>
            <a:ext cx="12090366" cy="818729"/>
          </a:xfrm>
        </p:spPr>
        <p:txBody>
          <a:bodyPr>
            <a:normAutofit fontScale="90000"/>
          </a:bodyPr>
          <a:lstStyle/>
          <a:p>
            <a:br>
              <a:rPr lang="it-IT" sz="3200" i="1" dirty="0">
                <a:solidFill>
                  <a:schemeClr val="bg1"/>
                </a:solidFill>
              </a:rPr>
            </a:br>
            <a:r>
              <a:rPr lang="it-IT" sz="3200" i="1" dirty="0">
                <a:solidFill>
                  <a:schemeClr val="bg1"/>
                </a:solidFill>
              </a:rPr>
              <a:t>FOCUS SU ESERCIZIO DEL DIRITTO DI PRELAZIONE</a:t>
            </a:r>
            <a:endParaRPr lang="it-IT" sz="3200"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57700" y="1237957"/>
            <a:ext cx="6979717" cy="4801314"/>
          </a:xfrm>
          <a:prstGeom prst="rect">
            <a:avLst/>
          </a:prstGeom>
          <a:solidFill>
            <a:schemeClr val="tx2">
              <a:lumMod val="40000"/>
              <a:lumOff val="60000"/>
            </a:schemeClr>
          </a:solidFill>
        </p:spPr>
        <p:txBody>
          <a:bodyPr wrap="square" numCol="1" rtlCol="0">
            <a:spAutoFit/>
          </a:bodyPr>
          <a:lstStyle/>
          <a:p>
            <a:r>
              <a:rPr lang="it-IT" dirty="0">
                <a:solidFill>
                  <a:schemeClr val="bg1"/>
                </a:solidFill>
              </a:rPr>
              <a:t>Nel caso di compravendita di beni culturali il Ministero, la Regione, le province ed i comuni interessati possono esercitare il diritto di prelazione acquistando i beni allo stesso prezzo stabilito nell'atto di alienazione, secondo le procedure previste dal </a:t>
            </a:r>
            <a:r>
              <a:rPr lang="it-IT" dirty="0">
                <a:solidFill>
                  <a:schemeClr val="bg1"/>
                </a:solidFill>
                <a:hlinkClick r:id="rId3" tooltip="codice 2004 aggiornato">
                  <a:extLst>
                    <a:ext uri="{A12FA001-AC4F-418D-AE19-62706E023703}">
                      <ahyp:hlinkClr xmlns:ahyp="http://schemas.microsoft.com/office/drawing/2018/hyperlinkcolor" val="tx"/>
                    </a:ext>
                  </a:extLst>
                </a:hlinkClick>
              </a:rPr>
              <a:t>Codice dei beni culturali e del paesaggio</a:t>
            </a:r>
            <a:r>
              <a:rPr lang="it-IT" dirty="0">
                <a:solidFill>
                  <a:schemeClr val="bg1"/>
                </a:solidFill>
              </a:rPr>
              <a:t> (artt.60-62).</a:t>
            </a:r>
          </a:p>
          <a:p>
            <a:r>
              <a:rPr lang="it-IT" dirty="0">
                <a:solidFill>
                  <a:schemeClr val="bg1"/>
                </a:solidFill>
              </a:rPr>
              <a:t>Gli enti pubblici territoriali, informati dalle soprintendenze di settore, possono esercitare tale diritto entro 60 giorni dalla data di ricezione delle denunce di alienazione da parte delle soprintendenze. Le proposte di prelazione devono essere inoltrate al Segretariato regionale che le trasmette  al Ministero accompagnandole con le valutazioni del caso.</a:t>
            </a:r>
          </a:p>
          <a:p>
            <a:r>
              <a:rPr lang="it-IT" dirty="0">
                <a:solidFill>
                  <a:schemeClr val="bg1"/>
                </a:solidFill>
              </a:rPr>
              <a:t>Il Segretariato regionale propone alla Direzione generale competente, sentite le soprintendenze di settore, l'esercizio della prelazione da parte del Ministero, oppure comunica la rinuncia ad essa. Inoltra la comunicazione di tale rinuncia anche alla Regione e agli altri enti pubblici territoriali.</a:t>
            </a:r>
          </a:p>
        </p:txBody>
      </p:sp>
      <p:pic>
        <p:nvPicPr>
          <p:cNvPr id="7" name="Immagine 6">
            <a:extLst>
              <a:ext uri="{FF2B5EF4-FFF2-40B4-BE49-F238E27FC236}">
                <a16:creationId xmlns:a16="http://schemas.microsoft.com/office/drawing/2014/main" id="{56B0DA18-6E67-48B4-816C-F01D9FB9D2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7417" y="1237957"/>
            <a:ext cx="5184000" cy="2592000"/>
          </a:xfrm>
          <a:prstGeom prst="rect">
            <a:avLst/>
          </a:prstGeom>
        </p:spPr>
      </p:pic>
    </p:spTree>
    <p:extLst>
      <p:ext uri="{BB962C8B-B14F-4D97-AF65-F5344CB8AC3E}">
        <p14:creationId xmlns:p14="http://schemas.microsoft.com/office/powerpoint/2010/main" val="435879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204177"/>
            <a:ext cx="12172224" cy="1152867"/>
          </a:xfrm>
        </p:spPr>
        <p:txBody>
          <a:bodyPr>
            <a:normAutofit fontScale="90000"/>
          </a:bodyPr>
          <a:lstStyle/>
          <a:p>
            <a:r>
              <a:rPr lang="it-IT" sz="4000" i="1" dirty="0">
                <a:solidFill>
                  <a:schemeClr val="bg1"/>
                </a:solidFill>
              </a:rPr>
              <a:t>     </a:t>
            </a:r>
            <a:br>
              <a:rPr lang="it-IT" sz="4000" i="1" dirty="0">
                <a:solidFill>
                  <a:schemeClr val="bg1"/>
                </a:solidFill>
              </a:rPr>
            </a:br>
            <a:r>
              <a:rPr lang="it-IT" sz="4000" i="1" dirty="0">
                <a:solidFill>
                  <a:schemeClr val="bg1"/>
                </a:solidFill>
              </a:rPr>
              <a:t>Le SOPRINTENDENZE ABAP-5 </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611065"/>
            <a:ext cx="12114934" cy="369332"/>
          </a:xfrm>
          <a:prstGeom prst="rect">
            <a:avLst/>
          </a:prstGeom>
          <a:solidFill>
            <a:schemeClr val="tx2">
              <a:lumMod val="40000"/>
              <a:lumOff val="60000"/>
            </a:schemeClr>
          </a:solidFill>
        </p:spPr>
        <p:txBody>
          <a:bodyPr wrap="square" numCol="1" rtlCol="0">
            <a:spAutoFit/>
          </a:bodyPr>
          <a:lstStyle/>
          <a:p>
            <a:endParaRPr lang="it-IT" dirty="0">
              <a:solidFill>
                <a:schemeClr val="bg1"/>
              </a:solidFill>
            </a:endParaRPr>
          </a:p>
        </p:txBody>
      </p:sp>
      <p:pic>
        <p:nvPicPr>
          <p:cNvPr id="3" name="Immagine 2">
            <a:extLst>
              <a:ext uri="{FF2B5EF4-FFF2-40B4-BE49-F238E27FC236}">
                <a16:creationId xmlns:a16="http://schemas.microsoft.com/office/drawing/2014/main" id="{6C50E9D1-1416-4FB2-AA79-CE8E92475BEC}"/>
              </a:ext>
            </a:extLst>
          </p:cNvPr>
          <p:cNvPicPr>
            <a:picLocks noChangeAspect="1"/>
          </p:cNvPicPr>
          <p:nvPr/>
        </p:nvPicPr>
        <p:blipFill>
          <a:blip r:embed="rId3"/>
          <a:stretch>
            <a:fillRect/>
          </a:stretch>
        </p:blipFill>
        <p:spPr>
          <a:xfrm>
            <a:off x="0" y="869674"/>
            <a:ext cx="12192000" cy="5118652"/>
          </a:xfrm>
          <a:prstGeom prst="rect">
            <a:avLst/>
          </a:prstGeom>
        </p:spPr>
      </p:pic>
      <p:sp>
        <p:nvSpPr>
          <p:cNvPr id="4" name="CasellaDiTesto 3">
            <a:extLst>
              <a:ext uri="{FF2B5EF4-FFF2-40B4-BE49-F238E27FC236}">
                <a16:creationId xmlns:a16="http://schemas.microsoft.com/office/drawing/2014/main" id="{F24B3B1F-AF51-4A80-9944-D860A75DE5CF}"/>
              </a:ext>
            </a:extLst>
          </p:cNvPr>
          <p:cNvSpPr txBox="1"/>
          <p:nvPr/>
        </p:nvSpPr>
        <p:spPr>
          <a:xfrm>
            <a:off x="19266" y="5988326"/>
            <a:ext cx="12153467" cy="400110"/>
          </a:xfrm>
          <a:prstGeom prst="rect">
            <a:avLst/>
          </a:prstGeom>
          <a:solidFill>
            <a:schemeClr val="tx1"/>
          </a:solidFill>
        </p:spPr>
        <p:txBody>
          <a:bodyPr wrap="square" rtlCol="0">
            <a:spAutoFit/>
          </a:bodyPr>
          <a:lstStyle/>
          <a:p>
            <a:r>
              <a:rPr lang="it-IT" dirty="0">
                <a:solidFill>
                  <a:schemeClr val="bg1"/>
                </a:solidFill>
              </a:rPr>
              <a:t>                     </a:t>
            </a:r>
            <a:r>
              <a:rPr lang="it-IT" sz="2000" dirty="0">
                <a:solidFill>
                  <a:schemeClr val="bg1"/>
                </a:solidFill>
                <a:latin typeface="Times New Roman" panose="02020603050405020304" pitchFamily="18" charset="0"/>
                <a:cs typeface="Times New Roman" panose="02020603050405020304" pitchFamily="18" charset="0"/>
              </a:rPr>
              <a:t>sede a Brescia</a:t>
            </a:r>
          </a:p>
        </p:txBody>
      </p:sp>
    </p:spTree>
    <p:extLst>
      <p:ext uri="{BB962C8B-B14F-4D97-AF65-F5344CB8AC3E}">
        <p14:creationId xmlns:p14="http://schemas.microsoft.com/office/powerpoint/2010/main" val="24103650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344854"/>
            <a:ext cx="12172224" cy="1152867"/>
          </a:xfrm>
        </p:spPr>
        <p:txBody>
          <a:bodyPr>
            <a:normAutofit fontScale="90000"/>
          </a:bodyPr>
          <a:lstStyle/>
          <a:p>
            <a:r>
              <a:rPr lang="it-IT" sz="4000" i="1" dirty="0">
                <a:solidFill>
                  <a:schemeClr val="bg1"/>
                </a:solidFill>
              </a:rPr>
              <a:t>     </a:t>
            </a:r>
            <a:br>
              <a:rPr lang="it-IT" sz="4000" i="1" dirty="0">
                <a:solidFill>
                  <a:schemeClr val="bg1"/>
                </a:solidFill>
              </a:rPr>
            </a:br>
            <a:r>
              <a:rPr lang="it-IT" sz="4000" i="1" dirty="0">
                <a:solidFill>
                  <a:schemeClr val="bg1"/>
                </a:solidFill>
              </a:rPr>
              <a:t>Le SOPRINTENDENZE ABAP -6 </a:t>
            </a:r>
            <a:br>
              <a:rPr lang="it-IT" dirty="0">
                <a:solidFill>
                  <a:schemeClr val="bg1"/>
                </a:solidFill>
              </a:rPr>
            </a:br>
            <a:endParaRPr lang="it-IT" dirty="0">
              <a:solidFill>
                <a:schemeClr val="bg1"/>
              </a:solidFill>
            </a:endParaRPr>
          </a:p>
        </p:txBody>
      </p:sp>
      <p:pic>
        <p:nvPicPr>
          <p:cNvPr id="3" name="Immagine 2">
            <a:extLst>
              <a:ext uri="{FF2B5EF4-FFF2-40B4-BE49-F238E27FC236}">
                <a16:creationId xmlns:a16="http://schemas.microsoft.com/office/drawing/2014/main" id="{F7F4DFC2-3784-4400-8696-898C6813748B}"/>
              </a:ext>
            </a:extLst>
          </p:cNvPr>
          <p:cNvPicPr>
            <a:picLocks noChangeAspect="1"/>
          </p:cNvPicPr>
          <p:nvPr/>
        </p:nvPicPr>
        <p:blipFill>
          <a:blip r:embed="rId3"/>
          <a:stretch>
            <a:fillRect/>
          </a:stretch>
        </p:blipFill>
        <p:spPr>
          <a:xfrm>
            <a:off x="19776" y="520189"/>
            <a:ext cx="12152448" cy="6225269"/>
          </a:xfrm>
          <a:prstGeom prst="rect">
            <a:avLst/>
          </a:prstGeom>
        </p:spPr>
      </p:pic>
    </p:spTree>
    <p:extLst>
      <p:ext uri="{BB962C8B-B14F-4D97-AF65-F5344CB8AC3E}">
        <p14:creationId xmlns:p14="http://schemas.microsoft.com/office/powerpoint/2010/main" val="2212628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5">
            <a:extLst>
              <a:ext uri="{FF2B5EF4-FFF2-40B4-BE49-F238E27FC236}">
                <a16:creationId xmlns:a16="http://schemas.microsoft.com/office/drawing/2014/main" id="{34E127C5-033B-4D09-A2F2-7089D38E10DC}"/>
              </a:ext>
            </a:extLst>
          </p:cNvPr>
          <p:cNvPicPr>
            <a:picLocks noGrp="1" noChangeAspect="1"/>
          </p:cNvPicPr>
          <p:nvPr>
            <p:ph sz="half" idx="1"/>
          </p:nvPr>
        </p:nvPicPr>
        <p:blipFill>
          <a:blip r:embed="rId2"/>
          <a:stretch>
            <a:fillRect/>
          </a:stretch>
        </p:blipFill>
        <p:spPr>
          <a:xfrm>
            <a:off x="3175" y="0"/>
            <a:ext cx="12188825" cy="7848771"/>
          </a:xfrm>
          <a:ln w="76200">
            <a:solidFill>
              <a:schemeClr val="tx1"/>
            </a:solidFill>
          </a:ln>
        </p:spPr>
      </p:pic>
      <p:sp>
        <p:nvSpPr>
          <p:cNvPr id="2" name="Ovale 1">
            <a:extLst>
              <a:ext uri="{FF2B5EF4-FFF2-40B4-BE49-F238E27FC236}">
                <a16:creationId xmlns:a16="http://schemas.microsoft.com/office/drawing/2014/main" id="{4D590FBF-30FF-4A9D-8CFE-E0468BFBA42F}"/>
              </a:ext>
            </a:extLst>
          </p:cNvPr>
          <p:cNvSpPr/>
          <p:nvPr/>
        </p:nvSpPr>
        <p:spPr>
          <a:xfrm>
            <a:off x="3530990" y="4135902"/>
            <a:ext cx="1519311" cy="1483145"/>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Ovale 2">
            <a:extLst>
              <a:ext uri="{FF2B5EF4-FFF2-40B4-BE49-F238E27FC236}">
                <a16:creationId xmlns:a16="http://schemas.microsoft.com/office/drawing/2014/main" id="{9A2DC4C7-51D2-4908-98CC-6C5A8139600F}"/>
              </a:ext>
            </a:extLst>
          </p:cNvPr>
          <p:cNvSpPr/>
          <p:nvPr/>
        </p:nvSpPr>
        <p:spPr>
          <a:xfrm>
            <a:off x="4656406" y="2588455"/>
            <a:ext cx="2461846" cy="393896"/>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 name="Ovale 4">
            <a:extLst>
              <a:ext uri="{FF2B5EF4-FFF2-40B4-BE49-F238E27FC236}">
                <a16:creationId xmlns:a16="http://schemas.microsoft.com/office/drawing/2014/main" id="{C761DA00-7AF9-42DC-93DC-274D714BAEB2}"/>
              </a:ext>
            </a:extLst>
          </p:cNvPr>
          <p:cNvSpPr/>
          <p:nvPr/>
        </p:nvSpPr>
        <p:spPr>
          <a:xfrm>
            <a:off x="2883877" y="3742006"/>
            <a:ext cx="984738" cy="773723"/>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Ovale 5">
            <a:extLst>
              <a:ext uri="{FF2B5EF4-FFF2-40B4-BE49-F238E27FC236}">
                <a16:creationId xmlns:a16="http://schemas.microsoft.com/office/drawing/2014/main" id="{84E2802C-DEEA-4F43-85AA-CABB03BE96A9}"/>
              </a:ext>
            </a:extLst>
          </p:cNvPr>
          <p:cNvSpPr/>
          <p:nvPr/>
        </p:nvSpPr>
        <p:spPr>
          <a:xfrm>
            <a:off x="1162174" y="3808827"/>
            <a:ext cx="984738" cy="706902"/>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7" name="Ovale 6">
            <a:extLst>
              <a:ext uri="{FF2B5EF4-FFF2-40B4-BE49-F238E27FC236}">
                <a16:creationId xmlns:a16="http://schemas.microsoft.com/office/drawing/2014/main" id="{329DB142-60D5-42E6-916A-8BFE55BE47CA}"/>
              </a:ext>
            </a:extLst>
          </p:cNvPr>
          <p:cNvSpPr/>
          <p:nvPr/>
        </p:nvSpPr>
        <p:spPr>
          <a:xfrm>
            <a:off x="4576689" y="5706966"/>
            <a:ext cx="1519311" cy="703385"/>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8" name="Ovale 7">
            <a:extLst>
              <a:ext uri="{FF2B5EF4-FFF2-40B4-BE49-F238E27FC236}">
                <a16:creationId xmlns:a16="http://schemas.microsoft.com/office/drawing/2014/main" id="{B0E9662B-1282-44A3-AFF1-5A768BCD4D34}"/>
              </a:ext>
            </a:extLst>
          </p:cNvPr>
          <p:cNvSpPr/>
          <p:nvPr/>
        </p:nvSpPr>
        <p:spPr>
          <a:xfrm>
            <a:off x="2883877" y="5880295"/>
            <a:ext cx="1097280" cy="530056"/>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6034011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457395"/>
            <a:ext cx="12172224" cy="1152867"/>
          </a:xfrm>
        </p:spPr>
        <p:txBody>
          <a:bodyPr>
            <a:normAutofit fontScale="90000"/>
          </a:bodyPr>
          <a:lstStyle/>
          <a:p>
            <a:r>
              <a:rPr lang="it-IT" sz="4000" i="1" dirty="0">
                <a:solidFill>
                  <a:schemeClr val="bg1"/>
                </a:solidFill>
              </a:rPr>
              <a:t>     </a:t>
            </a:r>
            <a:br>
              <a:rPr lang="it-IT" sz="4000" i="1" dirty="0">
                <a:solidFill>
                  <a:schemeClr val="bg1"/>
                </a:solidFill>
              </a:rPr>
            </a:br>
            <a:r>
              <a:rPr lang="it-IT" sz="4000" i="1" dirty="0">
                <a:solidFill>
                  <a:schemeClr val="bg1"/>
                </a:solidFill>
              </a:rPr>
              <a:t>Le SOPRINTENDENZE ABAP -7 </a:t>
            </a:r>
            <a:br>
              <a:rPr lang="it-IT" dirty="0">
                <a:solidFill>
                  <a:schemeClr val="bg1"/>
                </a:solidFill>
              </a:rPr>
            </a:br>
            <a:endParaRPr lang="it-IT" dirty="0">
              <a:solidFill>
                <a:schemeClr val="bg1"/>
              </a:solidFill>
            </a:endParaRPr>
          </a:p>
        </p:txBody>
      </p:sp>
      <p:pic>
        <p:nvPicPr>
          <p:cNvPr id="4" name="Immagine 3">
            <a:extLst>
              <a:ext uri="{FF2B5EF4-FFF2-40B4-BE49-F238E27FC236}">
                <a16:creationId xmlns:a16="http://schemas.microsoft.com/office/drawing/2014/main" id="{5777D0FF-2B48-417F-BFB1-B7507F0C0B0B}"/>
              </a:ext>
            </a:extLst>
          </p:cNvPr>
          <p:cNvPicPr>
            <a:picLocks noChangeAspect="1"/>
          </p:cNvPicPr>
          <p:nvPr/>
        </p:nvPicPr>
        <p:blipFill rotWithShape="1">
          <a:blip r:embed="rId3"/>
          <a:srcRect t="-2052" b="6360"/>
          <a:stretch/>
        </p:blipFill>
        <p:spPr>
          <a:xfrm>
            <a:off x="25994" y="295423"/>
            <a:ext cx="11993109" cy="6562578"/>
          </a:xfrm>
          <a:prstGeom prst="rect">
            <a:avLst/>
          </a:prstGeom>
        </p:spPr>
      </p:pic>
    </p:spTree>
    <p:extLst>
      <p:ext uri="{BB962C8B-B14F-4D97-AF65-F5344CB8AC3E}">
        <p14:creationId xmlns:p14="http://schemas.microsoft.com/office/powerpoint/2010/main" val="31748738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204177"/>
            <a:ext cx="12172224" cy="1152867"/>
          </a:xfrm>
        </p:spPr>
        <p:txBody>
          <a:bodyPr>
            <a:normAutofit fontScale="90000"/>
          </a:bodyPr>
          <a:lstStyle/>
          <a:p>
            <a:r>
              <a:rPr lang="it-IT" sz="4000" i="1" dirty="0">
                <a:solidFill>
                  <a:schemeClr val="bg1"/>
                </a:solidFill>
              </a:rPr>
              <a:t>     </a:t>
            </a:r>
            <a:br>
              <a:rPr lang="it-IT" sz="4000" i="1" dirty="0">
                <a:solidFill>
                  <a:schemeClr val="bg1"/>
                </a:solidFill>
              </a:rPr>
            </a:br>
            <a:r>
              <a:rPr lang="it-IT" sz="4000" i="1" dirty="0">
                <a:solidFill>
                  <a:schemeClr val="bg1"/>
                </a:solidFill>
              </a:rPr>
              <a:t>Le SOPRINTENDENZE ABAP -8 </a:t>
            </a:r>
            <a:br>
              <a:rPr lang="it-IT" dirty="0">
                <a:solidFill>
                  <a:schemeClr val="bg1"/>
                </a:solidFill>
              </a:rPr>
            </a:br>
            <a:endParaRPr lang="it-IT" dirty="0">
              <a:solidFill>
                <a:schemeClr val="bg1"/>
              </a:solidFill>
            </a:endParaRPr>
          </a:p>
        </p:txBody>
      </p:sp>
      <p:pic>
        <p:nvPicPr>
          <p:cNvPr id="3" name="Immagine 2">
            <a:extLst>
              <a:ext uri="{FF2B5EF4-FFF2-40B4-BE49-F238E27FC236}">
                <a16:creationId xmlns:a16="http://schemas.microsoft.com/office/drawing/2014/main" id="{A611FF7D-D80B-4296-B7E6-A43CDAD304EB}"/>
              </a:ext>
            </a:extLst>
          </p:cNvPr>
          <p:cNvPicPr>
            <a:picLocks noChangeAspect="1"/>
          </p:cNvPicPr>
          <p:nvPr/>
        </p:nvPicPr>
        <p:blipFill>
          <a:blip r:embed="rId3"/>
          <a:stretch>
            <a:fillRect/>
          </a:stretch>
        </p:blipFill>
        <p:spPr>
          <a:xfrm>
            <a:off x="25994" y="617584"/>
            <a:ext cx="11796066" cy="6240416"/>
          </a:xfrm>
          <a:prstGeom prst="rect">
            <a:avLst/>
          </a:prstGeom>
        </p:spPr>
      </p:pic>
    </p:spTree>
    <p:extLst>
      <p:ext uri="{BB962C8B-B14F-4D97-AF65-F5344CB8AC3E}">
        <p14:creationId xmlns:p14="http://schemas.microsoft.com/office/powerpoint/2010/main" val="42375159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204177"/>
            <a:ext cx="12172224" cy="1152867"/>
          </a:xfrm>
        </p:spPr>
        <p:txBody>
          <a:bodyPr>
            <a:normAutofit fontScale="90000"/>
          </a:bodyPr>
          <a:lstStyle/>
          <a:p>
            <a:r>
              <a:rPr lang="it-IT" sz="4000" i="1" dirty="0">
                <a:solidFill>
                  <a:schemeClr val="bg1"/>
                </a:solidFill>
              </a:rPr>
              <a:t>     </a:t>
            </a:r>
            <a:br>
              <a:rPr lang="it-IT" sz="4000" i="1" dirty="0">
                <a:solidFill>
                  <a:schemeClr val="bg1"/>
                </a:solidFill>
              </a:rPr>
            </a:br>
            <a:r>
              <a:rPr lang="it-IT" sz="4000" i="1" dirty="0">
                <a:solidFill>
                  <a:schemeClr val="bg1"/>
                </a:solidFill>
              </a:rPr>
              <a:t>Le SOPRINTENDENZE ABAP -9 </a:t>
            </a:r>
            <a:br>
              <a:rPr lang="it-IT" dirty="0">
                <a:solidFill>
                  <a:schemeClr val="bg1"/>
                </a:solidFill>
              </a:rPr>
            </a:br>
            <a:endParaRPr lang="it-IT" dirty="0">
              <a:solidFill>
                <a:schemeClr val="bg1"/>
              </a:solidFill>
            </a:endParaRPr>
          </a:p>
        </p:txBody>
      </p:sp>
      <p:pic>
        <p:nvPicPr>
          <p:cNvPr id="4" name="Immagine 3">
            <a:extLst>
              <a:ext uri="{FF2B5EF4-FFF2-40B4-BE49-F238E27FC236}">
                <a16:creationId xmlns:a16="http://schemas.microsoft.com/office/drawing/2014/main" id="{4714F106-BCFB-44A6-95E8-3D26D64DF129}"/>
              </a:ext>
            </a:extLst>
          </p:cNvPr>
          <p:cNvPicPr>
            <a:picLocks noChangeAspect="1"/>
          </p:cNvPicPr>
          <p:nvPr/>
        </p:nvPicPr>
        <p:blipFill rotWithShape="1">
          <a:blip r:embed="rId3"/>
          <a:srcRect t="-3407" b="8184"/>
          <a:stretch/>
        </p:blipFill>
        <p:spPr>
          <a:xfrm>
            <a:off x="0" y="548640"/>
            <a:ext cx="12192000" cy="5809958"/>
          </a:xfrm>
          <a:prstGeom prst="rect">
            <a:avLst/>
          </a:prstGeom>
        </p:spPr>
      </p:pic>
    </p:spTree>
    <p:extLst>
      <p:ext uri="{BB962C8B-B14F-4D97-AF65-F5344CB8AC3E}">
        <p14:creationId xmlns:p14="http://schemas.microsoft.com/office/powerpoint/2010/main" val="32226091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0"/>
            <a:ext cx="12172224" cy="1152867"/>
          </a:xfrm>
        </p:spPr>
        <p:txBody>
          <a:bodyPr>
            <a:normAutofit fontScale="90000"/>
          </a:bodyPr>
          <a:lstStyle/>
          <a:p>
            <a:r>
              <a:rPr lang="it-IT" sz="4000" i="1" dirty="0">
                <a:solidFill>
                  <a:schemeClr val="bg1"/>
                </a:solidFill>
              </a:rPr>
              <a:t>   </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38533" y="576433"/>
            <a:ext cx="12114934" cy="5909310"/>
          </a:xfrm>
          <a:prstGeom prst="rect">
            <a:avLst/>
          </a:prstGeom>
          <a:solidFill>
            <a:schemeClr val="tx2">
              <a:lumMod val="40000"/>
              <a:lumOff val="60000"/>
            </a:schemeClr>
          </a:solidFill>
        </p:spPr>
        <p:txBody>
          <a:bodyPr wrap="square" numCol="1" rtlCol="0">
            <a:spAutoFit/>
          </a:bodyPr>
          <a:lstStyle/>
          <a:p>
            <a:r>
              <a:rPr lang="it-IT" dirty="0">
                <a:solidFill>
                  <a:schemeClr val="bg1"/>
                </a:solidFill>
              </a:rPr>
              <a:t>1. Le Direzioni regionali Musei, uffici di livello dirigenziale non generale, sono </a:t>
            </a:r>
            <a:r>
              <a:rPr lang="it-IT" b="1" dirty="0">
                <a:solidFill>
                  <a:schemeClr val="bg1"/>
                </a:solidFill>
              </a:rPr>
              <a:t>articolazioni periferiche della Direzione generale Musei.</a:t>
            </a:r>
            <a:r>
              <a:rPr lang="it-IT" dirty="0">
                <a:solidFill>
                  <a:schemeClr val="bg1"/>
                </a:solidFill>
              </a:rPr>
              <a:t> Assicurano sul territorio l’espletamento del servizio pubblico </a:t>
            </a:r>
            <a:r>
              <a:rPr lang="it-IT" b="1" dirty="0">
                <a:solidFill>
                  <a:schemeClr val="bg1"/>
                </a:solidFill>
              </a:rPr>
              <a:t>di fruizione e di valorizzazione degli istituti e dei luoghi della cultura </a:t>
            </a:r>
            <a:r>
              <a:rPr lang="it-IT" dirty="0">
                <a:solidFill>
                  <a:schemeClr val="bg1"/>
                </a:solidFill>
              </a:rPr>
              <a:t>in consegna allo Stato. A tal fine, il direttore regionale riunisce periodicamente in conferenza, con cadenza almeno mensile, anche in via telematica, </a:t>
            </a:r>
            <a:r>
              <a:rPr lang="it-IT" b="1" dirty="0">
                <a:solidFill>
                  <a:schemeClr val="bg1"/>
                </a:solidFill>
              </a:rPr>
              <a:t>i direttori dei Musei di cui all’articolo 43, insistenti nella regione</a:t>
            </a:r>
            <a:r>
              <a:rPr lang="it-IT" dirty="0">
                <a:solidFill>
                  <a:schemeClr val="bg1"/>
                </a:solidFill>
              </a:rPr>
              <a:t>, ivi inclusi quelli di livello dirigenziale.</a:t>
            </a:r>
          </a:p>
          <a:p>
            <a:r>
              <a:rPr lang="it-IT" dirty="0">
                <a:solidFill>
                  <a:schemeClr val="bg1"/>
                </a:solidFill>
              </a:rPr>
              <a:t>2. Il direttore regionale svolge, in particolare, le seguenti funzioni:</a:t>
            </a:r>
          </a:p>
          <a:p>
            <a:r>
              <a:rPr lang="it-IT" i="1" dirty="0">
                <a:solidFill>
                  <a:schemeClr val="bg1"/>
                </a:solidFill>
              </a:rPr>
              <a:t>a) </a:t>
            </a:r>
            <a:r>
              <a:rPr lang="it-IT" dirty="0">
                <a:solidFill>
                  <a:schemeClr val="bg1"/>
                </a:solidFill>
              </a:rPr>
              <a:t>programma, indirizza, coordina e monitora tutte le attività di gestione, valorizzazione, comunicazione e</a:t>
            </a:r>
          </a:p>
          <a:p>
            <a:r>
              <a:rPr lang="it-IT" dirty="0">
                <a:solidFill>
                  <a:schemeClr val="bg1"/>
                </a:solidFill>
              </a:rPr>
              <a:t>promozione del sistema museale nazionale nel territorio regionale;</a:t>
            </a:r>
          </a:p>
          <a:p>
            <a:r>
              <a:rPr lang="it-IT" i="1" dirty="0">
                <a:solidFill>
                  <a:schemeClr val="bg1"/>
                </a:solidFill>
              </a:rPr>
              <a:t>b) </a:t>
            </a:r>
            <a:r>
              <a:rPr lang="it-IT" dirty="0">
                <a:solidFill>
                  <a:schemeClr val="bg1"/>
                </a:solidFill>
              </a:rPr>
              <a:t>promuove la costituzione di un </a:t>
            </a:r>
            <a:r>
              <a:rPr lang="it-IT" b="1" dirty="0">
                <a:solidFill>
                  <a:schemeClr val="bg1"/>
                </a:solidFill>
              </a:rPr>
              <a:t>sistema museale regionale integrato</a:t>
            </a:r>
            <a:r>
              <a:rPr lang="it-IT" dirty="0">
                <a:solidFill>
                  <a:schemeClr val="bg1"/>
                </a:solidFill>
              </a:rPr>
              <a:t>, favorendo la creazione di </a:t>
            </a:r>
            <a:r>
              <a:rPr lang="it-IT" b="1" dirty="0">
                <a:solidFill>
                  <a:schemeClr val="bg1"/>
                </a:solidFill>
              </a:rPr>
              <a:t>reti museali </a:t>
            </a:r>
            <a:r>
              <a:rPr lang="it-IT" dirty="0">
                <a:solidFill>
                  <a:schemeClr val="bg1"/>
                </a:solidFill>
              </a:rPr>
              <a:t>comprendenti gli istituti e luoghi della cultura statali e quelli delle amministrazioni pubbliche presenti nel territorio di competenza, nonché di altri soggetti pubblici e privati;</a:t>
            </a:r>
          </a:p>
          <a:p>
            <a:r>
              <a:rPr lang="it-IT" i="1" dirty="0">
                <a:solidFill>
                  <a:schemeClr val="bg1"/>
                </a:solidFill>
              </a:rPr>
              <a:t>c) </a:t>
            </a:r>
            <a:r>
              <a:rPr lang="it-IT" dirty="0">
                <a:solidFill>
                  <a:schemeClr val="bg1"/>
                </a:solidFill>
              </a:rPr>
              <a:t>garantisce omogeneità di servizi e di standard qualitativi nell’intero sistema museale regionale;</a:t>
            </a:r>
          </a:p>
          <a:p>
            <a:r>
              <a:rPr lang="it-IT" i="1" dirty="0">
                <a:solidFill>
                  <a:schemeClr val="bg1"/>
                </a:solidFill>
              </a:rPr>
              <a:t>d) </a:t>
            </a:r>
            <a:r>
              <a:rPr lang="it-IT" dirty="0">
                <a:solidFill>
                  <a:schemeClr val="bg1"/>
                </a:solidFill>
              </a:rPr>
              <a:t>sovraintende alla definizione, da parte del rispettivo direttore, del </a:t>
            </a:r>
            <a:r>
              <a:rPr lang="it-IT" b="1" dirty="0">
                <a:solidFill>
                  <a:schemeClr val="bg1"/>
                </a:solidFill>
              </a:rPr>
              <a:t>progetto culturale di ciascun museo </a:t>
            </a:r>
            <a:r>
              <a:rPr lang="it-IT" dirty="0">
                <a:solidFill>
                  <a:schemeClr val="bg1"/>
                </a:solidFill>
              </a:rPr>
              <a:t>o</a:t>
            </a:r>
          </a:p>
          <a:p>
            <a:r>
              <a:rPr lang="it-IT" b="1" dirty="0">
                <a:solidFill>
                  <a:schemeClr val="bg1"/>
                </a:solidFill>
              </a:rPr>
              <a:t>luogo della cultura di appartenenza statale </a:t>
            </a:r>
            <a:r>
              <a:rPr lang="it-IT" dirty="0">
                <a:solidFill>
                  <a:schemeClr val="bg1"/>
                </a:solidFill>
              </a:rPr>
              <a:t>all’interno del sistema regionale, in modo da garantire omogeneità e specificità di ogni museo, favorendone funzione di luoghi vitali, inclusivi, capaci di promuovere lo sviluppo della cultura;</a:t>
            </a:r>
          </a:p>
          <a:p>
            <a:r>
              <a:rPr lang="it-IT" i="1" dirty="0">
                <a:solidFill>
                  <a:schemeClr val="bg1"/>
                </a:solidFill>
              </a:rPr>
              <a:t>e) </a:t>
            </a:r>
            <a:r>
              <a:rPr lang="it-IT" dirty="0">
                <a:solidFill>
                  <a:schemeClr val="bg1"/>
                </a:solidFill>
              </a:rPr>
              <a:t>fermo restando quanto previsto dall’articolo 43, comma 4, lettera </a:t>
            </a:r>
            <a:r>
              <a:rPr lang="it-IT" i="1" dirty="0">
                <a:solidFill>
                  <a:schemeClr val="bg1"/>
                </a:solidFill>
              </a:rPr>
              <a:t>c) </a:t>
            </a:r>
            <a:r>
              <a:rPr lang="it-IT" dirty="0">
                <a:solidFill>
                  <a:schemeClr val="bg1"/>
                </a:solidFill>
              </a:rPr>
              <a:t>, stabilisce, nel rispetto delle linee guida di cui all’articolo 18, comma 2, lettera </a:t>
            </a:r>
            <a:r>
              <a:rPr lang="it-IT" i="1" dirty="0">
                <a:solidFill>
                  <a:schemeClr val="bg1"/>
                </a:solidFill>
              </a:rPr>
              <a:t>p) </a:t>
            </a:r>
            <a:r>
              <a:rPr lang="it-IT" dirty="0">
                <a:solidFill>
                  <a:schemeClr val="bg1"/>
                </a:solidFill>
              </a:rPr>
              <a:t>, </a:t>
            </a:r>
            <a:r>
              <a:rPr lang="it-IT" b="1" dirty="0">
                <a:solidFill>
                  <a:schemeClr val="bg1"/>
                </a:solidFill>
              </a:rPr>
              <a:t>l’importo dei biglietti di ingresso unici, cumulativi </a:t>
            </a:r>
            <a:r>
              <a:rPr lang="it-IT" dirty="0">
                <a:solidFill>
                  <a:schemeClr val="bg1"/>
                </a:solidFill>
              </a:rPr>
              <a:t>e, previo accordo con i soggetti pubblici e privati interessati, integrati dei musei e dei luoghi della cultura di propria competenza, ivi inclusi  quelli aperti al pubblico; </a:t>
            </a:r>
            <a:br>
              <a:rPr lang="it-IT" dirty="0">
                <a:solidFill>
                  <a:schemeClr val="bg1"/>
                </a:solidFill>
              </a:rPr>
            </a:br>
            <a:endParaRPr lang="it-IT" b="1" dirty="0">
              <a:solidFill>
                <a:schemeClr val="bg1"/>
              </a:solidFill>
            </a:endParaRPr>
          </a:p>
        </p:txBody>
      </p:sp>
      <p:sp>
        <p:nvSpPr>
          <p:cNvPr id="4" name="Titolo 1">
            <a:extLst>
              <a:ext uri="{FF2B5EF4-FFF2-40B4-BE49-F238E27FC236}">
                <a16:creationId xmlns:a16="http://schemas.microsoft.com/office/drawing/2014/main" id="{6C3BC319-0B44-4643-8108-89EB0466BD1B}"/>
              </a:ext>
            </a:extLst>
          </p:cNvPr>
          <p:cNvSpPr txBox="1">
            <a:spLocks/>
          </p:cNvSpPr>
          <p:nvPr/>
        </p:nvSpPr>
        <p:spPr>
          <a:xfrm>
            <a:off x="25994" y="272805"/>
            <a:ext cx="12172224" cy="607255"/>
          </a:xfrm>
          <a:prstGeom prst="rect">
            <a:avLst/>
          </a:prstGeom>
          <a:effectLst/>
        </p:spPr>
        <p:txBody>
          <a:bodyPr vert="horz" lIns="91440" tIns="45720" rIns="91440" bIns="45720" rtlCol="0" anchor="ctr">
            <a:normAutofit fontScale="25000" lnSpcReduction="2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4000" i="1" dirty="0">
                <a:solidFill>
                  <a:schemeClr val="bg1"/>
                </a:solidFill>
              </a:rPr>
              <a:t>     </a:t>
            </a:r>
            <a:r>
              <a:rPr lang="it-IT" sz="14400" i="1" dirty="0" err="1">
                <a:solidFill>
                  <a:schemeClr val="bg1"/>
                </a:solidFill>
              </a:rPr>
              <a:t>DIreZIONI</a:t>
            </a:r>
            <a:r>
              <a:rPr lang="it-IT" sz="14400" i="1" dirty="0">
                <a:solidFill>
                  <a:schemeClr val="bg1"/>
                </a:solidFill>
              </a:rPr>
              <a:t> REGIONALI MUSEI - 1</a:t>
            </a:r>
            <a:br>
              <a:rPr lang="it-IT" sz="14400" dirty="0">
                <a:solidFill>
                  <a:schemeClr val="bg1"/>
                </a:solidFill>
              </a:rPr>
            </a:br>
            <a:endParaRPr lang="it-IT" sz="14400" dirty="0">
              <a:solidFill>
                <a:schemeClr val="bg1"/>
              </a:solidFill>
            </a:endParaRPr>
          </a:p>
        </p:txBody>
      </p:sp>
    </p:spTree>
    <p:extLst>
      <p:ext uri="{BB962C8B-B14F-4D97-AF65-F5344CB8AC3E}">
        <p14:creationId xmlns:p14="http://schemas.microsoft.com/office/powerpoint/2010/main" val="6450090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0"/>
            <a:ext cx="12172224" cy="1152867"/>
          </a:xfrm>
        </p:spPr>
        <p:txBody>
          <a:bodyPr>
            <a:normAutofit fontScale="90000"/>
          </a:bodyPr>
          <a:lstStyle/>
          <a:p>
            <a:r>
              <a:rPr lang="it-IT" sz="4000" i="1" dirty="0">
                <a:solidFill>
                  <a:schemeClr val="bg1"/>
                </a:solidFill>
              </a:rPr>
              <a:t>   </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65140" y="576433"/>
            <a:ext cx="12114934" cy="5632311"/>
          </a:xfrm>
          <a:prstGeom prst="rect">
            <a:avLst/>
          </a:prstGeom>
          <a:solidFill>
            <a:schemeClr val="tx2">
              <a:lumMod val="40000"/>
              <a:lumOff val="60000"/>
            </a:schemeClr>
          </a:solidFill>
        </p:spPr>
        <p:txBody>
          <a:bodyPr wrap="square" numCol="1" rtlCol="0">
            <a:spAutoFit/>
          </a:bodyPr>
          <a:lstStyle/>
          <a:p>
            <a:r>
              <a:rPr lang="it-IT" i="1" dirty="0">
                <a:solidFill>
                  <a:schemeClr val="bg1"/>
                </a:solidFill>
              </a:rPr>
              <a:t>f) </a:t>
            </a:r>
            <a:r>
              <a:rPr lang="it-IT" dirty="0">
                <a:solidFill>
                  <a:schemeClr val="bg1"/>
                </a:solidFill>
              </a:rPr>
              <a:t>stabilisce </a:t>
            </a:r>
            <a:r>
              <a:rPr lang="it-IT" b="1" dirty="0">
                <a:solidFill>
                  <a:schemeClr val="bg1"/>
                </a:solidFill>
              </a:rPr>
              <a:t>gli orari di apertura </a:t>
            </a:r>
            <a:r>
              <a:rPr lang="it-IT" dirty="0">
                <a:solidFill>
                  <a:schemeClr val="bg1"/>
                </a:solidFill>
              </a:rPr>
              <a:t>dei musei e dei luoghi della cultura di propria competenza, ivi inclusi quelli aperti al pubblico afferenti agli istituti di cui all’articolo 33, comma 2, lettera </a:t>
            </a:r>
            <a:r>
              <a:rPr lang="it-IT" i="1" dirty="0">
                <a:solidFill>
                  <a:schemeClr val="bg1"/>
                </a:solidFill>
              </a:rPr>
              <a:t>a) </a:t>
            </a:r>
            <a:r>
              <a:rPr lang="it-IT" dirty="0">
                <a:solidFill>
                  <a:schemeClr val="bg1"/>
                </a:solidFill>
              </a:rPr>
              <a:t>, in modo da assicurare la più ampia fruizione;</a:t>
            </a:r>
          </a:p>
          <a:p>
            <a:r>
              <a:rPr lang="it-IT" i="1" dirty="0">
                <a:solidFill>
                  <a:schemeClr val="bg1"/>
                </a:solidFill>
              </a:rPr>
              <a:t>g) </a:t>
            </a:r>
            <a:r>
              <a:rPr lang="it-IT" dirty="0">
                <a:solidFill>
                  <a:schemeClr val="bg1"/>
                </a:solidFill>
              </a:rPr>
              <a:t>assicura elevati standard qualitativi nella gestione e nella comunicazione, nell’innovazione didattica e tecnologica, favorendo la partecipazione attiva degli utenti e assicurando la massima accessibilità;</a:t>
            </a:r>
          </a:p>
          <a:p>
            <a:r>
              <a:rPr lang="it-IT" i="1" dirty="0">
                <a:solidFill>
                  <a:schemeClr val="bg1"/>
                </a:solidFill>
              </a:rPr>
              <a:t>h) </a:t>
            </a:r>
            <a:r>
              <a:rPr lang="it-IT" dirty="0">
                <a:solidFill>
                  <a:schemeClr val="bg1"/>
                </a:solidFill>
              </a:rPr>
              <a:t>assicura la piena collaborazione con la Direzione generale Musei, il Segretario regionale, i direttori</a:t>
            </a:r>
          </a:p>
          <a:p>
            <a:r>
              <a:rPr lang="it-IT" dirty="0">
                <a:solidFill>
                  <a:schemeClr val="bg1"/>
                </a:solidFill>
              </a:rPr>
              <a:t>dei musei aventi natura di ufficio dirigenziale e le Soprintendenze;</a:t>
            </a:r>
          </a:p>
          <a:p>
            <a:r>
              <a:rPr lang="it-IT" i="1" dirty="0">
                <a:solidFill>
                  <a:schemeClr val="bg1"/>
                </a:solidFill>
              </a:rPr>
              <a:t>i) </a:t>
            </a:r>
            <a:r>
              <a:rPr lang="it-IT" dirty="0">
                <a:solidFill>
                  <a:schemeClr val="bg1"/>
                </a:solidFill>
              </a:rPr>
              <a:t>opera in stretta connessione con gli altri </a:t>
            </a:r>
            <a:r>
              <a:rPr lang="it-IT" b="1" dirty="0">
                <a:solidFill>
                  <a:schemeClr val="bg1"/>
                </a:solidFill>
              </a:rPr>
              <a:t>uffici periferici del Ministero e gli enti territoriali e locali</a:t>
            </a:r>
            <a:r>
              <a:rPr lang="it-IT" dirty="0">
                <a:solidFill>
                  <a:schemeClr val="bg1"/>
                </a:solidFill>
              </a:rPr>
              <a:t>, anche</a:t>
            </a:r>
          </a:p>
          <a:p>
            <a:r>
              <a:rPr lang="it-IT" dirty="0">
                <a:solidFill>
                  <a:schemeClr val="bg1"/>
                </a:solidFill>
              </a:rPr>
              <a:t>al fine di incrementare la collezione museale con nuove acquisizioni, di organizzare mostre temporanee, e di promuovere attività di catalogazione, studio, restauro, comunicazione, valorizzazione;</a:t>
            </a:r>
          </a:p>
          <a:p>
            <a:r>
              <a:rPr lang="it-IT" i="1" dirty="0">
                <a:solidFill>
                  <a:schemeClr val="bg1"/>
                </a:solidFill>
              </a:rPr>
              <a:t>l) </a:t>
            </a:r>
            <a:r>
              <a:rPr lang="it-IT" b="1" dirty="0">
                <a:solidFill>
                  <a:schemeClr val="bg1"/>
                </a:solidFill>
              </a:rPr>
              <a:t>autorizza il prestito dei beni culturali delle collezioni di propria competenza per mostre </a:t>
            </a:r>
            <a:r>
              <a:rPr lang="it-IT" dirty="0">
                <a:solidFill>
                  <a:schemeClr val="bg1"/>
                </a:solidFill>
              </a:rPr>
              <a:t>o esposizioni sul</a:t>
            </a:r>
          </a:p>
          <a:p>
            <a:r>
              <a:rPr lang="it-IT" dirty="0">
                <a:solidFill>
                  <a:schemeClr val="bg1"/>
                </a:solidFill>
              </a:rPr>
              <a:t>territorio nazionale o </a:t>
            </a:r>
            <a:r>
              <a:rPr lang="it-IT" b="1" dirty="0">
                <a:solidFill>
                  <a:schemeClr val="bg1"/>
                </a:solidFill>
              </a:rPr>
              <a:t>all’estero</a:t>
            </a:r>
            <a:r>
              <a:rPr lang="it-IT" dirty="0">
                <a:solidFill>
                  <a:schemeClr val="bg1"/>
                </a:solidFill>
              </a:rPr>
              <a:t>, ai sensi dell’articolo 48, comma 1, del Codice, sentita, per i prestiti all’estero, la Direzione generale Musei;</a:t>
            </a:r>
          </a:p>
          <a:p>
            <a:r>
              <a:rPr lang="it-IT" i="1" dirty="0">
                <a:solidFill>
                  <a:schemeClr val="bg1"/>
                </a:solidFill>
              </a:rPr>
              <a:t>m) </a:t>
            </a:r>
            <a:r>
              <a:rPr lang="it-IT" dirty="0">
                <a:solidFill>
                  <a:schemeClr val="bg1"/>
                </a:solidFill>
              </a:rPr>
              <a:t>autorizza le </a:t>
            </a:r>
            <a:r>
              <a:rPr lang="it-IT" b="1" dirty="0">
                <a:solidFill>
                  <a:schemeClr val="bg1"/>
                </a:solidFill>
              </a:rPr>
              <a:t>attività di studio e di pubblicazione </a:t>
            </a:r>
            <a:r>
              <a:rPr lang="it-IT" dirty="0">
                <a:solidFill>
                  <a:schemeClr val="bg1"/>
                </a:solidFill>
              </a:rPr>
              <a:t>dei materiali esposti e/o conservati presso gli istituti e i</a:t>
            </a:r>
          </a:p>
          <a:p>
            <a:r>
              <a:rPr lang="it-IT" dirty="0">
                <a:solidFill>
                  <a:schemeClr val="bg1"/>
                </a:solidFill>
              </a:rPr>
              <a:t>luoghi della cultura musei assegnati alla Direzione regionale Musei;</a:t>
            </a:r>
          </a:p>
          <a:p>
            <a:r>
              <a:rPr lang="it-IT" i="1" dirty="0">
                <a:solidFill>
                  <a:schemeClr val="bg1"/>
                </a:solidFill>
              </a:rPr>
              <a:t>n) </a:t>
            </a:r>
            <a:r>
              <a:rPr lang="it-IT" dirty="0">
                <a:solidFill>
                  <a:schemeClr val="bg1"/>
                </a:solidFill>
              </a:rPr>
              <a:t>dispone, sulla base delle linee guida elaborate dal Direttore generale Musei, </a:t>
            </a:r>
            <a:r>
              <a:rPr lang="it-IT" b="1" dirty="0">
                <a:solidFill>
                  <a:schemeClr val="bg1"/>
                </a:solidFill>
              </a:rPr>
              <a:t>l’affidamento diretto </a:t>
            </a:r>
            <a:r>
              <a:rPr lang="it-IT" dirty="0">
                <a:solidFill>
                  <a:schemeClr val="bg1"/>
                </a:solidFill>
              </a:rPr>
              <a:t>o in</a:t>
            </a:r>
          </a:p>
          <a:p>
            <a:r>
              <a:rPr lang="it-IT" b="1" dirty="0">
                <a:solidFill>
                  <a:schemeClr val="bg1"/>
                </a:solidFill>
              </a:rPr>
              <a:t>concessione delle attività e dei servizi pubblici di valorizzazione</a:t>
            </a:r>
            <a:r>
              <a:rPr lang="it-IT" dirty="0">
                <a:solidFill>
                  <a:schemeClr val="bg1"/>
                </a:solidFill>
              </a:rPr>
              <a:t> di beni culturali;</a:t>
            </a:r>
          </a:p>
          <a:p>
            <a:r>
              <a:rPr lang="it-IT" i="1" dirty="0">
                <a:solidFill>
                  <a:schemeClr val="bg1"/>
                </a:solidFill>
              </a:rPr>
              <a:t>o) </a:t>
            </a:r>
            <a:r>
              <a:rPr lang="it-IT" dirty="0">
                <a:solidFill>
                  <a:schemeClr val="bg1"/>
                </a:solidFill>
              </a:rPr>
              <a:t>promuove la definizione e la stipula, nel territorio di competenza, degli </a:t>
            </a:r>
            <a:r>
              <a:rPr lang="it-IT" b="1" dirty="0">
                <a:solidFill>
                  <a:schemeClr val="bg1"/>
                </a:solidFill>
              </a:rPr>
              <a:t>accordi di valorizzazione </a:t>
            </a:r>
            <a:r>
              <a:rPr lang="it-IT" dirty="0">
                <a:solidFill>
                  <a:schemeClr val="bg1"/>
                </a:solidFill>
              </a:rPr>
              <a:t>di cui</a:t>
            </a:r>
          </a:p>
          <a:p>
            <a:r>
              <a:rPr lang="it-IT" dirty="0">
                <a:solidFill>
                  <a:schemeClr val="bg1"/>
                </a:solidFill>
              </a:rPr>
              <a:t>all’articolo 112 del Codice, su base regionale o subregionale, in rapporto ad ambiti territoriali definiti, al fine di individuare strategie e obiettivi comuni di valorizzazione;</a:t>
            </a:r>
          </a:p>
        </p:txBody>
      </p:sp>
      <p:sp>
        <p:nvSpPr>
          <p:cNvPr id="4" name="Titolo 1">
            <a:extLst>
              <a:ext uri="{FF2B5EF4-FFF2-40B4-BE49-F238E27FC236}">
                <a16:creationId xmlns:a16="http://schemas.microsoft.com/office/drawing/2014/main" id="{6C3BC319-0B44-4643-8108-89EB0466BD1B}"/>
              </a:ext>
            </a:extLst>
          </p:cNvPr>
          <p:cNvSpPr txBox="1">
            <a:spLocks/>
          </p:cNvSpPr>
          <p:nvPr/>
        </p:nvSpPr>
        <p:spPr>
          <a:xfrm>
            <a:off x="54639" y="160580"/>
            <a:ext cx="12137361" cy="601100"/>
          </a:xfrm>
          <a:prstGeom prst="rect">
            <a:avLst/>
          </a:prstGeom>
          <a:effectLst/>
        </p:spPr>
        <p:txBody>
          <a:bodyPr vert="horz" lIns="91440" tIns="45720" rIns="91440" bIns="45720" rtlCol="0" anchor="ctr">
            <a:normAutofit fontScale="25000" lnSpcReduction="2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4000" i="1" dirty="0">
                <a:solidFill>
                  <a:schemeClr val="bg1"/>
                </a:solidFill>
              </a:rPr>
              <a:t>   </a:t>
            </a:r>
          </a:p>
          <a:p>
            <a:endParaRPr lang="it-IT" sz="4000" i="1" dirty="0">
              <a:solidFill>
                <a:schemeClr val="bg1"/>
              </a:solidFill>
            </a:endParaRPr>
          </a:p>
          <a:p>
            <a:endParaRPr lang="it-IT" sz="4000" i="1" dirty="0">
              <a:solidFill>
                <a:schemeClr val="bg1"/>
              </a:solidFill>
            </a:endParaRPr>
          </a:p>
          <a:p>
            <a:r>
              <a:rPr lang="it-IT" sz="4000" i="1" dirty="0">
                <a:solidFill>
                  <a:schemeClr val="bg1"/>
                </a:solidFill>
              </a:rPr>
              <a:t>  </a:t>
            </a:r>
            <a:r>
              <a:rPr lang="it-IT" sz="14400" i="1" dirty="0" err="1">
                <a:solidFill>
                  <a:schemeClr val="bg1"/>
                </a:solidFill>
              </a:rPr>
              <a:t>DIreZIONI</a:t>
            </a:r>
            <a:r>
              <a:rPr lang="it-IT" sz="14400" i="1" dirty="0">
                <a:solidFill>
                  <a:schemeClr val="bg1"/>
                </a:solidFill>
              </a:rPr>
              <a:t> REGIONALI MUSEI-2</a:t>
            </a:r>
            <a:br>
              <a:rPr lang="it-IT" sz="14400" dirty="0">
                <a:solidFill>
                  <a:schemeClr val="bg1"/>
                </a:solidFill>
              </a:rPr>
            </a:br>
            <a:endParaRPr lang="it-IT" sz="14400" dirty="0">
              <a:solidFill>
                <a:schemeClr val="bg1"/>
              </a:solidFill>
            </a:endParaRPr>
          </a:p>
        </p:txBody>
      </p:sp>
    </p:spTree>
    <p:extLst>
      <p:ext uri="{BB962C8B-B14F-4D97-AF65-F5344CB8AC3E}">
        <p14:creationId xmlns:p14="http://schemas.microsoft.com/office/powerpoint/2010/main" val="25991139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0"/>
            <a:ext cx="12172224" cy="1152867"/>
          </a:xfrm>
        </p:spPr>
        <p:txBody>
          <a:bodyPr>
            <a:normAutofit fontScale="90000"/>
          </a:bodyPr>
          <a:lstStyle/>
          <a:p>
            <a:r>
              <a:rPr lang="it-IT" sz="4000" i="1" dirty="0">
                <a:solidFill>
                  <a:schemeClr val="bg1"/>
                </a:solidFill>
              </a:rPr>
              <a:t>   </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6219" y="394692"/>
            <a:ext cx="12114934" cy="6463308"/>
          </a:xfrm>
          <a:prstGeom prst="rect">
            <a:avLst/>
          </a:prstGeom>
          <a:solidFill>
            <a:schemeClr val="tx2">
              <a:lumMod val="40000"/>
              <a:lumOff val="60000"/>
            </a:schemeClr>
          </a:solidFill>
        </p:spPr>
        <p:txBody>
          <a:bodyPr wrap="square" numCol="1" rtlCol="0">
            <a:spAutoFit/>
          </a:bodyPr>
          <a:lstStyle/>
          <a:p>
            <a:pPr algn="just"/>
            <a:r>
              <a:rPr lang="it-IT" i="1" dirty="0">
                <a:solidFill>
                  <a:schemeClr val="bg1"/>
                </a:solidFill>
              </a:rPr>
              <a:t>p) </a:t>
            </a:r>
            <a:r>
              <a:rPr lang="it-IT" dirty="0">
                <a:solidFill>
                  <a:schemeClr val="bg1"/>
                </a:solidFill>
              </a:rPr>
              <a:t>elabora e stipula accordi con le altre amministrazioni statali eventualmente competenti, le Regioni, gli</a:t>
            </a:r>
          </a:p>
          <a:p>
            <a:pPr algn="just"/>
            <a:r>
              <a:rPr lang="it-IT" dirty="0">
                <a:solidFill>
                  <a:schemeClr val="bg1"/>
                </a:solidFill>
              </a:rPr>
              <a:t>altri enti pubblici territoriali e i privati interessati, </a:t>
            </a:r>
            <a:r>
              <a:rPr lang="it-IT" b="1" dirty="0">
                <a:solidFill>
                  <a:schemeClr val="bg1"/>
                </a:solidFill>
              </a:rPr>
              <a:t>per regolare servizi strumentali comuni destinati alla fruizione e alla valorizzazione di beni culturali</a:t>
            </a:r>
            <a:r>
              <a:rPr lang="it-IT" dirty="0">
                <a:solidFill>
                  <a:schemeClr val="bg1"/>
                </a:solidFill>
              </a:rPr>
              <a:t>, anche mediante l’istituzione di forme consortili e tramite </a:t>
            </a:r>
            <a:r>
              <a:rPr lang="it-IT" b="1" dirty="0">
                <a:solidFill>
                  <a:schemeClr val="bg1"/>
                </a:solidFill>
              </a:rPr>
              <a:t>convenzioni con le associazioni culturali o di volontariato</a:t>
            </a:r>
            <a:r>
              <a:rPr lang="it-IT" dirty="0">
                <a:solidFill>
                  <a:schemeClr val="bg1"/>
                </a:solidFill>
              </a:rPr>
              <a:t>;</a:t>
            </a:r>
          </a:p>
          <a:p>
            <a:r>
              <a:rPr lang="it-IT" i="1" dirty="0">
                <a:solidFill>
                  <a:schemeClr val="bg1"/>
                </a:solidFill>
              </a:rPr>
              <a:t>q) </a:t>
            </a:r>
            <a:r>
              <a:rPr lang="it-IT" dirty="0">
                <a:solidFill>
                  <a:schemeClr val="bg1"/>
                </a:solidFill>
              </a:rPr>
              <a:t>approva, su proposta del Segretario regionale, e trasmette alla Direzione generale Bilancio gli interventi</a:t>
            </a:r>
          </a:p>
          <a:p>
            <a:r>
              <a:rPr lang="it-IT" dirty="0">
                <a:solidFill>
                  <a:schemeClr val="bg1"/>
                </a:solidFill>
              </a:rPr>
              <a:t>da inserire nei </a:t>
            </a:r>
            <a:r>
              <a:rPr lang="it-IT" b="1" dirty="0">
                <a:solidFill>
                  <a:schemeClr val="bg1"/>
                </a:solidFill>
              </a:rPr>
              <a:t>programmi annuali e pluriennali e nei relativi piani di spesa</a:t>
            </a:r>
            <a:r>
              <a:rPr lang="it-IT" dirty="0">
                <a:solidFill>
                  <a:schemeClr val="bg1"/>
                </a:solidFill>
              </a:rPr>
              <a:t>;</a:t>
            </a:r>
          </a:p>
          <a:p>
            <a:r>
              <a:rPr lang="it-IT" i="1" dirty="0">
                <a:solidFill>
                  <a:schemeClr val="bg1"/>
                </a:solidFill>
              </a:rPr>
              <a:t>r) </a:t>
            </a:r>
            <a:r>
              <a:rPr lang="it-IT" dirty="0">
                <a:solidFill>
                  <a:schemeClr val="bg1"/>
                </a:solidFill>
              </a:rPr>
              <a:t>redige e aggiorna, sulla base delle indicazioni fornite della Direzione generale Musei, </a:t>
            </a:r>
            <a:r>
              <a:rPr lang="it-IT" b="1" dirty="0">
                <a:solidFill>
                  <a:schemeClr val="bg1"/>
                </a:solidFill>
              </a:rPr>
              <a:t>l’elenco degli</a:t>
            </a:r>
          </a:p>
          <a:p>
            <a:r>
              <a:rPr lang="it-IT" b="1" dirty="0">
                <a:solidFill>
                  <a:schemeClr val="bg1"/>
                </a:solidFill>
              </a:rPr>
              <a:t>istituti e dei luoghi della cultura </a:t>
            </a:r>
            <a:r>
              <a:rPr lang="it-IT" dirty="0">
                <a:solidFill>
                  <a:schemeClr val="bg1"/>
                </a:solidFill>
              </a:rPr>
              <a:t>affidati in consegna alla competenza dei Musei di cui all’articolo 43 del presente decreto;</a:t>
            </a:r>
          </a:p>
          <a:p>
            <a:r>
              <a:rPr lang="it-IT" i="1" dirty="0">
                <a:solidFill>
                  <a:schemeClr val="bg1"/>
                </a:solidFill>
              </a:rPr>
              <a:t>s) </a:t>
            </a:r>
            <a:r>
              <a:rPr lang="it-IT" dirty="0">
                <a:solidFill>
                  <a:schemeClr val="bg1"/>
                </a:solidFill>
              </a:rPr>
              <a:t>coadiuva la Direzione generale Bilancio e la Direzione generale Musei nel favorire l’erogazione di</a:t>
            </a:r>
          </a:p>
          <a:p>
            <a:r>
              <a:rPr lang="it-IT" b="1" dirty="0">
                <a:solidFill>
                  <a:schemeClr val="bg1"/>
                </a:solidFill>
              </a:rPr>
              <a:t>elargizioni liberali da parte dei privati a sostegno della cultura,</a:t>
            </a:r>
            <a:r>
              <a:rPr lang="it-IT" dirty="0">
                <a:solidFill>
                  <a:schemeClr val="bg1"/>
                </a:solidFill>
              </a:rPr>
              <a:t> anche attraverso apposite </a:t>
            </a:r>
            <a:r>
              <a:rPr lang="it-IT" b="1" dirty="0">
                <a:solidFill>
                  <a:schemeClr val="bg1"/>
                </a:solidFill>
              </a:rPr>
              <a:t>convenzioni con gli istituti e i luoghi della cultura e gli enti locali e campagne di raccolta fondi;</a:t>
            </a:r>
            <a:endParaRPr lang="it-IT" dirty="0">
              <a:solidFill>
                <a:schemeClr val="bg1"/>
              </a:solidFill>
            </a:endParaRPr>
          </a:p>
          <a:p>
            <a:r>
              <a:rPr lang="it-IT" i="1" dirty="0">
                <a:solidFill>
                  <a:schemeClr val="bg1"/>
                </a:solidFill>
              </a:rPr>
              <a:t>t) </a:t>
            </a:r>
            <a:r>
              <a:rPr lang="it-IT" dirty="0">
                <a:solidFill>
                  <a:schemeClr val="bg1"/>
                </a:solidFill>
              </a:rPr>
              <a:t>svolge </a:t>
            </a:r>
            <a:r>
              <a:rPr lang="it-IT" b="1" dirty="0">
                <a:solidFill>
                  <a:schemeClr val="bg1"/>
                </a:solidFill>
              </a:rPr>
              <a:t>attività di ricerca</a:t>
            </a:r>
            <a:r>
              <a:rPr lang="it-IT" dirty="0">
                <a:solidFill>
                  <a:schemeClr val="bg1"/>
                </a:solidFill>
              </a:rPr>
              <a:t>, i cui risultati rende pubblici, anche in via telematica; propone alla Direzione</a:t>
            </a:r>
          </a:p>
          <a:p>
            <a:r>
              <a:rPr lang="it-IT" dirty="0">
                <a:solidFill>
                  <a:schemeClr val="bg1"/>
                </a:solidFill>
              </a:rPr>
              <a:t>generale Educazione, ricerca e istituti culturali iniziative di divulgazione, educazione, formazione e</a:t>
            </a:r>
          </a:p>
          <a:p>
            <a:r>
              <a:rPr lang="it-IT" dirty="0">
                <a:solidFill>
                  <a:schemeClr val="bg1"/>
                </a:solidFill>
              </a:rPr>
              <a:t>ricerca legate alle collezioni di competenza; collabora altresì alle attività formative coordinate e autorizzate dalla Direttore generale Educazione e  ricerca, anche ospitando </a:t>
            </a:r>
            <a:r>
              <a:rPr lang="it-IT" b="1" dirty="0">
                <a:solidFill>
                  <a:schemeClr val="bg1"/>
                </a:solidFill>
              </a:rPr>
              <a:t>attività di tirocinio</a:t>
            </a:r>
            <a:r>
              <a:rPr lang="it-IT" dirty="0">
                <a:solidFill>
                  <a:schemeClr val="bg1"/>
                </a:solidFill>
              </a:rPr>
              <a:t> e programmi formativi;</a:t>
            </a:r>
          </a:p>
          <a:p>
            <a:r>
              <a:rPr lang="it-IT" i="1" dirty="0">
                <a:solidFill>
                  <a:schemeClr val="bg1"/>
                </a:solidFill>
              </a:rPr>
              <a:t>u) </a:t>
            </a:r>
            <a:r>
              <a:rPr lang="it-IT" dirty="0">
                <a:solidFill>
                  <a:schemeClr val="bg1"/>
                </a:solidFill>
              </a:rPr>
              <a:t>provvede a definire </a:t>
            </a:r>
            <a:r>
              <a:rPr lang="it-IT" b="1" dirty="0">
                <a:solidFill>
                  <a:schemeClr val="bg1"/>
                </a:solidFill>
              </a:rPr>
              <a:t>strategie e obiettivi comuni di valorizzazione </a:t>
            </a:r>
            <a:r>
              <a:rPr lang="it-IT" dirty="0">
                <a:solidFill>
                  <a:schemeClr val="bg1"/>
                </a:solidFill>
              </a:rPr>
              <a:t>e, in raccordo con il Segretario</a:t>
            </a:r>
          </a:p>
          <a:p>
            <a:r>
              <a:rPr lang="it-IT" dirty="0">
                <a:solidFill>
                  <a:schemeClr val="bg1"/>
                </a:solidFill>
              </a:rPr>
              <a:t>regionale, dei conseguenti </a:t>
            </a:r>
            <a:r>
              <a:rPr lang="it-IT" b="1" dirty="0">
                <a:solidFill>
                  <a:schemeClr val="bg1"/>
                </a:solidFill>
              </a:rPr>
              <a:t>itinerari turistico-culturali</a:t>
            </a:r>
            <a:r>
              <a:rPr lang="it-IT" dirty="0">
                <a:solidFill>
                  <a:schemeClr val="bg1"/>
                </a:solidFill>
              </a:rPr>
              <a:t>;</a:t>
            </a:r>
          </a:p>
          <a:p>
            <a:r>
              <a:rPr lang="it-IT" i="1" dirty="0">
                <a:solidFill>
                  <a:schemeClr val="bg1"/>
                </a:solidFill>
              </a:rPr>
              <a:t>v) </a:t>
            </a:r>
            <a:r>
              <a:rPr lang="it-IT" dirty="0">
                <a:solidFill>
                  <a:schemeClr val="bg1"/>
                </a:solidFill>
              </a:rPr>
              <a:t>amministra e controlla i beni dati in consegna ed  esegue sugli stessi anche i relativi interventi conservativi, concede altresì l’uso dei medesimi beni culturali, ai sensi degli articoli 106 e 107, del</a:t>
            </a:r>
          </a:p>
          <a:p>
            <a:r>
              <a:rPr lang="it-IT" dirty="0">
                <a:solidFill>
                  <a:schemeClr val="bg1"/>
                </a:solidFill>
              </a:rPr>
              <a:t>Codice</a:t>
            </a:r>
          </a:p>
          <a:p>
            <a:r>
              <a:rPr lang="it-IT" i="1" dirty="0">
                <a:solidFill>
                  <a:schemeClr val="bg1"/>
                </a:solidFill>
              </a:rPr>
              <a:t>z) </a:t>
            </a:r>
            <a:r>
              <a:rPr lang="it-IT" dirty="0">
                <a:solidFill>
                  <a:schemeClr val="bg1"/>
                </a:solidFill>
              </a:rPr>
              <a:t>svolge le funzioni di stazione appaltante.</a:t>
            </a:r>
          </a:p>
        </p:txBody>
      </p:sp>
      <p:sp>
        <p:nvSpPr>
          <p:cNvPr id="4" name="Titolo 1">
            <a:extLst>
              <a:ext uri="{FF2B5EF4-FFF2-40B4-BE49-F238E27FC236}">
                <a16:creationId xmlns:a16="http://schemas.microsoft.com/office/drawing/2014/main" id="{6C3BC319-0B44-4643-8108-89EB0466BD1B}"/>
              </a:ext>
            </a:extLst>
          </p:cNvPr>
          <p:cNvSpPr txBox="1">
            <a:spLocks/>
          </p:cNvSpPr>
          <p:nvPr/>
        </p:nvSpPr>
        <p:spPr>
          <a:xfrm>
            <a:off x="41643" y="168812"/>
            <a:ext cx="12124364" cy="225880"/>
          </a:xfrm>
          <a:prstGeom prst="rect">
            <a:avLst/>
          </a:prstGeom>
          <a:effectLst/>
        </p:spPr>
        <p:txBody>
          <a:bodyPr vert="horz" lIns="91440" tIns="45720" rIns="91440" bIns="45720" rtlCol="0" anchor="ctr">
            <a:normAutofit fontScale="25000" lnSpcReduction="2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4000" i="1" dirty="0">
                <a:solidFill>
                  <a:schemeClr val="bg1"/>
                </a:solidFill>
              </a:rPr>
              <a:t>   </a:t>
            </a:r>
          </a:p>
          <a:p>
            <a:endParaRPr lang="it-IT" sz="4000" i="1" dirty="0">
              <a:solidFill>
                <a:schemeClr val="bg1"/>
              </a:solidFill>
            </a:endParaRPr>
          </a:p>
          <a:p>
            <a:endParaRPr lang="it-IT" sz="4000" i="1" dirty="0">
              <a:solidFill>
                <a:schemeClr val="bg1"/>
              </a:solidFill>
            </a:endParaRPr>
          </a:p>
          <a:p>
            <a:r>
              <a:rPr lang="it-IT" sz="4000" i="1" dirty="0">
                <a:solidFill>
                  <a:schemeClr val="bg1"/>
                </a:solidFill>
              </a:rPr>
              <a:t>  </a:t>
            </a:r>
            <a:r>
              <a:rPr lang="it-IT" sz="14400" i="1" dirty="0" err="1">
                <a:solidFill>
                  <a:schemeClr val="bg1"/>
                </a:solidFill>
              </a:rPr>
              <a:t>DIreZIONI</a:t>
            </a:r>
            <a:r>
              <a:rPr lang="it-IT" sz="14400" i="1" dirty="0">
                <a:solidFill>
                  <a:schemeClr val="bg1"/>
                </a:solidFill>
              </a:rPr>
              <a:t> REGIONALI MUSEI-3</a:t>
            </a:r>
            <a:br>
              <a:rPr lang="it-IT" sz="14400" dirty="0">
                <a:solidFill>
                  <a:schemeClr val="bg1"/>
                </a:solidFill>
              </a:rPr>
            </a:br>
            <a:endParaRPr lang="it-IT" sz="14400" dirty="0">
              <a:solidFill>
                <a:schemeClr val="bg1"/>
              </a:solidFill>
            </a:endParaRPr>
          </a:p>
        </p:txBody>
      </p:sp>
    </p:spTree>
    <p:extLst>
      <p:ext uri="{BB962C8B-B14F-4D97-AF65-F5344CB8AC3E}">
        <p14:creationId xmlns:p14="http://schemas.microsoft.com/office/powerpoint/2010/main" val="31727641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273504" y="0"/>
            <a:ext cx="12172224" cy="1152867"/>
          </a:xfrm>
        </p:spPr>
        <p:txBody>
          <a:bodyPr>
            <a:normAutofit fontScale="90000"/>
          </a:bodyPr>
          <a:lstStyle/>
          <a:p>
            <a:r>
              <a:rPr lang="it-IT" sz="4000" i="1" dirty="0">
                <a:solidFill>
                  <a:schemeClr val="bg1"/>
                </a:solidFill>
              </a:rPr>
              <a:t>   </a:t>
            </a:r>
            <a:br>
              <a:rPr lang="it-IT" dirty="0">
                <a:solidFill>
                  <a:schemeClr val="bg1"/>
                </a:solidFill>
              </a:rPr>
            </a:br>
            <a:endParaRPr lang="it-IT" dirty="0">
              <a:solidFill>
                <a:schemeClr val="bg1"/>
              </a:solidFill>
            </a:endParaRPr>
          </a:p>
        </p:txBody>
      </p:sp>
      <p:sp>
        <p:nvSpPr>
          <p:cNvPr id="4" name="Titolo 1">
            <a:extLst>
              <a:ext uri="{FF2B5EF4-FFF2-40B4-BE49-F238E27FC236}">
                <a16:creationId xmlns:a16="http://schemas.microsoft.com/office/drawing/2014/main" id="{6C3BC319-0B44-4643-8108-89EB0466BD1B}"/>
              </a:ext>
            </a:extLst>
          </p:cNvPr>
          <p:cNvSpPr txBox="1">
            <a:spLocks/>
          </p:cNvSpPr>
          <p:nvPr/>
        </p:nvSpPr>
        <p:spPr>
          <a:xfrm>
            <a:off x="54639" y="-24667"/>
            <a:ext cx="12137361" cy="601100"/>
          </a:xfrm>
          <a:prstGeom prst="rect">
            <a:avLst/>
          </a:prstGeom>
          <a:effectLst/>
        </p:spPr>
        <p:txBody>
          <a:bodyPr vert="horz" lIns="91440" tIns="45720" rIns="91440" bIns="45720" rtlCol="0" anchor="ctr">
            <a:normAutofit fontScale="25000" lnSpcReduction="20000"/>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it-IT" sz="4000" i="1" dirty="0">
                <a:solidFill>
                  <a:schemeClr val="bg1"/>
                </a:solidFill>
              </a:rPr>
              <a:t>   </a:t>
            </a:r>
          </a:p>
          <a:p>
            <a:endParaRPr lang="it-IT" sz="4000" i="1" dirty="0">
              <a:solidFill>
                <a:schemeClr val="bg1"/>
              </a:solidFill>
            </a:endParaRPr>
          </a:p>
          <a:p>
            <a:endParaRPr lang="it-IT" sz="4000" i="1" dirty="0">
              <a:solidFill>
                <a:schemeClr val="bg1"/>
              </a:solidFill>
            </a:endParaRPr>
          </a:p>
          <a:p>
            <a:r>
              <a:rPr lang="it-IT" sz="4000" i="1" dirty="0">
                <a:solidFill>
                  <a:schemeClr val="bg1"/>
                </a:solidFill>
              </a:rPr>
              <a:t>  </a:t>
            </a:r>
            <a:r>
              <a:rPr lang="it-IT" sz="14400" i="1" dirty="0" err="1">
                <a:solidFill>
                  <a:schemeClr val="bg1"/>
                </a:solidFill>
              </a:rPr>
              <a:t>DIreZIONI</a:t>
            </a:r>
            <a:r>
              <a:rPr lang="it-IT" sz="14400" i="1" dirty="0">
                <a:solidFill>
                  <a:schemeClr val="bg1"/>
                </a:solidFill>
              </a:rPr>
              <a:t> REGIONALI MUSEI-4</a:t>
            </a:r>
            <a:br>
              <a:rPr lang="it-IT" sz="14400" dirty="0">
                <a:solidFill>
                  <a:schemeClr val="bg1"/>
                </a:solidFill>
              </a:rPr>
            </a:br>
            <a:endParaRPr lang="it-IT" sz="14400" dirty="0">
              <a:solidFill>
                <a:schemeClr val="bg1"/>
              </a:solidFill>
            </a:endParaRPr>
          </a:p>
        </p:txBody>
      </p:sp>
      <p:pic>
        <p:nvPicPr>
          <p:cNvPr id="3" name="Immagine 2">
            <a:extLst>
              <a:ext uri="{FF2B5EF4-FFF2-40B4-BE49-F238E27FC236}">
                <a16:creationId xmlns:a16="http://schemas.microsoft.com/office/drawing/2014/main" id="{69310473-4F00-4E93-B8E7-A4974953B420}"/>
              </a:ext>
            </a:extLst>
          </p:cNvPr>
          <p:cNvPicPr>
            <a:picLocks noChangeAspect="1"/>
          </p:cNvPicPr>
          <p:nvPr/>
        </p:nvPicPr>
        <p:blipFill rotWithShape="1">
          <a:blip r:embed="rId3"/>
          <a:srcRect t="3744" b="1692"/>
          <a:stretch/>
        </p:blipFill>
        <p:spPr>
          <a:xfrm>
            <a:off x="54639" y="372794"/>
            <a:ext cx="8649730" cy="6485206"/>
          </a:xfrm>
          <a:prstGeom prst="rect">
            <a:avLst/>
          </a:prstGeom>
        </p:spPr>
      </p:pic>
      <p:sp>
        <p:nvSpPr>
          <p:cNvPr id="6" name="CasellaDiTesto 5">
            <a:extLst>
              <a:ext uri="{FF2B5EF4-FFF2-40B4-BE49-F238E27FC236}">
                <a16:creationId xmlns:a16="http://schemas.microsoft.com/office/drawing/2014/main" id="{5EB075C4-081B-416B-A345-5E9658141221}"/>
              </a:ext>
            </a:extLst>
          </p:cNvPr>
          <p:cNvSpPr txBox="1"/>
          <p:nvPr/>
        </p:nvSpPr>
        <p:spPr>
          <a:xfrm>
            <a:off x="9032512" y="2700655"/>
            <a:ext cx="2768788" cy="3139321"/>
          </a:xfrm>
          <a:prstGeom prst="rect">
            <a:avLst/>
          </a:prstGeom>
          <a:solidFill>
            <a:schemeClr val="tx1"/>
          </a:solidFill>
        </p:spPr>
        <p:txBody>
          <a:bodyPr wrap="square" rtlCol="0">
            <a:spAutoFit/>
          </a:bodyPr>
          <a:lstStyle/>
          <a:p>
            <a:r>
              <a:rPr lang="it-IT" dirty="0">
                <a:solidFill>
                  <a:schemeClr val="bg1"/>
                </a:solidFill>
              </a:rPr>
              <a:t>Nel territorio del Comune di Roma, le funzioni</a:t>
            </a:r>
          </a:p>
          <a:p>
            <a:r>
              <a:rPr lang="it-IT" dirty="0">
                <a:solidFill>
                  <a:schemeClr val="bg1"/>
                </a:solidFill>
              </a:rPr>
              <a:t>della Direzione regionale Musei sono svolte dalla Direzione</a:t>
            </a:r>
          </a:p>
          <a:p>
            <a:r>
              <a:rPr lang="it-IT" dirty="0">
                <a:solidFill>
                  <a:schemeClr val="bg1"/>
                </a:solidFill>
              </a:rPr>
              <a:t>Musei statali della città di Roma, ufficio di livello</a:t>
            </a:r>
          </a:p>
          <a:p>
            <a:r>
              <a:rPr lang="it-IT" dirty="0">
                <a:solidFill>
                  <a:schemeClr val="bg1"/>
                </a:solidFill>
              </a:rPr>
              <a:t>dirigenziale non generale.</a:t>
            </a:r>
          </a:p>
        </p:txBody>
      </p:sp>
      <p:sp>
        <p:nvSpPr>
          <p:cNvPr id="7" name="Freccia in su 6">
            <a:extLst>
              <a:ext uri="{FF2B5EF4-FFF2-40B4-BE49-F238E27FC236}">
                <a16:creationId xmlns:a16="http://schemas.microsoft.com/office/drawing/2014/main" id="{31467D21-EC5B-483A-9939-655B0A350258}"/>
              </a:ext>
            </a:extLst>
          </p:cNvPr>
          <p:cNvSpPr/>
          <p:nvPr/>
        </p:nvSpPr>
        <p:spPr>
          <a:xfrm rot="5400000">
            <a:off x="6997489" y="2592512"/>
            <a:ext cx="942536" cy="247122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1227687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82863"/>
          </a:xfrm>
        </p:spPr>
        <p:txBody>
          <a:bodyPr>
            <a:normAutofit/>
          </a:bodyPr>
          <a:lstStyle/>
          <a:p>
            <a:r>
              <a:rPr lang="it-IT" dirty="0">
                <a:solidFill>
                  <a:schemeClr val="bg1"/>
                </a:solidFill>
              </a:rPr>
              <a:t>I compiti degli ARCHIVI DI STATO </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8474" y="559150"/>
            <a:ext cx="11695961" cy="5632311"/>
          </a:xfrm>
          <a:prstGeom prst="rect">
            <a:avLst/>
          </a:prstGeom>
          <a:solidFill>
            <a:schemeClr val="tx2">
              <a:lumMod val="40000"/>
              <a:lumOff val="60000"/>
            </a:schemeClr>
          </a:solidFill>
        </p:spPr>
        <p:txBody>
          <a:bodyPr wrap="square" numCol="1" rtlCol="0">
            <a:spAutoFit/>
          </a:bodyPr>
          <a:lstStyle/>
          <a:p>
            <a:r>
              <a:rPr lang="it-IT" dirty="0">
                <a:solidFill>
                  <a:schemeClr val="bg1"/>
                </a:solidFill>
              </a:rPr>
              <a:t>Secondo il Codice dei beni culturali e del paesaggio (</a:t>
            </a:r>
            <a:r>
              <a:rPr lang="it-IT" dirty="0" err="1">
                <a:solidFill>
                  <a:schemeClr val="bg1"/>
                </a:solidFill>
              </a:rPr>
              <a:t>D.lgs</a:t>
            </a:r>
            <a:r>
              <a:rPr lang="it-IT" dirty="0">
                <a:solidFill>
                  <a:schemeClr val="bg1"/>
                </a:solidFill>
              </a:rPr>
              <a:t> 42/2004, art. 101) gli Archivi, intesi come istituti culturali, sono </a:t>
            </a:r>
            <a:r>
              <a:rPr lang="it-IT" b="1" dirty="0">
                <a:solidFill>
                  <a:schemeClr val="bg1"/>
                </a:solidFill>
              </a:rPr>
              <a:t>strutture permanenti che raccolgono, inventariano e conservano documenti originali di interesse storico e ne assicurano la consultazione per finalità di studio e di ricerca</a:t>
            </a:r>
            <a:r>
              <a:rPr lang="it-IT" dirty="0">
                <a:solidFill>
                  <a:schemeClr val="bg1"/>
                </a:solidFill>
              </a:rPr>
              <a:t>. In quanto tali, gli Archivi di Stato oggi operanti sul territorio nazionale fanno parte del complesso degli istituti e dei luoghi della cultura di proprietà statale.</a:t>
            </a:r>
            <a:br>
              <a:rPr lang="it-IT" dirty="0">
                <a:solidFill>
                  <a:schemeClr val="bg1"/>
                </a:solidFill>
              </a:rPr>
            </a:br>
            <a:r>
              <a:rPr lang="it-IT" dirty="0">
                <a:solidFill>
                  <a:schemeClr val="bg1"/>
                </a:solidFill>
              </a:rPr>
              <a:t>In base alla normativa vigente gli Archivi di Stato hanno competenza in ambito provinciale e svolgono i seguenti compiti fondamentali:</a:t>
            </a:r>
          </a:p>
          <a:p>
            <a:pPr marL="285750" indent="-285750">
              <a:buFont typeface="Wingdings" panose="05000000000000000000" pitchFamily="2" charset="2"/>
              <a:buChar char="v"/>
            </a:pPr>
            <a:r>
              <a:rPr lang="it-IT" dirty="0">
                <a:solidFill>
                  <a:schemeClr val="bg1"/>
                </a:solidFill>
              </a:rPr>
              <a:t>conservano, tutelano e valorizzano gli archivi degli Stati italiani preunitari e i documenti degli organi giudiziari e amministrativi dello Stato unitario non più occorrenti alle ordinarie esigenze di servizio;</a:t>
            </a:r>
          </a:p>
          <a:p>
            <a:pPr marL="285750" indent="-285750">
              <a:buFont typeface="Wingdings" panose="05000000000000000000" pitchFamily="2" charset="2"/>
              <a:buChar char="v"/>
            </a:pPr>
            <a:r>
              <a:rPr lang="it-IT" dirty="0">
                <a:solidFill>
                  <a:schemeClr val="bg1"/>
                </a:solidFill>
              </a:rPr>
              <a:t>conservano, tutelano e valorizzano anche tutti gli altri archivi e singoli documenti che lo Stato abbia in proprietà o in deposito o in comodato d’uso;</a:t>
            </a:r>
          </a:p>
          <a:p>
            <a:pPr marL="285750" indent="-285750">
              <a:buFont typeface="Wingdings" panose="05000000000000000000" pitchFamily="2" charset="2"/>
              <a:buChar char="v"/>
            </a:pPr>
            <a:r>
              <a:rPr lang="it-IT" dirty="0">
                <a:solidFill>
                  <a:schemeClr val="bg1"/>
                </a:solidFill>
              </a:rPr>
              <a:t>esercitano la </a:t>
            </a:r>
            <a:r>
              <a:rPr lang="it-IT" b="1" dirty="0">
                <a:solidFill>
                  <a:schemeClr val="bg1"/>
                </a:solidFill>
              </a:rPr>
              <a:t>sorveglianza sugli archivi correnti e di deposito degli organi amministrativi e giudiziari dello Stato</a:t>
            </a:r>
          </a:p>
          <a:p>
            <a:pPr marL="285750" indent="-285750">
              <a:buFont typeface="Wingdings" panose="05000000000000000000" pitchFamily="2" charset="2"/>
              <a:buChar char="v"/>
            </a:pPr>
            <a:r>
              <a:rPr lang="it-IT" dirty="0">
                <a:solidFill>
                  <a:schemeClr val="bg1"/>
                </a:solidFill>
              </a:rPr>
              <a:t>curano lo studio, la ricerca, ordinamento, l’inventariazione e la riproduzione dei documenti conservati.</a:t>
            </a:r>
          </a:p>
          <a:p>
            <a:r>
              <a:rPr lang="it-IT" dirty="0">
                <a:solidFill>
                  <a:schemeClr val="bg1"/>
                </a:solidFill>
              </a:rPr>
              <a:t>Oltre a questi compiti di tutela, conservazione, riordinamento, inventariazione, e a garantire l’accesso alla documentazione attraverso la sala di studio, gli Archivi di Stato svolgono numerose altre attività di carattere scientifico, didattico e divulgativo e offrono un’ampia gamma di servizi rivolti non soltanto agli studiosi ma a tutti i cittadini interessati a conoscere la storia della propria città attraverso il suo  patrimonio documentario.</a:t>
            </a:r>
          </a:p>
        </p:txBody>
      </p:sp>
    </p:spTree>
    <p:extLst>
      <p:ext uri="{BB962C8B-B14F-4D97-AF65-F5344CB8AC3E}">
        <p14:creationId xmlns:p14="http://schemas.microsoft.com/office/powerpoint/2010/main" val="42630049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82863"/>
          </a:xfrm>
        </p:spPr>
        <p:txBody>
          <a:bodyPr>
            <a:normAutofit/>
          </a:bodyPr>
          <a:lstStyle/>
          <a:p>
            <a:r>
              <a:rPr lang="it-IT" dirty="0">
                <a:solidFill>
                  <a:schemeClr val="bg1"/>
                </a:solidFill>
              </a:rPr>
              <a:t>ARCHIVI DI STATO -1</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8474" y="559150"/>
            <a:ext cx="11695961" cy="6186309"/>
          </a:xfrm>
          <a:prstGeom prst="rect">
            <a:avLst/>
          </a:prstGeom>
          <a:solidFill>
            <a:schemeClr val="tx2">
              <a:lumMod val="40000"/>
              <a:lumOff val="60000"/>
            </a:schemeClr>
          </a:solidFill>
        </p:spPr>
        <p:txBody>
          <a:bodyPr wrap="square" numCol="2" rtlCol="0">
            <a:spAutoFit/>
          </a:bodyPr>
          <a:lstStyle/>
          <a:p>
            <a:r>
              <a:rPr lang="it-IT" u="sng" dirty="0">
                <a:hlinkClick r:id="rId3" tooltip="Visualizza Ente"/>
              </a:rPr>
              <a:t>ARCHIVIO DI STATO DELL'AQUILA</a:t>
            </a:r>
            <a:endParaRPr lang="it-IT" dirty="0"/>
          </a:p>
          <a:p>
            <a:r>
              <a:rPr lang="it-IT" u="sng" dirty="0">
                <a:hlinkClick r:id="rId4" tooltip="Visualizza Ente"/>
              </a:rPr>
              <a:t>ARCHIVIO DI STATO DI AGRIGENTO</a:t>
            </a:r>
            <a:r>
              <a:rPr lang="it-IT" dirty="0"/>
              <a:t>   </a:t>
            </a:r>
          </a:p>
          <a:p>
            <a:r>
              <a:rPr lang="it-IT" u="sng" dirty="0">
                <a:hlinkClick r:id="rId5" tooltip="Visualizza Ente"/>
              </a:rPr>
              <a:t>ARCHIVIO DI STATO DI ALESSANDRIA</a:t>
            </a:r>
            <a:r>
              <a:rPr lang="it-IT" dirty="0"/>
              <a:t>  </a:t>
            </a:r>
          </a:p>
          <a:p>
            <a:r>
              <a:rPr lang="it-IT" u="sng" dirty="0">
                <a:hlinkClick r:id="rId6" tooltip="Visualizza Ente"/>
              </a:rPr>
              <a:t>ARCHIVIO DI STATO DI ANCONA</a:t>
            </a:r>
            <a:r>
              <a:rPr lang="it-IT" dirty="0"/>
              <a:t>   </a:t>
            </a:r>
          </a:p>
          <a:p>
            <a:r>
              <a:rPr lang="it-IT" u="sng" dirty="0">
                <a:hlinkClick r:id="rId7" tooltip="Visualizza Ente"/>
              </a:rPr>
              <a:t>ARCHIVIO DI STATO DI AREZZO</a:t>
            </a:r>
            <a:r>
              <a:rPr lang="it-IT" dirty="0"/>
              <a:t>   </a:t>
            </a:r>
          </a:p>
          <a:p>
            <a:r>
              <a:rPr lang="it-IT" u="sng" dirty="0">
                <a:hlinkClick r:id="rId8" tooltip="Visualizza Ente"/>
              </a:rPr>
              <a:t>ARCHIVIO DI STATO DI ASCOLI PICENO</a:t>
            </a:r>
            <a:r>
              <a:rPr lang="it-IT" dirty="0"/>
              <a:t>   </a:t>
            </a:r>
          </a:p>
          <a:p>
            <a:r>
              <a:rPr lang="it-IT" u="sng" dirty="0">
                <a:hlinkClick r:id="rId9" tooltip="Visualizza Ente"/>
              </a:rPr>
              <a:t>ARCHIVIO DI STATO DI ASTI</a:t>
            </a:r>
            <a:r>
              <a:rPr lang="it-IT" dirty="0"/>
              <a:t>   </a:t>
            </a:r>
          </a:p>
          <a:p>
            <a:r>
              <a:rPr lang="it-IT" u="sng" dirty="0">
                <a:hlinkClick r:id="rId10" tooltip="Visualizza Ente"/>
              </a:rPr>
              <a:t>ARCHIVIO DI STATO DI AVELLINO</a:t>
            </a:r>
            <a:r>
              <a:rPr lang="it-IT" dirty="0"/>
              <a:t>   </a:t>
            </a:r>
          </a:p>
          <a:p>
            <a:r>
              <a:rPr lang="it-IT" u="sng" dirty="0">
                <a:hlinkClick r:id="rId11" tooltip="Visualizza Ente"/>
              </a:rPr>
              <a:t>ARCHIVIO DI STATO DI BARI</a:t>
            </a:r>
            <a:r>
              <a:rPr lang="it-IT" dirty="0"/>
              <a:t>   </a:t>
            </a:r>
          </a:p>
          <a:p>
            <a:r>
              <a:rPr lang="it-IT" u="sng" dirty="0">
                <a:hlinkClick r:id="rId12" tooltip="Visualizza Ente"/>
              </a:rPr>
              <a:t>ARCHIVIO DI STATO DI BELLUNO</a:t>
            </a:r>
            <a:r>
              <a:rPr lang="it-IT" dirty="0"/>
              <a:t>   </a:t>
            </a:r>
          </a:p>
          <a:p>
            <a:r>
              <a:rPr lang="it-IT" u="sng" dirty="0">
                <a:hlinkClick r:id="rId13" tooltip="Visualizza Ente"/>
              </a:rPr>
              <a:t>ARCHIVIO DI STATO DI BENEVENTO</a:t>
            </a:r>
            <a:r>
              <a:rPr lang="it-IT" dirty="0"/>
              <a:t>   </a:t>
            </a:r>
          </a:p>
          <a:p>
            <a:r>
              <a:rPr lang="it-IT" u="sng" dirty="0">
                <a:hlinkClick r:id="rId14" tooltip="Visualizza Ente"/>
              </a:rPr>
              <a:t>ARCHIVIO DI STATO DI BERGAMO</a:t>
            </a:r>
            <a:r>
              <a:rPr lang="it-IT" dirty="0"/>
              <a:t>   </a:t>
            </a:r>
          </a:p>
          <a:p>
            <a:r>
              <a:rPr lang="it-IT" u="sng" dirty="0">
                <a:hlinkClick r:id="rId15" tooltip="Visualizza Ente"/>
              </a:rPr>
              <a:t>ARCHIVIO DI STATO DI BIELLA</a:t>
            </a:r>
            <a:r>
              <a:rPr lang="it-IT" dirty="0"/>
              <a:t>   </a:t>
            </a:r>
          </a:p>
          <a:p>
            <a:r>
              <a:rPr lang="it-IT" u="sng" dirty="0">
                <a:hlinkClick r:id="rId16" tooltip="Visualizza Ente"/>
              </a:rPr>
              <a:t>ARCHIVIO DI STATO DI BOLOGNA</a:t>
            </a:r>
            <a:r>
              <a:rPr lang="it-IT" dirty="0"/>
              <a:t>  </a:t>
            </a:r>
          </a:p>
          <a:p>
            <a:r>
              <a:rPr lang="it-IT" u="sng" dirty="0">
                <a:hlinkClick r:id="rId17" tooltip="Visualizza Ente"/>
              </a:rPr>
              <a:t>ARCHIVIO DI STATO DI BOLZANO</a:t>
            </a:r>
            <a:r>
              <a:rPr lang="it-IT" dirty="0"/>
              <a:t>   </a:t>
            </a:r>
          </a:p>
          <a:p>
            <a:r>
              <a:rPr lang="it-IT" u="sng" dirty="0">
                <a:hlinkClick r:id="rId18" tooltip="Visualizza Ente"/>
              </a:rPr>
              <a:t>ARCHIVIO DI STATO DI BRESCIA</a:t>
            </a:r>
            <a:r>
              <a:rPr lang="it-IT" dirty="0"/>
              <a:t>  </a:t>
            </a:r>
          </a:p>
          <a:p>
            <a:r>
              <a:rPr lang="it-IT" u="sng" dirty="0">
                <a:hlinkClick r:id="rId19" tooltip="Visualizza Ente"/>
              </a:rPr>
              <a:t>ARCHIVIO DI STATO DI BRINDISI</a:t>
            </a:r>
            <a:r>
              <a:rPr lang="it-IT" dirty="0"/>
              <a:t>   </a:t>
            </a:r>
          </a:p>
          <a:p>
            <a:r>
              <a:rPr lang="it-IT" u="sng" dirty="0">
                <a:hlinkClick r:id="rId20" tooltip="Visualizza Ente"/>
              </a:rPr>
              <a:t>ARCHIVIO DI STATO DI CAGLIARI</a:t>
            </a:r>
            <a:r>
              <a:rPr lang="it-IT" dirty="0"/>
              <a:t>   </a:t>
            </a:r>
          </a:p>
          <a:p>
            <a:r>
              <a:rPr lang="it-IT" u="sng" dirty="0">
                <a:hlinkClick r:id="rId21" tooltip="Visualizza Ente"/>
              </a:rPr>
              <a:t>ARCHIVIO DI STATO DI CALTANISSETTA</a:t>
            </a:r>
            <a:r>
              <a:rPr lang="it-IT" dirty="0"/>
              <a:t>   </a:t>
            </a:r>
          </a:p>
          <a:p>
            <a:r>
              <a:rPr lang="it-IT" u="sng" dirty="0">
                <a:hlinkClick r:id="rId22" tooltip="Visualizza Ente"/>
              </a:rPr>
              <a:t>ARCHIVIO DI STATO DI CAMPOBASSO</a:t>
            </a:r>
            <a:r>
              <a:rPr lang="it-IT" dirty="0"/>
              <a:t>   </a:t>
            </a:r>
          </a:p>
          <a:p>
            <a:r>
              <a:rPr lang="it-IT" u="sng" dirty="0">
                <a:hlinkClick r:id="rId23" tooltip="Visualizza Ente"/>
              </a:rPr>
              <a:t>ARCHIVIO DI STATO DI CASERTA</a:t>
            </a:r>
            <a:r>
              <a:rPr lang="it-IT" dirty="0"/>
              <a:t>  </a:t>
            </a:r>
          </a:p>
          <a:p>
            <a:r>
              <a:rPr lang="it-IT" u="sng" dirty="0">
                <a:hlinkClick r:id="rId24" tooltip="Visualizza Ente"/>
              </a:rPr>
              <a:t>ARCHIVIO DI STATO DI CATANIA</a:t>
            </a:r>
            <a:r>
              <a:rPr lang="it-IT" dirty="0"/>
              <a:t>   </a:t>
            </a:r>
          </a:p>
          <a:p>
            <a:r>
              <a:rPr lang="it-IT" u="sng" dirty="0">
                <a:hlinkClick r:id="rId25" tooltip="Visualizza Ente"/>
              </a:rPr>
              <a:t>ARCHIVIO DI STATO DI CATANZARO</a:t>
            </a:r>
            <a:r>
              <a:rPr lang="it-IT" dirty="0"/>
              <a:t>   </a:t>
            </a:r>
          </a:p>
          <a:p>
            <a:r>
              <a:rPr lang="it-IT" u="sng" dirty="0">
                <a:hlinkClick r:id="rId26" tooltip="Visualizza Ente"/>
              </a:rPr>
              <a:t>ARCHIVIO DI STATO DI CHIETI</a:t>
            </a:r>
            <a:r>
              <a:rPr lang="it-IT" dirty="0"/>
              <a:t>   </a:t>
            </a:r>
          </a:p>
          <a:p>
            <a:r>
              <a:rPr lang="it-IT" u="sng" dirty="0">
                <a:hlinkClick r:id="rId27" tooltip="Visualizza Ente"/>
              </a:rPr>
              <a:t>ARCHIVIO DI STATO DI COMO</a:t>
            </a:r>
            <a:r>
              <a:rPr lang="it-IT" dirty="0"/>
              <a:t>   </a:t>
            </a:r>
          </a:p>
          <a:p>
            <a:r>
              <a:rPr lang="it-IT" u="sng" dirty="0">
                <a:hlinkClick r:id="rId28" tooltip="Visualizza Ente"/>
              </a:rPr>
              <a:t>ARCHIVIO DI STATO DI COSENZA</a:t>
            </a:r>
            <a:r>
              <a:rPr lang="it-IT" dirty="0"/>
              <a:t>   </a:t>
            </a:r>
          </a:p>
          <a:p>
            <a:r>
              <a:rPr lang="it-IT" u="sng" dirty="0">
                <a:hlinkClick r:id="rId29" tooltip="Visualizza Ente"/>
              </a:rPr>
              <a:t>ARCHIVIO DI STATO DI CREMONA</a:t>
            </a:r>
            <a:r>
              <a:rPr lang="it-IT" dirty="0"/>
              <a:t>   </a:t>
            </a:r>
          </a:p>
          <a:p>
            <a:r>
              <a:rPr lang="it-IT" u="sng" dirty="0">
                <a:hlinkClick r:id="rId30" tooltip="Visualizza Ente"/>
              </a:rPr>
              <a:t>ARCHIVIO DI STATO DI CUNEO</a:t>
            </a:r>
            <a:r>
              <a:rPr lang="it-IT" dirty="0"/>
              <a:t>   </a:t>
            </a:r>
          </a:p>
          <a:p>
            <a:r>
              <a:rPr lang="it-IT" u="sng" dirty="0">
                <a:hlinkClick r:id="rId31" tooltip="Visualizza Ente"/>
              </a:rPr>
              <a:t>ARCHIVIO DI STATO DI ENNA</a:t>
            </a:r>
            <a:r>
              <a:rPr lang="it-IT" dirty="0"/>
              <a:t>   </a:t>
            </a:r>
          </a:p>
          <a:p>
            <a:r>
              <a:rPr lang="it-IT" u="sng" dirty="0">
                <a:hlinkClick r:id="rId32" tooltip="Visualizza Ente"/>
              </a:rPr>
              <a:t>ARCHIVIO DI STATO DI FERMO</a:t>
            </a:r>
            <a:r>
              <a:rPr lang="it-IT" dirty="0"/>
              <a:t>   </a:t>
            </a:r>
          </a:p>
          <a:p>
            <a:r>
              <a:rPr lang="it-IT" u="sng" dirty="0">
                <a:hlinkClick r:id="rId33" tooltip="Visualizza Ente"/>
              </a:rPr>
              <a:t>ARCHIVIO DI STATO DI FERRARA</a:t>
            </a:r>
            <a:r>
              <a:rPr lang="it-IT" dirty="0"/>
              <a:t>   </a:t>
            </a:r>
          </a:p>
          <a:p>
            <a:r>
              <a:rPr lang="it-IT" u="sng" dirty="0">
                <a:hlinkClick r:id="rId34" tooltip="Visualizza Ente"/>
              </a:rPr>
              <a:t>ARCHIVIO DI STATO DI FIRENZE</a:t>
            </a:r>
            <a:r>
              <a:rPr lang="it-IT" dirty="0"/>
              <a:t>   </a:t>
            </a:r>
          </a:p>
          <a:p>
            <a:r>
              <a:rPr lang="it-IT" u="sng" dirty="0">
                <a:hlinkClick r:id="rId35" tooltip="Visualizza Ente"/>
              </a:rPr>
              <a:t>ARCHIVIO DI STATO DI FOGGIA</a:t>
            </a:r>
            <a:r>
              <a:rPr lang="it-IT" dirty="0"/>
              <a:t>   </a:t>
            </a:r>
          </a:p>
          <a:p>
            <a:r>
              <a:rPr lang="it-IT" u="sng" dirty="0">
                <a:hlinkClick r:id="rId36" tooltip="Visualizza Ente"/>
              </a:rPr>
              <a:t>ARCHIVIO DI STATO DI FORLI'-CESENA</a:t>
            </a:r>
            <a:r>
              <a:rPr lang="it-IT" dirty="0"/>
              <a:t>   </a:t>
            </a:r>
          </a:p>
          <a:p>
            <a:r>
              <a:rPr lang="it-IT" u="sng" dirty="0">
                <a:hlinkClick r:id="rId37" tooltip="Visualizza Ente"/>
              </a:rPr>
              <a:t>ARCHIVIO DI STATO DI FROSINONE</a:t>
            </a:r>
            <a:r>
              <a:rPr lang="it-IT" dirty="0"/>
              <a:t>   </a:t>
            </a:r>
          </a:p>
          <a:p>
            <a:r>
              <a:rPr lang="it-IT" u="sng" dirty="0">
                <a:hlinkClick r:id="rId38" tooltip="Visualizza Ente"/>
              </a:rPr>
              <a:t>ARCHIVIO DI STATO DI GENOVA</a:t>
            </a:r>
            <a:r>
              <a:rPr lang="it-IT" dirty="0"/>
              <a:t>   </a:t>
            </a:r>
          </a:p>
          <a:p>
            <a:r>
              <a:rPr lang="it-IT" u="sng" dirty="0">
                <a:hlinkClick r:id="rId39" tooltip="Visualizza Ente"/>
              </a:rPr>
              <a:t>ARCHIVIO DI STATO DI GORIZIA</a:t>
            </a:r>
            <a:r>
              <a:rPr lang="it-IT" dirty="0"/>
              <a:t>   </a:t>
            </a:r>
          </a:p>
          <a:p>
            <a:r>
              <a:rPr lang="it-IT" u="sng" dirty="0">
                <a:hlinkClick r:id="rId40" tooltip="Visualizza Ente"/>
              </a:rPr>
              <a:t>ARCHIVIO DI STATO DI GROSSETO</a:t>
            </a:r>
            <a:r>
              <a:rPr lang="it-IT" dirty="0"/>
              <a:t>   </a:t>
            </a:r>
          </a:p>
          <a:p>
            <a:endParaRPr lang="it-IT" dirty="0"/>
          </a:p>
        </p:txBody>
      </p:sp>
    </p:spTree>
    <p:extLst>
      <p:ext uri="{BB962C8B-B14F-4D97-AF65-F5344CB8AC3E}">
        <p14:creationId xmlns:p14="http://schemas.microsoft.com/office/powerpoint/2010/main" val="12632904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82863"/>
          </a:xfrm>
        </p:spPr>
        <p:txBody>
          <a:bodyPr>
            <a:normAutofit/>
          </a:bodyPr>
          <a:lstStyle/>
          <a:p>
            <a:r>
              <a:rPr lang="it-IT" dirty="0">
                <a:solidFill>
                  <a:schemeClr val="bg1"/>
                </a:solidFill>
              </a:rPr>
              <a:t>ARCHIVI DI STATO -2</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8474" y="559150"/>
            <a:ext cx="11695961" cy="6186309"/>
          </a:xfrm>
          <a:prstGeom prst="rect">
            <a:avLst/>
          </a:prstGeom>
          <a:solidFill>
            <a:schemeClr val="tx2">
              <a:lumMod val="40000"/>
              <a:lumOff val="60000"/>
            </a:schemeClr>
          </a:solidFill>
        </p:spPr>
        <p:txBody>
          <a:bodyPr wrap="square" numCol="2" rtlCol="0">
            <a:spAutoFit/>
          </a:bodyPr>
          <a:lstStyle/>
          <a:p>
            <a:r>
              <a:rPr lang="it-IT" u="sng" dirty="0">
                <a:hlinkClick r:id="rId3" tooltip="Visualizza Ente"/>
              </a:rPr>
              <a:t>ARCHIVIO DI STATO DI IMPERIA</a:t>
            </a:r>
            <a:r>
              <a:rPr lang="it-IT" dirty="0"/>
              <a:t>   </a:t>
            </a:r>
          </a:p>
          <a:p>
            <a:r>
              <a:rPr lang="it-IT" u="sng" dirty="0">
                <a:hlinkClick r:id="rId4" tooltip="Visualizza Ente"/>
              </a:rPr>
              <a:t>ARCHIVIO DI STATO DI ISERNIA</a:t>
            </a:r>
            <a:r>
              <a:rPr lang="it-IT" dirty="0"/>
              <a:t>  </a:t>
            </a:r>
          </a:p>
          <a:p>
            <a:r>
              <a:rPr lang="it-IT" u="sng" dirty="0">
                <a:hlinkClick r:id="rId5" tooltip="Visualizza Ente"/>
              </a:rPr>
              <a:t>ARCHIVIO DI STATO DI LA SPEZIA</a:t>
            </a:r>
            <a:r>
              <a:rPr lang="it-IT" dirty="0"/>
              <a:t>   </a:t>
            </a:r>
          </a:p>
          <a:p>
            <a:r>
              <a:rPr lang="it-IT" u="sng" dirty="0">
                <a:hlinkClick r:id="rId6" tooltip="Visualizza Ente"/>
              </a:rPr>
              <a:t>ARCHIVIO DI STATO DI LATINA</a:t>
            </a:r>
            <a:r>
              <a:rPr lang="it-IT" dirty="0"/>
              <a:t>  </a:t>
            </a:r>
          </a:p>
          <a:p>
            <a:r>
              <a:rPr lang="it-IT" u="sng" dirty="0">
                <a:hlinkClick r:id="rId7" tooltip="Visualizza Ente"/>
              </a:rPr>
              <a:t>ARCHIVIO DI STATO DI LECCE</a:t>
            </a:r>
            <a:r>
              <a:rPr lang="it-IT" dirty="0"/>
              <a:t>   </a:t>
            </a:r>
          </a:p>
          <a:p>
            <a:r>
              <a:rPr lang="it-IT" u="sng" dirty="0">
                <a:hlinkClick r:id="rId8" tooltip="Visualizza Ente"/>
              </a:rPr>
              <a:t>ARCHIVIO DI STATO DI LIVORNO</a:t>
            </a:r>
            <a:r>
              <a:rPr lang="it-IT" dirty="0"/>
              <a:t>   </a:t>
            </a:r>
          </a:p>
          <a:p>
            <a:r>
              <a:rPr lang="it-IT" u="sng" dirty="0">
                <a:hlinkClick r:id="rId9" tooltip="Visualizza Ente"/>
              </a:rPr>
              <a:t>ARCHIVIO DI STATO DI LUCCA</a:t>
            </a:r>
            <a:r>
              <a:rPr lang="it-IT" dirty="0"/>
              <a:t>   </a:t>
            </a:r>
          </a:p>
          <a:p>
            <a:r>
              <a:rPr lang="it-IT" u="sng" dirty="0">
                <a:hlinkClick r:id="rId10" tooltip="Visualizza Ente"/>
              </a:rPr>
              <a:t>ARCHIVIO DI STATO DI MACERATA</a:t>
            </a:r>
            <a:r>
              <a:rPr lang="it-IT" dirty="0"/>
              <a:t>   </a:t>
            </a:r>
          </a:p>
          <a:p>
            <a:r>
              <a:rPr lang="it-IT" u="sng" dirty="0">
                <a:hlinkClick r:id="rId11" tooltip="Visualizza Ente"/>
              </a:rPr>
              <a:t>ARCHIVIO DI STATO DI MANTOVA</a:t>
            </a:r>
            <a:r>
              <a:rPr lang="it-IT" dirty="0"/>
              <a:t>   </a:t>
            </a:r>
          </a:p>
          <a:p>
            <a:r>
              <a:rPr lang="it-IT" u="sng" dirty="0">
                <a:hlinkClick r:id="rId12" tooltip="Visualizza Ente"/>
              </a:rPr>
              <a:t>ARCHIVIO DI STATO DI MASSA</a:t>
            </a:r>
            <a:r>
              <a:rPr lang="it-IT" dirty="0"/>
              <a:t>   </a:t>
            </a:r>
          </a:p>
          <a:p>
            <a:r>
              <a:rPr lang="it-IT" u="sng" dirty="0">
                <a:hlinkClick r:id="rId13" tooltip="Visualizza Ente"/>
              </a:rPr>
              <a:t>ARCHIVIO DI STATO DI MATERA</a:t>
            </a:r>
            <a:r>
              <a:rPr lang="it-IT" dirty="0"/>
              <a:t>   </a:t>
            </a:r>
          </a:p>
          <a:p>
            <a:r>
              <a:rPr lang="it-IT" u="sng" dirty="0">
                <a:hlinkClick r:id="rId14" tooltip="Visualizza Ente"/>
              </a:rPr>
              <a:t>ARCHIVIO DI STATO DI MESSINA</a:t>
            </a:r>
            <a:r>
              <a:rPr lang="it-IT" dirty="0"/>
              <a:t>  </a:t>
            </a:r>
          </a:p>
          <a:p>
            <a:r>
              <a:rPr lang="it-IT" u="sng" dirty="0">
                <a:hlinkClick r:id="rId15" tooltip="Visualizza Ente"/>
              </a:rPr>
              <a:t>ARCHIVIO DI STATO DI MILANO</a:t>
            </a:r>
            <a:r>
              <a:rPr lang="it-IT" dirty="0"/>
              <a:t>   </a:t>
            </a:r>
          </a:p>
          <a:p>
            <a:r>
              <a:rPr lang="it-IT" u="sng" dirty="0">
                <a:hlinkClick r:id="rId16" tooltip="Visualizza Ente"/>
              </a:rPr>
              <a:t>ARCHIVIO DI STATO DI MODENA</a:t>
            </a:r>
            <a:r>
              <a:rPr lang="it-IT" dirty="0"/>
              <a:t>  </a:t>
            </a:r>
          </a:p>
          <a:p>
            <a:r>
              <a:rPr lang="it-IT" u="sng" dirty="0">
                <a:hlinkClick r:id="rId17" tooltip="Visualizza Ente"/>
              </a:rPr>
              <a:t>ARCHIVIO DI STATO DI NAPOLI</a:t>
            </a:r>
            <a:r>
              <a:rPr lang="it-IT" dirty="0"/>
              <a:t>  </a:t>
            </a:r>
          </a:p>
          <a:p>
            <a:r>
              <a:rPr lang="it-IT" u="sng" dirty="0">
                <a:hlinkClick r:id="rId18" tooltip="Visualizza Ente"/>
              </a:rPr>
              <a:t>ARCHIVIO DI STATO DI NOVARA</a:t>
            </a:r>
            <a:r>
              <a:rPr lang="it-IT" dirty="0"/>
              <a:t>   </a:t>
            </a:r>
          </a:p>
          <a:p>
            <a:r>
              <a:rPr lang="it-IT" u="sng" dirty="0">
                <a:hlinkClick r:id="rId19" tooltip="Visualizza Ente"/>
              </a:rPr>
              <a:t>ARCHIVIO DI STATO DI NUORO</a:t>
            </a:r>
            <a:r>
              <a:rPr lang="it-IT" dirty="0"/>
              <a:t>   </a:t>
            </a:r>
          </a:p>
          <a:p>
            <a:r>
              <a:rPr lang="it-IT" u="sng" dirty="0">
                <a:hlinkClick r:id="rId20" tooltip="Visualizza Ente"/>
              </a:rPr>
              <a:t>ARCHIVIO DI STATO DI ORISTANO</a:t>
            </a:r>
            <a:r>
              <a:rPr lang="it-IT" dirty="0"/>
              <a:t>   </a:t>
            </a:r>
          </a:p>
          <a:p>
            <a:r>
              <a:rPr lang="it-IT" u="sng" dirty="0">
                <a:hlinkClick r:id="rId21" tooltip="Visualizza Ente"/>
              </a:rPr>
              <a:t>ARCHIVIO DI STATO DI PADOVA</a:t>
            </a:r>
            <a:r>
              <a:rPr lang="it-IT" dirty="0"/>
              <a:t>   </a:t>
            </a:r>
          </a:p>
          <a:p>
            <a:r>
              <a:rPr lang="it-IT" u="sng" dirty="0">
                <a:hlinkClick r:id="rId22" tooltip="Visualizza Ente"/>
              </a:rPr>
              <a:t>ARCHIVIO DI STATO DI PARMA</a:t>
            </a:r>
            <a:r>
              <a:rPr lang="it-IT" dirty="0"/>
              <a:t>   </a:t>
            </a:r>
          </a:p>
          <a:p>
            <a:r>
              <a:rPr lang="it-IT" u="sng" dirty="0">
                <a:hlinkClick r:id="rId23" tooltip="Visualizza Ente"/>
              </a:rPr>
              <a:t>ARCHIVIO DI STATO DI PAVIA</a:t>
            </a:r>
            <a:r>
              <a:rPr lang="it-IT" dirty="0"/>
              <a:t>   </a:t>
            </a:r>
          </a:p>
          <a:p>
            <a:r>
              <a:rPr lang="it-IT" u="sng" dirty="0">
                <a:hlinkClick r:id="rId24" tooltip="Visualizza Ente"/>
              </a:rPr>
              <a:t>ARCHIVIO DI STATO DI PERUGIA</a:t>
            </a:r>
            <a:r>
              <a:rPr lang="it-IT" dirty="0"/>
              <a:t>  </a:t>
            </a:r>
          </a:p>
          <a:p>
            <a:r>
              <a:rPr lang="it-IT" u="sng" dirty="0">
                <a:hlinkClick r:id="rId25" tooltip="Visualizza Ente"/>
              </a:rPr>
              <a:t>ARCHIVIO DI STATO DI PESARO-URBINO</a:t>
            </a:r>
            <a:r>
              <a:rPr lang="it-IT" dirty="0"/>
              <a:t>   </a:t>
            </a:r>
          </a:p>
          <a:p>
            <a:r>
              <a:rPr lang="it-IT" u="sng" dirty="0">
                <a:hlinkClick r:id="rId26" tooltip="Visualizza Ente"/>
              </a:rPr>
              <a:t>ARCHIVIO DI STATO DI PESCARA</a:t>
            </a:r>
            <a:r>
              <a:rPr lang="it-IT" dirty="0"/>
              <a:t>   </a:t>
            </a:r>
          </a:p>
          <a:p>
            <a:r>
              <a:rPr lang="it-IT" u="sng" dirty="0">
                <a:hlinkClick r:id="rId27" tooltip="Visualizza Ente"/>
              </a:rPr>
              <a:t>ARCHIVIO DI STATO DI PIACENZA</a:t>
            </a:r>
            <a:r>
              <a:rPr lang="it-IT" dirty="0"/>
              <a:t>   </a:t>
            </a:r>
          </a:p>
          <a:p>
            <a:r>
              <a:rPr lang="it-IT" u="sng" dirty="0">
                <a:hlinkClick r:id="rId28" tooltip="Visualizza Ente"/>
              </a:rPr>
              <a:t>ARCHIVIO DI STATO DI PISA</a:t>
            </a:r>
            <a:r>
              <a:rPr lang="it-IT" dirty="0"/>
              <a:t>   </a:t>
            </a:r>
          </a:p>
          <a:p>
            <a:r>
              <a:rPr lang="it-IT" u="sng" dirty="0">
                <a:hlinkClick r:id="rId29" tooltip="Visualizza Ente"/>
              </a:rPr>
              <a:t>ARCHIVIO DI STATO DI PISTOIA</a:t>
            </a:r>
            <a:r>
              <a:rPr lang="it-IT" dirty="0"/>
              <a:t>   </a:t>
            </a:r>
          </a:p>
          <a:p>
            <a:r>
              <a:rPr lang="it-IT" u="sng" dirty="0">
                <a:hlinkClick r:id="rId30" tooltip="Visualizza Ente"/>
              </a:rPr>
              <a:t>ARCHIVIO DI STATO DI PORDENONE</a:t>
            </a:r>
            <a:r>
              <a:rPr lang="it-IT" dirty="0"/>
              <a:t>   </a:t>
            </a:r>
          </a:p>
          <a:p>
            <a:r>
              <a:rPr lang="it-IT" u="sng" dirty="0">
                <a:hlinkClick r:id="rId31" tooltip="Visualizza Ente"/>
              </a:rPr>
              <a:t>ARCHIVIO DI STATO DI POTENZA</a:t>
            </a:r>
            <a:r>
              <a:rPr lang="it-IT" dirty="0"/>
              <a:t>   </a:t>
            </a:r>
          </a:p>
          <a:p>
            <a:r>
              <a:rPr lang="it-IT" u="sng" dirty="0">
                <a:hlinkClick r:id="rId32" tooltip="Visualizza Ente"/>
              </a:rPr>
              <a:t>ARCHIVIO DI STATO DI PRATO</a:t>
            </a:r>
            <a:r>
              <a:rPr lang="it-IT" dirty="0"/>
              <a:t>   </a:t>
            </a:r>
          </a:p>
          <a:p>
            <a:r>
              <a:rPr lang="it-IT" u="sng" dirty="0">
                <a:hlinkClick r:id="rId33" tooltip="Visualizza Ente"/>
              </a:rPr>
              <a:t>ARCHIVIO DI STATO DI RAGUSA</a:t>
            </a:r>
            <a:r>
              <a:rPr lang="it-IT" dirty="0"/>
              <a:t> </a:t>
            </a:r>
          </a:p>
          <a:p>
            <a:r>
              <a:rPr lang="it-IT" u="sng" dirty="0">
                <a:hlinkClick r:id="rId34" tooltip="Visualizza Ente"/>
              </a:rPr>
              <a:t>ARCHIVIO DI STATO DI RAVENNA</a:t>
            </a:r>
            <a:r>
              <a:rPr lang="it-IT" dirty="0"/>
              <a:t>   </a:t>
            </a:r>
          </a:p>
          <a:p>
            <a:r>
              <a:rPr lang="it-IT" u="sng" dirty="0">
                <a:hlinkClick r:id="rId35" tooltip="Visualizza Ente"/>
              </a:rPr>
              <a:t>ARCHIVIO DI STATO DI REGGIO CALABRIA</a:t>
            </a:r>
            <a:r>
              <a:rPr lang="it-IT" dirty="0"/>
              <a:t>  </a:t>
            </a:r>
          </a:p>
          <a:p>
            <a:r>
              <a:rPr lang="it-IT" u="sng" dirty="0">
                <a:hlinkClick r:id="rId36" tooltip="Visualizza Ente"/>
              </a:rPr>
              <a:t>ARCHIVIO DI STATO DI REGGIO EMILIA</a:t>
            </a:r>
            <a:r>
              <a:rPr lang="it-IT" dirty="0"/>
              <a:t>   </a:t>
            </a:r>
          </a:p>
          <a:p>
            <a:r>
              <a:rPr lang="it-IT" u="sng" dirty="0">
                <a:hlinkClick r:id="rId37" tooltip="Visualizza Ente"/>
              </a:rPr>
              <a:t>ARCHIVIO DI STATO DI RIETI</a:t>
            </a:r>
            <a:r>
              <a:rPr lang="it-IT" dirty="0"/>
              <a:t>   </a:t>
            </a:r>
          </a:p>
          <a:p>
            <a:r>
              <a:rPr lang="it-IT" u="sng" dirty="0">
                <a:hlinkClick r:id="rId38" tooltip="Visualizza Ente"/>
              </a:rPr>
              <a:t>ARCHIVIO DI STATO DI RIMINI</a:t>
            </a:r>
            <a:r>
              <a:rPr lang="it-IT" dirty="0"/>
              <a:t>   </a:t>
            </a:r>
          </a:p>
          <a:p>
            <a:r>
              <a:rPr lang="it-IT" u="sng" dirty="0">
                <a:hlinkClick r:id="rId39" tooltip="Visualizza Ente"/>
              </a:rPr>
              <a:t>ARCHIVIO DI STATO DI ROMA</a:t>
            </a:r>
            <a:r>
              <a:rPr lang="it-IT" dirty="0"/>
              <a:t>   </a:t>
            </a:r>
          </a:p>
          <a:p>
            <a:r>
              <a:rPr lang="it-IT" u="sng" dirty="0">
                <a:hlinkClick r:id="rId40" tooltip="Visualizza Ente"/>
              </a:rPr>
              <a:t>ARCHIVIO DI STATO DI ROVIGO</a:t>
            </a:r>
            <a:r>
              <a:rPr lang="it-IT" dirty="0"/>
              <a:t>   </a:t>
            </a:r>
          </a:p>
          <a:p>
            <a:r>
              <a:rPr lang="it-IT" u="sng" dirty="0">
                <a:hlinkClick r:id="rId41" tooltip="Visualizza Ente"/>
              </a:rPr>
              <a:t>ARCHIVIO DI STATO DI SALERNO</a:t>
            </a:r>
            <a:r>
              <a:rPr lang="it-IT" dirty="0"/>
              <a:t>   </a:t>
            </a:r>
          </a:p>
          <a:p>
            <a:r>
              <a:rPr lang="it-IT" u="sng" dirty="0">
                <a:hlinkClick r:id="rId42" tooltip="Visualizza Ente"/>
              </a:rPr>
              <a:t>ARCHIVIO DI STATO DI SASSARI</a:t>
            </a:r>
            <a:r>
              <a:rPr lang="it-IT" dirty="0"/>
              <a:t>   </a:t>
            </a:r>
          </a:p>
          <a:p>
            <a:r>
              <a:rPr lang="it-IT" u="sng" dirty="0">
                <a:hlinkClick r:id="rId43" tooltip="Visualizza Ente"/>
              </a:rPr>
              <a:t>ARCHIVIO DI STATO DI SAVONA</a:t>
            </a:r>
            <a:r>
              <a:rPr lang="it-IT" dirty="0"/>
              <a:t>   </a:t>
            </a:r>
          </a:p>
          <a:p>
            <a:r>
              <a:rPr lang="it-IT" u="sng" dirty="0">
                <a:hlinkClick r:id="rId44" tooltip="Visualizza Ente"/>
              </a:rPr>
              <a:t>ARCHIVIO DI STATO DI SIENA</a:t>
            </a:r>
            <a:r>
              <a:rPr lang="it-IT" dirty="0"/>
              <a:t>   </a:t>
            </a:r>
          </a:p>
          <a:p>
            <a:r>
              <a:rPr lang="it-IT" u="sng" dirty="0">
                <a:hlinkClick r:id="rId45" tooltip="Visualizza Ente"/>
              </a:rPr>
              <a:t>ARCHIVIO DI STATO DI SIRACUSA</a:t>
            </a:r>
            <a:r>
              <a:rPr lang="it-IT" dirty="0"/>
              <a:t> </a:t>
            </a:r>
          </a:p>
        </p:txBody>
      </p:sp>
    </p:spTree>
    <p:extLst>
      <p:ext uri="{BB962C8B-B14F-4D97-AF65-F5344CB8AC3E}">
        <p14:creationId xmlns:p14="http://schemas.microsoft.com/office/powerpoint/2010/main" val="400029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1"/>
            <a:ext cx="12172224" cy="665732"/>
          </a:xfrm>
        </p:spPr>
        <p:txBody>
          <a:bodyPr>
            <a:normAutofit fontScale="90000"/>
          </a:bodyPr>
          <a:lstStyle/>
          <a:p>
            <a:r>
              <a:rPr lang="it-IT" sz="4000" i="1" dirty="0">
                <a:solidFill>
                  <a:schemeClr val="bg1"/>
                </a:solidFill>
              </a:rPr>
              <a:t> GLI ISTITUTI PERIFERICI DEL MINISTERO</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888" y="844063"/>
            <a:ext cx="12114934" cy="369332"/>
          </a:xfrm>
          <a:prstGeom prst="rect">
            <a:avLst/>
          </a:prstGeom>
          <a:solidFill>
            <a:schemeClr val="tx2">
              <a:lumMod val="40000"/>
              <a:lumOff val="60000"/>
            </a:schemeClr>
          </a:solidFill>
        </p:spPr>
        <p:txBody>
          <a:bodyPr wrap="square" numCol="1" rtlCol="0">
            <a:spAutoFit/>
          </a:bodyPr>
          <a:lstStyle/>
          <a:p>
            <a:endParaRPr lang="it-IT" dirty="0">
              <a:solidFill>
                <a:schemeClr val="bg1"/>
              </a:solidFill>
            </a:endParaRPr>
          </a:p>
        </p:txBody>
      </p:sp>
      <p:sp>
        <p:nvSpPr>
          <p:cNvPr id="4" name="CasellaDiTesto 3">
            <a:extLst>
              <a:ext uri="{FF2B5EF4-FFF2-40B4-BE49-F238E27FC236}">
                <a16:creationId xmlns:a16="http://schemas.microsoft.com/office/drawing/2014/main" id="{B53FF0AC-58D9-4F0A-BD96-EE5900084263}"/>
              </a:ext>
            </a:extLst>
          </p:cNvPr>
          <p:cNvSpPr txBox="1"/>
          <p:nvPr/>
        </p:nvSpPr>
        <p:spPr>
          <a:xfrm>
            <a:off x="9888" y="844063"/>
            <a:ext cx="12114934" cy="5632311"/>
          </a:xfrm>
          <a:prstGeom prst="rect">
            <a:avLst/>
          </a:prstGeom>
          <a:solidFill>
            <a:schemeClr val="tx2">
              <a:lumMod val="40000"/>
              <a:lumOff val="60000"/>
            </a:schemeClr>
          </a:solidFill>
        </p:spPr>
        <p:txBody>
          <a:bodyPr wrap="square" numCol="1" rtlCol="0">
            <a:spAutoFit/>
          </a:bodyPr>
          <a:lstStyle/>
          <a:p>
            <a:r>
              <a:rPr lang="it-IT" sz="3600" dirty="0">
                <a:solidFill>
                  <a:schemeClr val="bg1"/>
                </a:solidFill>
                <a:latin typeface="TimesNewRomanPSMT"/>
              </a:rPr>
              <a:t>1. Sono organi periferici del Ministero:</a:t>
            </a:r>
          </a:p>
          <a:p>
            <a:r>
              <a:rPr lang="it-IT" sz="3600" i="1" dirty="0">
                <a:solidFill>
                  <a:schemeClr val="bg1"/>
                </a:solidFill>
                <a:latin typeface="TimesNewRomanPS-ItalicMT"/>
              </a:rPr>
              <a:t>a) </a:t>
            </a:r>
            <a:r>
              <a:rPr lang="it-IT" sz="3600" dirty="0">
                <a:solidFill>
                  <a:schemeClr val="bg1"/>
                </a:solidFill>
                <a:latin typeface="TimesNewRomanPSMT"/>
              </a:rPr>
              <a:t>i Segretariati regionali del Ministero per i beni e le attività culturali e per il turismo;</a:t>
            </a:r>
          </a:p>
          <a:p>
            <a:r>
              <a:rPr lang="it-IT" sz="3600" i="1" dirty="0">
                <a:solidFill>
                  <a:schemeClr val="bg1"/>
                </a:solidFill>
                <a:latin typeface="TimesNewRomanPS-ItalicMT"/>
              </a:rPr>
              <a:t>b) </a:t>
            </a:r>
            <a:r>
              <a:rPr lang="it-IT" sz="3600" dirty="0">
                <a:solidFill>
                  <a:schemeClr val="bg1"/>
                </a:solidFill>
                <a:latin typeface="TimesNewRomanPSMT"/>
              </a:rPr>
              <a:t>le Soprintendenze Archeologia, belle arti e paesaggio;</a:t>
            </a:r>
          </a:p>
          <a:p>
            <a:r>
              <a:rPr lang="it-IT" sz="3600" i="1" dirty="0">
                <a:solidFill>
                  <a:schemeClr val="bg1"/>
                </a:solidFill>
                <a:latin typeface="TimesNewRomanPS-ItalicMT"/>
              </a:rPr>
              <a:t>c) </a:t>
            </a:r>
            <a:r>
              <a:rPr lang="it-IT" sz="3600" dirty="0">
                <a:solidFill>
                  <a:schemeClr val="bg1"/>
                </a:solidFill>
                <a:latin typeface="TimesNewRomanPSMT"/>
              </a:rPr>
              <a:t>le Direzioni regionali Musei;</a:t>
            </a:r>
          </a:p>
          <a:p>
            <a:r>
              <a:rPr lang="it-IT" sz="3600" i="1" dirty="0">
                <a:solidFill>
                  <a:schemeClr val="bg1"/>
                </a:solidFill>
                <a:latin typeface="TimesNewRomanPS-ItalicMT"/>
              </a:rPr>
              <a:t>d) </a:t>
            </a:r>
            <a:r>
              <a:rPr lang="it-IT" sz="3600" dirty="0">
                <a:solidFill>
                  <a:schemeClr val="bg1"/>
                </a:solidFill>
                <a:latin typeface="TimesNewRomanPSMT"/>
              </a:rPr>
              <a:t>i Musei, le aree e i parchi archeologici e gli altri luoghi della cultura;</a:t>
            </a:r>
          </a:p>
          <a:p>
            <a:r>
              <a:rPr lang="it-IT" sz="3600" i="1" dirty="0">
                <a:solidFill>
                  <a:schemeClr val="bg1"/>
                </a:solidFill>
                <a:latin typeface="TimesNewRomanPS-ItalicMT"/>
              </a:rPr>
              <a:t>e) </a:t>
            </a:r>
            <a:r>
              <a:rPr lang="it-IT" sz="3600" dirty="0">
                <a:solidFill>
                  <a:schemeClr val="bg1"/>
                </a:solidFill>
                <a:latin typeface="TimesNewRomanPSMT"/>
              </a:rPr>
              <a:t>le Soprintendenze archivistiche e bibliografiche;</a:t>
            </a:r>
          </a:p>
          <a:p>
            <a:r>
              <a:rPr lang="it-IT" sz="3600" i="1" dirty="0">
                <a:solidFill>
                  <a:schemeClr val="bg1"/>
                </a:solidFill>
                <a:latin typeface="TimesNewRomanPS-ItalicMT"/>
              </a:rPr>
              <a:t>f) </a:t>
            </a:r>
            <a:r>
              <a:rPr lang="it-IT" sz="3600" dirty="0">
                <a:solidFill>
                  <a:schemeClr val="bg1"/>
                </a:solidFill>
                <a:latin typeface="TimesNewRomanPSMT"/>
              </a:rPr>
              <a:t>gli Archivi di Stato;</a:t>
            </a:r>
          </a:p>
          <a:p>
            <a:r>
              <a:rPr lang="it-IT" sz="3600" i="1" dirty="0">
                <a:solidFill>
                  <a:schemeClr val="bg1"/>
                </a:solidFill>
                <a:latin typeface="TimesNewRomanPS-ItalicMT"/>
              </a:rPr>
              <a:t>g) </a:t>
            </a:r>
            <a:r>
              <a:rPr lang="it-IT" sz="3600" dirty="0">
                <a:solidFill>
                  <a:schemeClr val="bg1"/>
                </a:solidFill>
                <a:latin typeface="TimesNewRomanPSMT"/>
              </a:rPr>
              <a:t>le Biblioteche.</a:t>
            </a:r>
          </a:p>
        </p:txBody>
      </p:sp>
    </p:spTree>
    <p:extLst>
      <p:ext uri="{BB962C8B-B14F-4D97-AF65-F5344CB8AC3E}">
        <p14:creationId xmlns:p14="http://schemas.microsoft.com/office/powerpoint/2010/main" val="23609053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82863"/>
          </a:xfrm>
        </p:spPr>
        <p:txBody>
          <a:bodyPr>
            <a:normAutofit/>
          </a:bodyPr>
          <a:lstStyle/>
          <a:p>
            <a:r>
              <a:rPr lang="it-IT" dirty="0">
                <a:solidFill>
                  <a:schemeClr val="bg1"/>
                </a:solidFill>
              </a:rPr>
              <a:t>ARCHIVI DI STATO -3</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8474" y="559150"/>
            <a:ext cx="11695961" cy="5355312"/>
          </a:xfrm>
          <a:prstGeom prst="rect">
            <a:avLst/>
          </a:prstGeom>
          <a:solidFill>
            <a:schemeClr val="tx2">
              <a:lumMod val="40000"/>
              <a:lumOff val="60000"/>
            </a:schemeClr>
          </a:solidFill>
        </p:spPr>
        <p:txBody>
          <a:bodyPr wrap="square" numCol="2" rtlCol="0">
            <a:spAutoFit/>
          </a:bodyPr>
          <a:lstStyle/>
          <a:p>
            <a:r>
              <a:rPr lang="it-IT" u="sng" dirty="0">
                <a:solidFill>
                  <a:schemeClr val="bg1"/>
                </a:solidFill>
                <a:hlinkClick r:id="rId3" tooltip="Visualizza Ente">
                  <a:extLst>
                    <a:ext uri="{A12FA001-AC4F-418D-AE19-62706E023703}">
                      <ahyp:hlinkClr xmlns:ahyp="http://schemas.microsoft.com/office/drawing/2018/hyperlinkcolor" val="tx"/>
                    </a:ext>
                  </a:extLst>
                </a:hlinkClick>
              </a:rPr>
              <a:t>ARCHIVIO DI STATO DI SONDRIO</a:t>
            </a:r>
            <a:r>
              <a:rPr lang="it-IT" dirty="0">
                <a:solidFill>
                  <a:schemeClr val="bg1"/>
                </a:solidFill>
              </a:rPr>
              <a:t>   </a:t>
            </a:r>
          </a:p>
          <a:p>
            <a:r>
              <a:rPr lang="it-IT" u="sng" dirty="0">
                <a:solidFill>
                  <a:schemeClr val="bg1"/>
                </a:solidFill>
                <a:hlinkClick r:id="rId4" tooltip="Visualizza Ente">
                  <a:extLst>
                    <a:ext uri="{A12FA001-AC4F-418D-AE19-62706E023703}">
                      <ahyp:hlinkClr xmlns:ahyp="http://schemas.microsoft.com/office/drawing/2018/hyperlinkcolor" val="tx"/>
                    </a:ext>
                  </a:extLst>
                </a:hlinkClick>
              </a:rPr>
              <a:t>ARCHIVIO DI STATO DI TARANTO</a:t>
            </a:r>
            <a:r>
              <a:rPr lang="it-IT" dirty="0">
                <a:solidFill>
                  <a:schemeClr val="bg1"/>
                </a:solidFill>
              </a:rPr>
              <a:t>   </a:t>
            </a:r>
          </a:p>
          <a:p>
            <a:r>
              <a:rPr lang="it-IT" u="sng" dirty="0">
                <a:solidFill>
                  <a:schemeClr val="bg1"/>
                </a:solidFill>
                <a:hlinkClick r:id="rId5" tooltip="Visualizza Ente">
                  <a:extLst>
                    <a:ext uri="{A12FA001-AC4F-418D-AE19-62706E023703}">
                      <ahyp:hlinkClr xmlns:ahyp="http://schemas.microsoft.com/office/drawing/2018/hyperlinkcolor" val="tx"/>
                    </a:ext>
                  </a:extLst>
                </a:hlinkClick>
              </a:rPr>
              <a:t>ARCHIVIO DI STATO DI TERAMO</a:t>
            </a:r>
            <a:r>
              <a:rPr lang="it-IT" dirty="0">
                <a:solidFill>
                  <a:schemeClr val="bg1"/>
                </a:solidFill>
              </a:rPr>
              <a:t>   </a:t>
            </a:r>
          </a:p>
          <a:p>
            <a:r>
              <a:rPr lang="it-IT" u="sng" dirty="0">
                <a:solidFill>
                  <a:schemeClr val="bg1"/>
                </a:solidFill>
                <a:hlinkClick r:id="rId6" tooltip="Visualizza Ente">
                  <a:extLst>
                    <a:ext uri="{A12FA001-AC4F-418D-AE19-62706E023703}">
                      <ahyp:hlinkClr xmlns:ahyp="http://schemas.microsoft.com/office/drawing/2018/hyperlinkcolor" val="tx"/>
                    </a:ext>
                  </a:extLst>
                </a:hlinkClick>
              </a:rPr>
              <a:t>ARCHIVIO DI STATO DI TERNI</a:t>
            </a:r>
            <a:r>
              <a:rPr lang="it-IT" dirty="0">
                <a:solidFill>
                  <a:schemeClr val="bg1"/>
                </a:solidFill>
              </a:rPr>
              <a:t>   </a:t>
            </a:r>
          </a:p>
          <a:p>
            <a:r>
              <a:rPr lang="it-IT" u="sng" dirty="0">
                <a:solidFill>
                  <a:schemeClr val="bg1"/>
                </a:solidFill>
                <a:hlinkClick r:id="rId7" tooltip="Visualizza Ente">
                  <a:extLst>
                    <a:ext uri="{A12FA001-AC4F-418D-AE19-62706E023703}">
                      <ahyp:hlinkClr xmlns:ahyp="http://schemas.microsoft.com/office/drawing/2018/hyperlinkcolor" val="tx"/>
                    </a:ext>
                  </a:extLst>
                </a:hlinkClick>
              </a:rPr>
              <a:t>ARCHIVIO DI STATO DI TORINO</a:t>
            </a:r>
            <a:r>
              <a:rPr lang="it-IT" dirty="0">
                <a:solidFill>
                  <a:schemeClr val="bg1"/>
                </a:solidFill>
              </a:rPr>
              <a:t>   </a:t>
            </a:r>
          </a:p>
          <a:p>
            <a:r>
              <a:rPr lang="it-IT" u="sng" dirty="0">
                <a:solidFill>
                  <a:schemeClr val="bg1"/>
                </a:solidFill>
                <a:hlinkClick r:id="rId8" tooltip="Visualizza Ente">
                  <a:extLst>
                    <a:ext uri="{A12FA001-AC4F-418D-AE19-62706E023703}">
                      <ahyp:hlinkClr xmlns:ahyp="http://schemas.microsoft.com/office/drawing/2018/hyperlinkcolor" val="tx"/>
                    </a:ext>
                  </a:extLst>
                </a:hlinkClick>
              </a:rPr>
              <a:t>ARCHIVIO DI STATO DI TRAPANI</a:t>
            </a:r>
            <a:r>
              <a:rPr lang="it-IT" dirty="0">
                <a:solidFill>
                  <a:schemeClr val="bg1"/>
                </a:solidFill>
              </a:rPr>
              <a:t>   </a:t>
            </a:r>
          </a:p>
          <a:p>
            <a:r>
              <a:rPr lang="it-IT" u="sng" dirty="0">
                <a:solidFill>
                  <a:schemeClr val="bg1"/>
                </a:solidFill>
                <a:hlinkClick r:id="rId9" tooltip="Visualizza Ente">
                  <a:extLst>
                    <a:ext uri="{A12FA001-AC4F-418D-AE19-62706E023703}">
                      <ahyp:hlinkClr xmlns:ahyp="http://schemas.microsoft.com/office/drawing/2018/hyperlinkcolor" val="tx"/>
                    </a:ext>
                  </a:extLst>
                </a:hlinkClick>
              </a:rPr>
              <a:t>ARCHIVIO DI STATO DI TRENTO</a:t>
            </a:r>
            <a:r>
              <a:rPr lang="it-IT" dirty="0">
                <a:solidFill>
                  <a:schemeClr val="bg1"/>
                </a:solidFill>
              </a:rPr>
              <a:t>   </a:t>
            </a:r>
          </a:p>
          <a:p>
            <a:r>
              <a:rPr lang="it-IT" u="sng" dirty="0">
                <a:solidFill>
                  <a:schemeClr val="bg1"/>
                </a:solidFill>
                <a:hlinkClick r:id="rId10" tooltip="Visualizza Ente">
                  <a:extLst>
                    <a:ext uri="{A12FA001-AC4F-418D-AE19-62706E023703}">
                      <ahyp:hlinkClr xmlns:ahyp="http://schemas.microsoft.com/office/drawing/2018/hyperlinkcolor" val="tx"/>
                    </a:ext>
                  </a:extLst>
                </a:hlinkClick>
              </a:rPr>
              <a:t>ARCHIVIO DI STATO DI TREVISO</a:t>
            </a:r>
            <a:r>
              <a:rPr lang="it-IT" dirty="0">
                <a:solidFill>
                  <a:schemeClr val="bg1"/>
                </a:solidFill>
              </a:rPr>
              <a:t>   </a:t>
            </a:r>
          </a:p>
          <a:p>
            <a:r>
              <a:rPr lang="it-IT" u="sng" dirty="0">
                <a:solidFill>
                  <a:schemeClr val="bg1"/>
                </a:solidFill>
                <a:hlinkClick r:id="rId11" tooltip="Visualizza Ente">
                  <a:extLst>
                    <a:ext uri="{A12FA001-AC4F-418D-AE19-62706E023703}">
                      <ahyp:hlinkClr xmlns:ahyp="http://schemas.microsoft.com/office/drawing/2018/hyperlinkcolor" val="tx"/>
                    </a:ext>
                  </a:extLst>
                </a:hlinkClick>
              </a:rPr>
              <a:t>ARCHIVIO DI STATO DI TRIESTE</a:t>
            </a:r>
            <a:r>
              <a:rPr lang="it-IT" dirty="0">
                <a:solidFill>
                  <a:schemeClr val="bg1"/>
                </a:solidFill>
              </a:rPr>
              <a:t>  </a:t>
            </a:r>
          </a:p>
          <a:p>
            <a:r>
              <a:rPr lang="it-IT" u="sng" dirty="0">
                <a:solidFill>
                  <a:schemeClr val="bg1"/>
                </a:solidFill>
                <a:hlinkClick r:id="rId12" tooltip="Visualizza Ente">
                  <a:extLst>
                    <a:ext uri="{A12FA001-AC4F-418D-AE19-62706E023703}">
                      <ahyp:hlinkClr xmlns:ahyp="http://schemas.microsoft.com/office/drawing/2018/hyperlinkcolor" val="tx"/>
                    </a:ext>
                  </a:extLst>
                </a:hlinkClick>
              </a:rPr>
              <a:t>ARCHIVIO DI STATO DI UDINE</a:t>
            </a:r>
            <a:r>
              <a:rPr lang="it-IT" dirty="0">
                <a:solidFill>
                  <a:schemeClr val="bg1"/>
                </a:solidFill>
              </a:rPr>
              <a:t>   </a:t>
            </a:r>
          </a:p>
          <a:p>
            <a:r>
              <a:rPr lang="it-IT" u="sng" dirty="0">
                <a:solidFill>
                  <a:schemeClr val="bg1"/>
                </a:solidFill>
                <a:hlinkClick r:id="rId13" tooltip="Visualizza Ente">
                  <a:extLst>
                    <a:ext uri="{A12FA001-AC4F-418D-AE19-62706E023703}">
                      <ahyp:hlinkClr xmlns:ahyp="http://schemas.microsoft.com/office/drawing/2018/hyperlinkcolor" val="tx"/>
                    </a:ext>
                  </a:extLst>
                </a:hlinkClick>
              </a:rPr>
              <a:t>ARCHIVIO DI STATO DI VARESE</a:t>
            </a:r>
            <a:r>
              <a:rPr lang="it-IT" dirty="0">
                <a:solidFill>
                  <a:schemeClr val="bg1"/>
                </a:solidFill>
              </a:rPr>
              <a:t>   </a:t>
            </a:r>
          </a:p>
          <a:p>
            <a:r>
              <a:rPr lang="it-IT" u="sng" dirty="0">
                <a:solidFill>
                  <a:schemeClr val="bg1"/>
                </a:solidFill>
                <a:hlinkClick r:id="rId14" tooltip="Visualizza Ente">
                  <a:extLst>
                    <a:ext uri="{A12FA001-AC4F-418D-AE19-62706E023703}">
                      <ahyp:hlinkClr xmlns:ahyp="http://schemas.microsoft.com/office/drawing/2018/hyperlinkcolor" val="tx"/>
                    </a:ext>
                  </a:extLst>
                </a:hlinkClick>
              </a:rPr>
              <a:t>ARCHIVIO DI STATO DI VENEZIA</a:t>
            </a:r>
            <a:r>
              <a:rPr lang="it-IT" dirty="0">
                <a:solidFill>
                  <a:schemeClr val="bg1"/>
                </a:solidFill>
              </a:rPr>
              <a:t>  </a:t>
            </a:r>
          </a:p>
          <a:p>
            <a:r>
              <a:rPr lang="it-IT" u="sng" dirty="0">
                <a:solidFill>
                  <a:schemeClr val="bg1"/>
                </a:solidFill>
                <a:hlinkClick r:id="rId15" tooltip="Visualizza Ente">
                  <a:extLst>
                    <a:ext uri="{A12FA001-AC4F-418D-AE19-62706E023703}">
                      <ahyp:hlinkClr xmlns:ahyp="http://schemas.microsoft.com/office/drawing/2018/hyperlinkcolor" val="tx"/>
                    </a:ext>
                  </a:extLst>
                </a:hlinkClick>
              </a:rPr>
              <a:t>ARCHIVIO DI STATO DI VERBANIA</a:t>
            </a:r>
            <a:r>
              <a:rPr lang="it-IT" dirty="0">
                <a:solidFill>
                  <a:schemeClr val="bg1"/>
                </a:solidFill>
              </a:rPr>
              <a:t>   </a:t>
            </a:r>
          </a:p>
          <a:p>
            <a:r>
              <a:rPr lang="it-IT" u="sng" dirty="0">
                <a:solidFill>
                  <a:schemeClr val="bg1"/>
                </a:solidFill>
                <a:hlinkClick r:id="rId16" tooltip="Visualizza Ente">
                  <a:extLst>
                    <a:ext uri="{A12FA001-AC4F-418D-AE19-62706E023703}">
                      <ahyp:hlinkClr xmlns:ahyp="http://schemas.microsoft.com/office/drawing/2018/hyperlinkcolor" val="tx"/>
                    </a:ext>
                  </a:extLst>
                </a:hlinkClick>
              </a:rPr>
              <a:t>ARCHIVIO DI STATO DI VERCELLI</a:t>
            </a:r>
            <a:r>
              <a:rPr lang="it-IT" dirty="0">
                <a:solidFill>
                  <a:schemeClr val="bg1"/>
                </a:solidFill>
              </a:rPr>
              <a:t>   </a:t>
            </a:r>
          </a:p>
          <a:p>
            <a:r>
              <a:rPr lang="it-IT" u="sng" dirty="0">
                <a:solidFill>
                  <a:schemeClr val="bg1"/>
                </a:solidFill>
                <a:hlinkClick r:id="rId17" tooltip="Visualizza Ente">
                  <a:extLst>
                    <a:ext uri="{A12FA001-AC4F-418D-AE19-62706E023703}">
                      <ahyp:hlinkClr xmlns:ahyp="http://schemas.microsoft.com/office/drawing/2018/hyperlinkcolor" val="tx"/>
                    </a:ext>
                  </a:extLst>
                </a:hlinkClick>
              </a:rPr>
              <a:t>ARCHIVIO DI STATO DI VERONA</a:t>
            </a:r>
            <a:r>
              <a:rPr lang="it-IT" dirty="0">
                <a:solidFill>
                  <a:schemeClr val="bg1"/>
                </a:solidFill>
              </a:rPr>
              <a:t>   </a:t>
            </a:r>
          </a:p>
          <a:p>
            <a:r>
              <a:rPr lang="it-IT" u="sng" dirty="0">
                <a:solidFill>
                  <a:schemeClr val="bg1"/>
                </a:solidFill>
                <a:hlinkClick r:id="rId18" tooltip="Visualizza Ente">
                  <a:extLst>
                    <a:ext uri="{A12FA001-AC4F-418D-AE19-62706E023703}">
                      <ahyp:hlinkClr xmlns:ahyp="http://schemas.microsoft.com/office/drawing/2018/hyperlinkcolor" val="tx"/>
                    </a:ext>
                  </a:extLst>
                </a:hlinkClick>
              </a:rPr>
              <a:t>ARCHIVIO DI STATO DI VIBO VALENTIA</a:t>
            </a:r>
            <a:r>
              <a:rPr lang="it-IT" dirty="0">
                <a:solidFill>
                  <a:schemeClr val="bg1"/>
                </a:solidFill>
              </a:rPr>
              <a:t>   </a:t>
            </a:r>
          </a:p>
          <a:p>
            <a:r>
              <a:rPr lang="it-IT" u="sng" dirty="0">
                <a:solidFill>
                  <a:schemeClr val="bg1"/>
                </a:solidFill>
                <a:hlinkClick r:id="rId19" tooltip="Visualizza Ente">
                  <a:extLst>
                    <a:ext uri="{A12FA001-AC4F-418D-AE19-62706E023703}">
                      <ahyp:hlinkClr xmlns:ahyp="http://schemas.microsoft.com/office/drawing/2018/hyperlinkcolor" val="tx"/>
                    </a:ext>
                  </a:extLst>
                </a:hlinkClick>
              </a:rPr>
              <a:t>ARCHIVIO DI STATO DI VICENZA</a:t>
            </a:r>
            <a:r>
              <a:rPr lang="it-IT" dirty="0">
                <a:solidFill>
                  <a:schemeClr val="bg1"/>
                </a:solidFill>
              </a:rPr>
              <a:t>   </a:t>
            </a:r>
          </a:p>
          <a:p>
            <a:r>
              <a:rPr lang="it-IT" u="sng" dirty="0">
                <a:solidFill>
                  <a:schemeClr val="bg1"/>
                </a:solidFill>
                <a:hlinkClick r:id="rId20" tooltip="Visualizza Ente">
                  <a:extLst>
                    <a:ext uri="{A12FA001-AC4F-418D-AE19-62706E023703}">
                      <ahyp:hlinkClr xmlns:ahyp="http://schemas.microsoft.com/office/drawing/2018/hyperlinkcolor" val="tx"/>
                    </a:ext>
                  </a:extLst>
                </a:hlinkClick>
              </a:rPr>
              <a:t>ARCHIVIO DI STATO DI VITERBO</a:t>
            </a:r>
            <a:r>
              <a:rPr lang="it-IT" dirty="0">
                <a:solidFill>
                  <a:schemeClr val="bg1"/>
                </a:solidFill>
              </a:rPr>
              <a:t>   </a:t>
            </a:r>
            <a:br>
              <a:rPr lang="it-IT" dirty="0"/>
            </a:br>
            <a:endParaRPr lang="it-IT" dirty="0"/>
          </a:p>
        </p:txBody>
      </p:sp>
    </p:spTree>
    <p:extLst>
      <p:ext uri="{BB962C8B-B14F-4D97-AF65-F5344CB8AC3E}">
        <p14:creationId xmlns:p14="http://schemas.microsoft.com/office/powerpoint/2010/main" val="7216363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82863"/>
          </a:xfrm>
        </p:spPr>
        <p:txBody>
          <a:bodyPr>
            <a:normAutofit/>
          </a:bodyPr>
          <a:lstStyle/>
          <a:p>
            <a:r>
              <a:rPr lang="it-IT" dirty="0">
                <a:solidFill>
                  <a:schemeClr val="bg1"/>
                </a:solidFill>
              </a:rPr>
              <a:t>I COMPITI DELLE BIBLIOTECHE STATALI</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46892" y="555632"/>
            <a:ext cx="12290474" cy="6186309"/>
          </a:xfrm>
          <a:prstGeom prst="rect">
            <a:avLst/>
          </a:prstGeom>
          <a:solidFill>
            <a:schemeClr val="tx2">
              <a:lumMod val="40000"/>
              <a:lumOff val="60000"/>
            </a:schemeClr>
          </a:solidFill>
        </p:spPr>
        <p:txBody>
          <a:bodyPr wrap="square" rtlCol="0">
            <a:spAutoFit/>
          </a:bodyPr>
          <a:lstStyle/>
          <a:p>
            <a:r>
              <a:rPr lang="it-IT" b="1" dirty="0">
                <a:solidFill>
                  <a:schemeClr val="bg1"/>
                </a:solidFill>
              </a:rPr>
              <a:t>Art. 46 DPCM 169/2019 Biblioteche</a:t>
            </a:r>
            <a:endParaRPr lang="it-IT" b="1" i="1" dirty="0">
              <a:solidFill>
                <a:schemeClr val="bg1"/>
              </a:solidFill>
            </a:endParaRPr>
          </a:p>
          <a:p>
            <a:r>
              <a:rPr lang="it-IT" dirty="0">
                <a:solidFill>
                  <a:schemeClr val="bg1"/>
                </a:solidFill>
              </a:rPr>
              <a:t>1. Le Biblioteche pubbliche statali, uffici periferici della Direzione generale Biblioteche e diritto d’autore,</a:t>
            </a:r>
          </a:p>
          <a:p>
            <a:r>
              <a:rPr lang="it-IT" dirty="0">
                <a:solidFill>
                  <a:schemeClr val="bg1"/>
                </a:solidFill>
              </a:rPr>
              <a:t>svolgono funzioni di </a:t>
            </a:r>
            <a:r>
              <a:rPr lang="it-IT" b="1" dirty="0">
                <a:solidFill>
                  <a:schemeClr val="bg1"/>
                </a:solidFill>
              </a:rPr>
              <a:t>conservazione e valorizzazione </a:t>
            </a:r>
            <a:r>
              <a:rPr lang="it-IT" dirty="0">
                <a:solidFill>
                  <a:schemeClr val="bg1"/>
                </a:solidFill>
              </a:rPr>
              <a:t>del patrimonio bibliografico, assicurandone la pubblica fruizione. Esse sono dotate di </a:t>
            </a:r>
            <a:r>
              <a:rPr lang="it-IT" b="1" dirty="0">
                <a:solidFill>
                  <a:schemeClr val="bg1"/>
                </a:solidFill>
              </a:rPr>
              <a:t>autonomia tecnico-scientifica </a:t>
            </a:r>
            <a:r>
              <a:rPr lang="it-IT" dirty="0">
                <a:solidFill>
                  <a:schemeClr val="bg1"/>
                </a:solidFill>
              </a:rPr>
              <a:t>e svolgono i propri compiti tenuto conto della specificità delle raccolte, della tipologia degli utenti e del contesto territoriale in cui ciascuna è inserita.</a:t>
            </a:r>
          </a:p>
          <a:p>
            <a:r>
              <a:rPr lang="it-IT" dirty="0">
                <a:solidFill>
                  <a:schemeClr val="bg1"/>
                </a:solidFill>
              </a:rPr>
              <a:t>2. Le Biblioteche pubbliche statali possono sottoscrivere, anche per fini di didattica, convenzioni con enti</a:t>
            </a:r>
          </a:p>
          <a:p>
            <a:r>
              <a:rPr lang="it-IT" dirty="0">
                <a:solidFill>
                  <a:schemeClr val="bg1"/>
                </a:solidFill>
              </a:rPr>
              <a:t>pubblici e istituti di studio e ricerca.</a:t>
            </a:r>
          </a:p>
          <a:p>
            <a:r>
              <a:rPr lang="it-IT" dirty="0">
                <a:solidFill>
                  <a:schemeClr val="bg1"/>
                </a:solidFill>
              </a:rPr>
              <a:t>3. Le Biblioteche pubbliche statali provvedono all’acquisto di beni e servizi </a:t>
            </a:r>
            <a:r>
              <a:rPr lang="it-IT" b="1" dirty="0">
                <a:solidFill>
                  <a:schemeClr val="bg1"/>
                </a:solidFill>
              </a:rPr>
              <a:t>in economia </a:t>
            </a:r>
            <a:r>
              <a:rPr lang="it-IT" dirty="0">
                <a:solidFill>
                  <a:schemeClr val="bg1"/>
                </a:solidFill>
              </a:rPr>
              <a:t>ed effettuano </a:t>
            </a:r>
            <a:r>
              <a:rPr lang="it-IT" b="1" dirty="0">
                <a:solidFill>
                  <a:schemeClr val="bg1"/>
                </a:solidFill>
              </a:rPr>
              <a:t>interventi conservativi sul patrimonio bibliografico in consegna</a:t>
            </a:r>
            <a:r>
              <a:rPr lang="it-IT" dirty="0">
                <a:solidFill>
                  <a:schemeClr val="bg1"/>
                </a:solidFill>
              </a:rPr>
              <a:t> e sugli immobili in consegna, di importo non superiore a 100.000 euro.</a:t>
            </a:r>
          </a:p>
          <a:p>
            <a:r>
              <a:rPr lang="it-IT" dirty="0">
                <a:solidFill>
                  <a:schemeClr val="bg1"/>
                </a:solidFill>
              </a:rPr>
              <a:t>4. In caso di </a:t>
            </a:r>
            <a:r>
              <a:rPr lang="it-IT" b="1" dirty="0">
                <a:solidFill>
                  <a:schemeClr val="bg1"/>
                </a:solidFill>
              </a:rPr>
              <a:t>assenza di personale </a:t>
            </a:r>
            <a:r>
              <a:rPr lang="it-IT" dirty="0">
                <a:solidFill>
                  <a:schemeClr val="bg1"/>
                </a:solidFill>
              </a:rPr>
              <a:t>tecnico-amministrativo o per altre esigenze di carattere organizzativo, le Biblioteche pubbliche statali possono chiedere </a:t>
            </a:r>
            <a:r>
              <a:rPr lang="it-IT" b="1" dirty="0">
                <a:solidFill>
                  <a:schemeClr val="bg1"/>
                </a:solidFill>
              </a:rPr>
              <a:t>al Segretariato regionale</a:t>
            </a:r>
            <a:r>
              <a:rPr lang="it-IT" dirty="0">
                <a:solidFill>
                  <a:schemeClr val="bg1"/>
                </a:solidFill>
              </a:rPr>
              <a:t>, entro trenta giorni dalla pubblicazione del decreto ministeriale di approvazione della programmazione degli interventi, di svolgere le funzioni di </a:t>
            </a:r>
            <a:r>
              <a:rPr lang="it-IT" b="1" dirty="0">
                <a:solidFill>
                  <a:schemeClr val="bg1"/>
                </a:solidFill>
              </a:rPr>
              <a:t>stazione appaltante </a:t>
            </a:r>
            <a:r>
              <a:rPr lang="it-IT" dirty="0">
                <a:solidFill>
                  <a:schemeClr val="bg1"/>
                </a:solidFill>
              </a:rPr>
              <a:t>per le attività di cui al comma 3.</a:t>
            </a:r>
          </a:p>
          <a:p>
            <a:r>
              <a:rPr lang="it-IT" dirty="0">
                <a:solidFill>
                  <a:schemeClr val="bg1"/>
                </a:solidFill>
              </a:rPr>
              <a:t>5. Al fine di assicurare il buon andamento degli istituti e l’ottimizzazione delle risorse ad essi assegnate, il Direttore generale Biblioteche e diritto d’autore può attribuire ai direttori delle biblioteche uffici di livello dirigenziale non generale il coordinamento dell’organizzazione e del funzionamento di una o più altre biblioteche di quelle presenti nel territorio della medesima regione.</a:t>
            </a:r>
          </a:p>
          <a:p>
            <a:r>
              <a:rPr lang="it-IT" dirty="0">
                <a:solidFill>
                  <a:schemeClr val="bg1"/>
                </a:solidFill>
              </a:rPr>
              <a:t>6. Con decreto ministeriale di natura non regolamentare, adottato ai sensi dell’articolo 17, comma 4 </a:t>
            </a:r>
            <a:r>
              <a:rPr lang="it-IT" i="1" dirty="0">
                <a:solidFill>
                  <a:schemeClr val="bg1"/>
                </a:solidFill>
              </a:rPr>
              <a:t>-bis </a:t>
            </a:r>
            <a:r>
              <a:rPr lang="it-IT" dirty="0">
                <a:solidFill>
                  <a:schemeClr val="bg1"/>
                </a:solidFill>
              </a:rPr>
              <a:t>, lettera </a:t>
            </a:r>
            <a:r>
              <a:rPr lang="it-IT" i="1" dirty="0">
                <a:solidFill>
                  <a:schemeClr val="bg1"/>
                </a:solidFill>
              </a:rPr>
              <a:t>e) </a:t>
            </a:r>
            <a:r>
              <a:rPr lang="it-IT" dirty="0">
                <a:solidFill>
                  <a:schemeClr val="bg1"/>
                </a:solidFill>
              </a:rPr>
              <a:t>, della legge 23 agosto 1988, n. 400, e dell’articolo 4, commi 4 e 4 </a:t>
            </a:r>
            <a:r>
              <a:rPr lang="it-IT" i="1" dirty="0">
                <a:solidFill>
                  <a:schemeClr val="bg1"/>
                </a:solidFill>
              </a:rPr>
              <a:t>-bis </a:t>
            </a:r>
            <a:r>
              <a:rPr lang="it-IT" dirty="0">
                <a:solidFill>
                  <a:schemeClr val="bg1"/>
                </a:solidFill>
              </a:rPr>
              <a:t>, del decreto legislativo 30 luglio 1999, n. 300, sono individuate le </a:t>
            </a:r>
            <a:r>
              <a:rPr lang="it-IT" b="1" dirty="0">
                <a:solidFill>
                  <a:schemeClr val="bg1"/>
                </a:solidFill>
              </a:rPr>
              <a:t>Biblioteche pubbliche statali </a:t>
            </a:r>
            <a:r>
              <a:rPr lang="it-IT" dirty="0">
                <a:solidFill>
                  <a:schemeClr val="bg1"/>
                </a:solidFill>
              </a:rPr>
              <a:t>aventi natura di </a:t>
            </a:r>
            <a:r>
              <a:rPr lang="it-IT" b="1" dirty="0">
                <a:solidFill>
                  <a:schemeClr val="bg1"/>
                </a:solidFill>
              </a:rPr>
              <a:t>uffici dirigenziali di livello non generale.</a:t>
            </a:r>
          </a:p>
        </p:txBody>
      </p:sp>
    </p:spTree>
    <p:extLst>
      <p:ext uri="{BB962C8B-B14F-4D97-AF65-F5344CB8AC3E}">
        <p14:creationId xmlns:p14="http://schemas.microsoft.com/office/powerpoint/2010/main" val="15378021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82863"/>
          </a:xfrm>
        </p:spPr>
        <p:txBody>
          <a:bodyPr>
            <a:normAutofit/>
          </a:bodyPr>
          <a:lstStyle/>
          <a:p>
            <a:r>
              <a:rPr lang="it-IT" dirty="0">
                <a:solidFill>
                  <a:schemeClr val="bg1"/>
                </a:solidFill>
              </a:rPr>
              <a:t>BIBLIOTECHE STATALI-1</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8474" y="654106"/>
            <a:ext cx="12290474" cy="6186309"/>
          </a:xfrm>
          <a:prstGeom prst="rect">
            <a:avLst/>
          </a:prstGeom>
          <a:solidFill>
            <a:schemeClr val="tx2">
              <a:lumMod val="40000"/>
              <a:lumOff val="60000"/>
            </a:schemeClr>
          </a:solidFill>
        </p:spPr>
        <p:txBody>
          <a:bodyPr wrap="square" rtlCol="0">
            <a:spAutoFit/>
          </a:bodyPr>
          <a:lstStyle/>
          <a:p>
            <a:r>
              <a:rPr lang="it-IT" u="sng" dirty="0">
                <a:hlinkClick r:id="rId2" tooltip="Visualizza Ente"/>
              </a:rPr>
              <a:t>BIBLIOTECA ANGELICA DI ROMA</a:t>
            </a:r>
            <a:r>
              <a:rPr lang="it-IT" dirty="0"/>
              <a:t>   </a:t>
            </a:r>
          </a:p>
          <a:p>
            <a:r>
              <a:rPr lang="it-IT" u="sng" dirty="0">
                <a:hlinkClick r:id="rId3" tooltip="Visualizza Ente"/>
              </a:rPr>
              <a:t>BIBLIOTECA CASANATENSE DI ROMA</a:t>
            </a:r>
            <a:r>
              <a:rPr lang="it-IT" dirty="0"/>
              <a:t>   </a:t>
            </a:r>
          </a:p>
          <a:p>
            <a:r>
              <a:rPr lang="it-IT" u="sng" dirty="0">
                <a:hlinkClick r:id="rId4" tooltip="Visualizza Ente"/>
              </a:rPr>
              <a:t>BIBLIOTECA DI STORIA MODERNA E CONTEMPORANEA DI ROMA</a:t>
            </a:r>
            <a:r>
              <a:rPr lang="it-IT" dirty="0"/>
              <a:t>   </a:t>
            </a:r>
          </a:p>
          <a:p>
            <a:r>
              <a:rPr lang="it-IT" u="sng" dirty="0">
                <a:hlinkClick r:id="rId5" tooltip="Visualizza Ente"/>
              </a:rPr>
              <a:t>BIBLIOTECA MARUCELLIANA DI FIRENZE</a:t>
            </a:r>
            <a:r>
              <a:rPr lang="it-IT" dirty="0"/>
              <a:t>   </a:t>
            </a:r>
          </a:p>
          <a:p>
            <a:r>
              <a:rPr lang="it-IT" u="sng" dirty="0">
                <a:hlinkClick r:id="rId6" tooltip="Visualizza Ente"/>
              </a:rPr>
              <a:t>BIBLIOTECA MEDICA STATALE DI ROMA</a:t>
            </a:r>
            <a:r>
              <a:rPr lang="it-IT" dirty="0"/>
              <a:t>   </a:t>
            </a:r>
          </a:p>
          <a:p>
            <a:r>
              <a:rPr lang="it-IT" u="sng" dirty="0">
                <a:hlinkClick r:id="rId7" tooltip="Visualizza Ente"/>
              </a:rPr>
              <a:t>BIBLIOTECA MEDICEA LAURENZIANA DI FIRENZE</a:t>
            </a:r>
            <a:r>
              <a:rPr lang="it-IT" dirty="0"/>
              <a:t>   </a:t>
            </a:r>
          </a:p>
          <a:p>
            <a:r>
              <a:rPr lang="it-IT" u="sng" dirty="0">
                <a:hlinkClick r:id="rId8" tooltip="Visualizza Ente"/>
              </a:rPr>
              <a:t>BIBLIOTECA NAZIONALE DI BARI</a:t>
            </a:r>
            <a:r>
              <a:rPr lang="it-IT" dirty="0"/>
              <a:t>   </a:t>
            </a:r>
          </a:p>
          <a:p>
            <a:r>
              <a:rPr lang="it-IT" u="sng" dirty="0">
                <a:hlinkClick r:id="rId9" tooltip="Visualizza Ente"/>
              </a:rPr>
              <a:t>BIBLIOTECA NAZIONALE DI COSENZA</a:t>
            </a:r>
            <a:r>
              <a:rPr lang="it-IT" dirty="0"/>
              <a:t>   </a:t>
            </a:r>
          </a:p>
          <a:p>
            <a:r>
              <a:rPr lang="it-IT" u="sng" dirty="0">
                <a:hlinkClick r:id="rId10" tooltip="Visualizza Ente"/>
              </a:rPr>
              <a:t>BIBLIOTECA NAZIONALE DI NAPOLI - VITTORIO EMANUELE III</a:t>
            </a:r>
            <a:r>
              <a:rPr lang="it-IT" dirty="0"/>
              <a:t>   </a:t>
            </a:r>
          </a:p>
          <a:p>
            <a:r>
              <a:rPr lang="it-IT" u="sng" dirty="0">
                <a:hlinkClick r:id="rId11" tooltip="Visualizza Ente"/>
              </a:rPr>
              <a:t>BIBLIOTECA NAZIONALE DI POTENZA</a:t>
            </a:r>
            <a:r>
              <a:rPr lang="it-IT" dirty="0"/>
              <a:t>   </a:t>
            </a:r>
          </a:p>
          <a:p>
            <a:r>
              <a:rPr lang="it-IT" u="sng" dirty="0">
                <a:hlinkClick r:id="rId12" tooltip="Visualizza Ente"/>
              </a:rPr>
              <a:t>BIBLIOTECA NAZIONALE MARCIANA DI VENEZIA</a:t>
            </a:r>
            <a:r>
              <a:rPr lang="it-IT" dirty="0"/>
              <a:t>   </a:t>
            </a:r>
          </a:p>
          <a:p>
            <a:r>
              <a:rPr lang="it-IT" u="sng" dirty="0">
                <a:hlinkClick r:id="rId13" tooltip="Visualizza Ente"/>
              </a:rPr>
              <a:t>BIBLIOTECA NAZIONALE UNIVERSITARIA DI TORINO</a:t>
            </a:r>
            <a:r>
              <a:rPr lang="it-IT" dirty="0"/>
              <a:t>   </a:t>
            </a:r>
          </a:p>
          <a:p>
            <a:r>
              <a:rPr lang="it-IT" u="sng" dirty="0">
                <a:hlinkClick r:id="rId14" tooltip="Visualizza Ente"/>
              </a:rPr>
              <a:t>BIBLIOTECA RICCARDIANA DI FIRENZE</a:t>
            </a:r>
            <a:r>
              <a:rPr lang="it-IT" dirty="0"/>
              <a:t>   </a:t>
            </a:r>
          </a:p>
          <a:p>
            <a:r>
              <a:rPr lang="it-IT" u="sng" dirty="0">
                <a:hlinkClick r:id="rId15" tooltip="Visualizza Ente"/>
              </a:rPr>
              <a:t>BIBLIOTECA STATALE ''A. BALDINI'' DI ROMA</a:t>
            </a:r>
            <a:r>
              <a:rPr lang="it-IT" dirty="0"/>
              <a:t> </a:t>
            </a:r>
          </a:p>
          <a:p>
            <a:r>
              <a:rPr lang="it-IT" u="sng" dirty="0">
                <a:hlinkClick r:id="rId16" tooltip="Visualizza Ente"/>
              </a:rPr>
              <a:t>BIBLIOTECA STATALE DEL MONUMENTO NAZIONALE DELLA BADIA DI CAVA</a:t>
            </a:r>
            <a:r>
              <a:rPr lang="it-IT" dirty="0"/>
              <a:t> </a:t>
            </a:r>
            <a:br>
              <a:rPr lang="it-IT" dirty="0"/>
            </a:br>
            <a:r>
              <a:rPr lang="it-IT" u="sng" dirty="0">
                <a:hlinkClick r:id="rId17" tooltip="Visualizza Ente"/>
              </a:rPr>
              <a:t>BIBLIOTECA STATALE DEL MONUMENTO NAZIONALE DI CASAMARI</a:t>
            </a:r>
            <a:r>
              <a:rPr lang="it-IT" dirty="0"/>
              <a:t>   </a:t>
            </a:r>
          </a:p>
          <a:p>
            <a:r>
              <a:rPr lang="it-IT" u="sng" dirty="0">
                <a:hlinkClick r:id="rId18" tooltip="Visualizza Ente"/>
              </a:rPr>
              <a:t>BIBLIOTECA STATALE DEL MONUMENTO NAZIONALE DI FARFA</a:t>
            </a:r>
            <a:r>
              <a:rPr lang="it-IT" dirty="0"/>
              <a:t>   </a:t>
            </a:r>
          </a:p>
          <a:p>
            <a:r>
              <a:rPr lang="it-IT" u="sng" dirty="0">
                <a:hlinkClick r:id="rId19" tooltip="Visualizza Ente"/>
              </a:rPr>
              <a:t>BIBLIOTECA STATALE DEL MONUMENTO NAZIONALE DI GROTTAFERRATA</a:t>
            </a:r>
            <a:r>
              <a:rPr lang="it-IT" dirty="0"/>
              <a:t>  </a:t>
            </a:r>
          </a:p>
          <a:p>
            <a:r>
              <a:rPr lang="it-IT" u="sng" dirty="0">
                <a:hlinkClick r:id="rId20" tooltip="Visualizza Ente"/>
              </a:rPr>
              <a:t>BIBLIOTECA STATALE DEL MONUMENTO NAZIONALE DI MONTECASSINO</a:t>
            </a:r>
            <a:r>
              <a:rPr lang="it-IT" dirty="0"/>
              <a:t>  </a:t>
            </a:r>
          </a:p>
          <a:p>
            <a:r>
              <a:rPr lang="it-IT" u="sng" dirty="0">
                <a:hlinkClick r:id="rId21" tooltip="Visualizza Ente"/>
              </a:rPr>
              <a:t>BIBLIOTECA STATALE DEL MONUMENTO NAZIONALE DI MONTEVERGINE</a:t>
            </a:r>
            <a:r>
              <a:rPr lang="it-IT" dirty="0"/>
              <a:t>   </a:t>
            </a:r>
          </a:p>
          <a:p>
            <a:r>
              <a:rPr lang="it-IT" u="sng" dirty="0">
                <a:hlinkClick r:id="rId22" tooltip="Visualizza Ente"/>
              </a:rPr>
              <a:t>BIBLIOTECA STATALE DEL MONUMENTO NAZIONALE DI PRAGLIA</a:t>
            </a:r>
            <a:r>
              <a:rPr lang="it-IT" dirty="0"/>
              <a:t>   </a:t>
            </a:r>
          </a:p>
          <a:p>
            <a:r>
              <a:rPr lang="it-IT" u="sng" dirty="0">
                <a:hlinkClick r:id="rId23" tooltip="Visualizza Ente"/>
              </a:rPr>
              <a:t>BIBLIOTECA STATALE DEL MONUMENTO NAZIONALE DI SANTA GIUSTINA</a:t>
            </a:r>
            <a:r>
              <a:rPr lang="it-IT" dirty="0"/>
              <a:t>   </a:t>
            </a:r>
          </a:p>
        </p:txBody>
      </p:sp>
    </p:spTree>
    <p:extLst>
      <p:ext uri="{BB962C8B-B14F-4D97-AF65-F5344CB8AC3E}">
        <p14:creationId xmlns:p14="http://schemas.microsoft.com/office/powerpoint/2010/main" val="26956140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82863"/>
          </a:xfrm>
        </p:spPr>
        <p:txBody>
          <a:bodyPr>
            <a:normAutofit/>
          </a:bodyPr>
          <a:lstStyle/>
          <a:p>
            <a:r>
              <a:rPr lang="it-IT" dirty="0">
                <a:solidFill>
                  <a:schemeClr val="bg1"/>
                </a:solidFill>
              </a:rPr>
              <a:t>BIBLIOTECHE STATALI-2</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8474" y="654106"/>
            <a:ext cx="12290474" cy="4801314"/>
          </a:xfrm>
          <a:prstGeom prst="rect">
            <a:avLst/>
          </a:prstGeom>
          <a:solidFill>
            <a:schemeClr val="tx2">
              <a:lumMod val="40000"/>
              <a:lumOff val="60000"/>
            </a:schemeClr>
          </a:solidFill>
        </p:spPr>
        <p:txBody>
          <a:bodyPr wrap="square" rtlCol="0">
            <a:spAutoFit/>
          </a:bodyPr>
          <a:lstStyle/>
          <a:p>
            <a:r>
              <a:rPr lang="it-IT" u="sng" dirty="0">
                <a:hlinkClick r:id="rId2" tooltip="Visualizza Ente"/>
              </a:rPr>
              <a:t>BIBLIOTECA STATALE DEL MONUMENTO NAZIONALE DI SANTA SCOLASTICA</a:t>
            </a:r>
            <a:r>
              <a:rPr lang="it-IT" dirty="0"/>
              <a:t>  </a:t>
            </a:r>
            <a:endParaRPr lang="it-IT" u="sng" dirty="0">
              <a:hlinkClick r:id="rId3" tooltip="Visualizza Ente"/>
            </a:endParaRPr>
          </a:p>
          <a:p>
            <a:r>
              <a:rPr lang="it-IT" u="sng" dirty="0">
                <a:hlinkClick r:id="rId3" tooltip="Visualizza Ente"/>
              </a:rPr>
              <a:t>BIBLIOTECA STATALE DEL MONUMENTO NAZIONALE DI TRISULTI</a:t>
            </a:r>
            <a:r>
              <a:rPr lang="it-IT" dirty="0"/>
              <a:t>   </a:t>
            </a:r>
          </a:p>
          <a:p>
            <a:r>
              <a:rPr lang="it-IT" u="sng" dirty="0">
                <a:hlinkClick r:id="rId4" tooltip="Visualizza Ente"/>
              </a:rPr>
              <a:t>BIBLIOTECA STATALE DI CREMONA</a:t>
            </a:r>
            <a:r>
              <a:rPr lang="it-IT" dirty="0"/>
              <a:t>  </a:t>
            </a:r>
          </a:p>
          <a:p>
            <a:r>
              <a:rPr lang="it-IT" u="sng" dirty="0">
                <a:hlinkClick r:id="rId5" tooltip="Visualizza Ente"/>
              </a:rPr>
              <a:t>BIBLIOTECA STATALE DI LUCCA</a:t>
            </a:r>
            <a:r>
              <a:rPr lang="it-IT" dirty="0"/>
              <a:t>   </a:t>
            </a:r>
          </a:p>
          <a:p>
            <a:r>
              <a:rPr lang="it-IT" u="sng" dirty="0">
                <a:hlinkClick r:id="rId6" tooltip="Visualizza Ente"/>
              </a:rPr>
              <a:t>BIBLIOTECA STATALE DI MACERATA</a:t>
            </a:r>
            <a:r>
              <a:rPr lang="it-IT" dirty="0"/>
              <a:t>   </a:t>
            </a:r>
          </a:p>
          <a:p>
            <a:r>
              <a:rPr lang="it-IT" u="sng" dirty="0">
                <a:hlinkClick r:id="rId7" tooltip="Visualizza Ente"/>
              </a:rPr>
              <a:t>BIBLIOTECA STATALE ISONTINA DI GORIZIA</a:t>
            </a:r>
            <a:r>
              <a:rPr lang="it-IT" dirty="0"/>
              <a:t>   </a:t>
            </a:r>
          </a:p>
          <a:p>
            <a:r>
              <a:rPr lang="it-IT" u="sng" dirty="0">
                <a:hlinkClick r:id="rId8" tooltip="Visualizza Ente"/>
              </a:rPr>
              <a:t>BIBLIOTECA STATALE STELIO CRISE DI TRIESTE</a:t>
            </a:r>
            <a:r>
              <a:rPr lang="it-IT" dirty="0"/>
              <a:t>  </a:t>
            </a:r>
          </a:p>
          <a:p>
            <a:r>
              <a:rPr lang="it-IT" u="sng" dirty="0">
                <a:hlinkClick r:id="rId9" tooltip="Visualizza Ente"/>
              </a:rPr>
              <a:t>BIBLIOTECA UNIVERSITARIA ALESSANDRINA DI ROMA</a:t>
            </a:r>
            <a:r>
              <a:rPr lang="it-IT" dirty="0"/>
              <a:t>   </a:t>
            </a:r>
          </a:p>
          <a:p>
            <a:r>
              <a:rPr lang="it-IT" u="sng" dirty="0">
                <a:hlinkClick r:id="rId10" tooltip="Visualizza Ente"/>
              </a:rPr>
              <a:t>BIBLIOTECA UNIVERSITARIA DI CAGLIARI</a:t>
            </a:r>
            <a:r>
              <a:rPr lang="it-IT" dirty="0"/>
              <a:t>   </a:t>
            </a:r>
          </a:p>
          <a:p>
            <a:r>
              <a:rPr lang="it-IT" u="sng" dirty="0">
                <a:hlinkClick r:id="rId11" tooltip="Visualizza Ente"/>
              </a:rPr>
              <a:t>BIBLIOTECA UNIVERSITARIA DI GENOVA</a:t>
            </a:r>
            <a:r>
              <a:rPr lang="it-IT" dirty="0"/>
              <a:t>   </a:t>
            </a:r>
          </a:p>
          <a:p>
            <a:r>
              <a:rPr lang="it-IT" u="sng" dirty="0">
                <a:hlinkClick r:id="rId12" tooltip="Visualizza Ente"/>
              </a:rPr>
              <a:t>BIBLIOTECA UNIVERSITARIA DI NAPOLI</a:t>
            </a:r>
            <a:r>
              <a:rPr lang="it-IT" dirty="0"/>
              <a:t>   </a:t>
            </a:r>
          </a:p>
          <a:p>
            <a:r>
              <a:rPr lang="it-IT" u="sng" dirty="0">
                <a:hlinkClick r:id="rId13" tooltip="Visualizza Ente"/>
              </a:rPr>
              <a:t>BIBLIOTECA UNIVERSITARIA DI PADOVA</a:t>
            </a:r>
            <a:r>
              <a:rPr lang="it-IT" dirty="0"/>
              <a:t>   </a:t>
            </a:r>
          </a:p>
          <a:p>
            <a:r>
              <a:rPr lang="it-IT" u="sng" dirty="0">
                <a:hlinkClick r:id="rId14" tooltip="Visualizza Ente"/>
              </a:rPr>
              <a:t>BIBLIOTECA UNIVERSITARIA DI PAVIA</a:t>
            </a:r>
            <a:r>
              <a:rPr lang="it-IT" dirty="0"/>
              <a:t>   </a:t>
            </a:r>
          </a:p>
          <a:p>
            <a:r>
              <a:rPr lang="it-IT" u="sng" dirty="0">
                <a:hlinkClick r:id="rId15" tooltip="Visualizza Ente"/>
              </a:rPr>
              <a:t>BIBLIOTECA UNIVERSITARIA DI PISA</a:t>
            </a:r>
            <a:r>
              <a:rPr lang="it-IT" dirty="0"/>
              <a:t>   </a:t>
            </a:r>
          </a:p>
          <a:p>
            <a:r>
              <a:rPr lang="it-IT" u="sng" dirty="0">
                <a:hlinkClick r:id="rId16" tooltip="Visualizza Ente"/>
              </a:rPr>
              <a:t>BIBLIOTECA UNIVERSITARIA DI SASSARI</a:t>
            </a:r>
            <a:r>
              <a:rPr lang="it-IT" dirty="0"/>
              <a:t>   </a:t>
            </a:r>
          </a:p>
          <a:p>
            <a:r>
              <a:rPr lang="it-IT" u="sng" dirty="0">
                <a:hlinkClick r:id="rId17" tooltip="Visualizza Ente"/>
              </a:rPr>
              <a:t>BIBLIOTECA VALLICELLIANA DI ROMA</a:t>
            </a:r>
            <a:r>
              <a:rPr lang="it-IT" dirty="0"/>
              <a:t>  </a:t>
            </a:r>
          </a:p>
          <a:p>
            <a:endParaRPr lang="it-IT" dirty="0"/>
          </a:p>
        </p:txBody>
      </p:sp>
    </p:spTree>
    <p:extLst>
      <p:ext uri="{BB962C8B-B14F-4D97-AF65-F5344CB8AC3E}">
        <p14:creationId xmlns:p14="http://schemas.microsoft.com/office/powerpoint/2010/main" val="12781001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82863"/>
          </a:xfrm>
        </p:spPr>
        <p:txBody>
          <a:bodyPr>
            <a:normAutofit/>
          </a:bodyPr>
          <a:lstStyle/>
          <a:p>
            <a:r>
              <a:rPr lang="it-IT" dirty="0">
                <a:solidFill>
                  <a:schemeClr val="bg1"/>
                </a:solidFill>
              </a:rPr>
              <a:t>LE BIBLIOTECHE AD AUTONOMIA SPECIALE</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46892" y="555632"/>
            <a:ext cx="12290474" cy="6186309"/>
          </a:xfrm>
          <a:prstGeom prst="rect">
            <a:avLst/>
          </a:prstGeom>
          <a:solidFill>
            <a:schemeClr val="tx2">
              <a:lumMod val="40000"/>
              <a:lumOff val="60000"/>
            </a:schemeClr>
          </a:solidFill>
        </p:spPr>
        <p:txBody>
          <a:bodyPr wrap="square" rtlCol="0">
            <a:spAutoFit/>
          </a:bodyPr>
          <a:lstStyle/>
          <a:p>
            <a:r>
              <a:rPr lang="it-IT" b="1" dirty="0">
                <a:solidFill>
                  <a:schemeClr val="bg1"/>
                </a:solidFill>
              </a:rPr>
              <a:t>Uffici dirigenziali di livello non generale</a:t>
            </a:r>
          </a:p>
          <a:p>
            <a:r>
              <a:rPr lang="it-IT" dirty="0">
                <a:solidFill>
                  <a:schemeClr val="bg1"/>
                </a:solidFill>
              </a:rPr>
              <a:t>1) la Biblioteca Nazionale Centrale di Roma;</a:t>
            </a:r>
          </a:p>
          <a:p>
            <a:r>
              <a:rPr lang="it-IT" dirty="0">
                <a:solidFill>
                  <a:schemeClr val="bg1"/>
                </a:solidFill>
              </a:rPr>
              <a:t>2) la Biblioteca Nazionale Centrale di Firenze</a:t>
            </a:r>
          </a:p>
          <a:p>
            <a:r>
              <a:rPr lang="it-IT" dirty="0">
                <a:solidFill>
                  <a:schemeClr val="bg1"/>
                </a:solidFill>
              </a:rPr>
              <a:t>3) il Centro per il libro e la lettura a Roma;</a:t>
            </a:r>
          </a:p>
          <a:p>
            <a:r>
              <a:rPr lang="it-IT" dirty="0">
                <a:solidFill>
                  <a:schemeClr val="bg1"/>
                </a:solidFill>
              </a:rPr>
              <a:t>4) la Biblioteca e il Complesso monumentale </a:t>
            </a:r>
          </a:p>
          <a:p>
            <a:r>
              <a:rPr lang="it-IT" dirty="0">
                <a:solidFill>
                  <a:schemeClr val="bg1"/>
                </a:solidFill>
              </a:rPr>
              <a:t>Dei Girolamini a Napoli;</a:t>
            </a: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b="1" dirty="0">
              <a:solidFill>
                <a:schemeClr val="bg1"/>
              </a:solidFill>
            </a:endParaRPr>
          </a:p>
        </p:txBody>
      </p:sp>
      <p:pic>
        <p:nvPicPr>
          <p:cNvPr id="4" name="Immagine 3">
            <a:extLst>
              <a:ext uri="{FF2B5EF4-FFF2-40B4-BE49-F238E27FC236}">
                <a16:creationId xmlns:a16="http://schemas.microsoft.com/office/drawing/2014/main" id="{5BF0FE5B-6030-4F41-9EEA-235613DE4A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72810" y="555632"/>
            <a:ext cx="6973824" cy="5218176"/>
          </a:xfrm>
          <a:prstGeom prst="rect">
            <a:avLst/>
          </a:prstGeom>
        </p:spPr>
      </p:pic>
    </p:spTree>
    <p:extLst>
      <p:ext uri="{BB962C8B-B14F-4D97-AF65-F5344CB8AC3E}">
        <p14:creationId xmlns:p14="http://schemas.microsoft.com/office/powerpoint/2010/main" val="1921765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82863"/>
          </a:xfrm>
        </p:spPr>
        <p:txBody>
          <a:bodyPr>
            <a:normAutofit/>
          </a:bodyPr>
          <a:lstStyle/>
          <a:p>
            <a:r>
              <a:rPr lang="it-IT" dirty="0">
                <a:solidFill>
                  <a:schemeClr val="bg1"/>
                </a:solidFill>
              </a:rPr>
              <a:t>Soprintendenze archivistiche e bibliografiche -1</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49237" y="499361"/>
            <a:ext cx="12290474" cy="6463308"/>
          </a:xfrm>
          <a:prstGeom prst="rect">
            <a:avLst/>
          </a:prstGeom>
          <a:solidFill>
            <a:schemeClr val="tx2">
              <a:lumMod val="40000"/>
              <a:lumOff val="60000"/>
            </a:schemeClr>
          </a:solidFill>
        </p:spPr>
        <p:txBody>
          <a:bodyPr wrap="square" rtlCol="0">
            <a:spAutoFit/>
          </a:bodyPr>
          <a:lstStyle/>
          <a:p>
            <a:r>
              <a:rPr lang="it-IT" b="1" dirty="0">
                <a:solidFill>
                  <a:schemeClr val="bg1"/>
                </a:solidFill>
              </a:rPr>
              <a:t>Art. 44 DPCM 169/2019</a:t>
            </a:r>
          </a:p>
          <a:p>
            <a:r>
              <a:rPr lang="it-IT" i="1" dirty="0">
                <a:solidFill>
                  <a:schemeClr val="bg1"/>
                </a:solidFill>
              </a:rPr>
              <a:t>Soprintendenze archivistiche e bibliografiche</a:t>
            </a:r>
          </a:p>
          <a:p>
            <a:r>
              <a:rPr lang="it-IT" dirty="0">
                <a:solidFill>
                  <a:schemeClr val="bg1"/>
                </a:solidFill>
              </a:rPr>
              <a:t>1. Le Soprintendenze archivistiche e bibliografiche, uffici di livello dirigenziale non generale, provvedono</a:t>
            </a:r>
          </a:p>
          <a:p>
            <a:r>
              <a:rPr lang="it-IT" dirty="0">
                <a:solidFill>
                  <a:schemeClr val="bg1"/>
                </a:solidFill>
              </a:rPr>
              <a:t>alla tutela e alla valorizzazione dei beni archivistici nel territorio di competenza, anche avvalendosi del personale degli Archivi di stato operanti nel medesimo territorio.</a:t>
            </a:r>
          </a:p>
          <a:p>
            <a:r>
              <a:rPr lang="it-IT" dirty="0">
                <a:solidFill>
                  <a:schemeClr val="bg1"/>
                </a:solidFill>
              </a:rPr>
              <a:t>Esse provvedono altresì alla </a:t>
            </a:r>
            <a:r>
              <a:rPr lang="it-IT" b="1" dirty="0">
                <a:solidFill>
                  <a:schemeClr val="bg1"/>
                </a:solidFill>
              </a:rPr>
              <a:t>tutela e alla valorizzazione dei beni librari </a:t>
            </a:r>
            <a:r>
              <a:rPr lang="it-IT" dirty="0">
                <a:solidFill>
                  <a:schemeClr val="bg1"/>
                </a:solidFill>
              </a:rPr>
              <a:t>nel territorio di competenza, fatto salvo</a:t>
            </a:r>
          </a:p>
          <a:p>
            <a:r>
              <a:rPr lang="it-IT" dirty="0">
                <a:solidFill>
                  <a:schemeClr val="bg1"/>
                </a:solidFill>
              </a:rPr>
              <a:t>quanto previsto, nelle Regioni a statuto speciale e nelle</a:t>
            </a:r>
          </a:p>
          <a:p>
            <a:r>
              <a:rPr lang="it-IT" dirty="0">
                <a:solidFill>
                  <a:schemeClr val="bg1"/>
                </a:solidFill>
              </a:rPr>
              <a:t>Province autonome di Trento e Bolzano, dai rispettivi statuti e dalle relative norme di attuazione, anche con riferimento alla legge costituzionale 18 ottobre 2001, n. 3.</a:t>
            </a:r>
          </a:p>
          <a:p>
            <a:r>
              <a:rPr lang="it-IT" dirty="0">
                <a:solidFill>
                  <a:schemeClr val="bg1"/>
                </a:solidFill>
              </a:rPr>
              <a:t>2. In particolare, il soprintendente archivistico e bibliografico:</a:t>
            </a:r>
          </a:p>
          <a:p>
            <a:r>
              <a:rPr lang="it-IT" i="1" dirty="0">
                <a:solidFill>
                  <a:schemeClr val="bg1"/>
                </a:solidFill>
              </a:rPr>
              <a:t>a) </a:t>
            </a:r>
            <a:r>
              <a:rPr lang="it-IT" dirty="0">
                <a:solidFill>
                  <a:schemeClr val="bg1"/>
                </a:solidFill>
              </a:rPr>
              <a:t>svolge, sulla base delle indicazioni e dei programmi definiti dalla competente Direzione generale,</a:t>
            </a:r>
          </a:p>
          <a:p>
            <a:r>
              <a:rPr lang="it-IT" dirty="0">
                <a:solidFill>
                  <a:schemeClr val="bg1"/>
                </a:solidFill>
              </a:rPr>
              <a:t>attività di </a:t>
            </a:r>
            <a:r>
              <a:rPr lang="it-IT" b="1" dirty="0">
                <a:solidFill>
                  <a:schemeClr val="bg1"/>
                </a:solidFill>
              </a:rPr>
              <a:t>tutela dei beni archivistici e librari presenti nell’ambito del territorio di competenza </a:t>
            </a:r>
            <a:r>
              <a:rPr lang="it-IT" dirty="0">
                <a:solidFill>
                  <a:schemeClr val="bg1"/>
                </a:solidFill>
              </a:rPr>
              <a:t>nei confronti di</a:t>
            </a:r>
          </a:p>
          <a:p>
            <a:r>
              <a:rPr lang="it-IT" dirty="0">
                <a:solidFill>
                  <a:schemeClr val="bg1"/>
                </a:solidFill>
              </a:rPr>
              <a:t>tutti i soggetti pubblici e privati, ivi inclusi i soggetti di cui all’articolo 44 </a:t>
            </a:r>
            <a:r>
              <a:rPr lang="it-IT" i="1" dirty="0">
                <a:solidFill>
                  <a:schemeClr val="bg1"/>
                </a:solidFill>
              </a:rPr>
              <a:t>-bis </a:t>
            </a:r>
            <a:r>
              <a:rPr lang="it-IT" dirty="0">
                <a:solidFill>
                  <a:schemeClr val="bg1"/>
                </a:solidFill>
              </a:rPr>
              <a:t>del Codice dell’amministrazione digitale di cui al decreto legislativo 7 marzo 2005, n. 82;</a:t>
            </a:r>
          </a:p>
          <a:p>
            <a:pPr algn="just"/>
            <a:r>
              <a:rPr lang="it-IT" i="1" dirty="0">
                <a:solidFill>
                  <a:schemeClr val="bg1"/>
                </a:solidFill>
              </a:rPr>
              <a:t>b) </a:t>
            </a:r>
            <a:r>
              <a:rPr lang="it-IT" b="1" dirty="0">
                <a:solidFill>
                  <a:schemeClr val="bg1"/>
                </a:solidFill>
              </a:rPr>
              <a:t>accerta e dichiara l’interesse storico particolarmente importante di archivi e singoli documenti appartenenti a privati</a:t>
            </a:r>
            <a:r>
              <a:rPr lang="it-IT" dirty="0">
                <a:solidFill>
                  <a:schemeClr val="bg1"/>
                </a:solidFill>
              </a:rPr>
              <a:t>; accerta e dichiara </a:t>
            </a:r>
            <a:r>
              <a:rPr lang="it-IT" b="1" dirty="0">
                <a:solidFill>
                  <a:schemeClr val="bg1"/>
                </a:solidFill>
              </a:rPr>
              <a:t>l’eccezionale l’interesse culturale delle raccolte librarie</a:t>
            </a:r>
            <a:r>
              <a:rPr lang="it-IT" dirty="0">
                <a:solidFill>
                  <a:schemeClr val="bg1"/>
                </a:solidFill>
              </a:rPr>
              <a:t> </a:t>
            </a:r>
            <a:r>
              <a:rPr lang="it-IT" b="1" dirty="0">
                <a:solidFill>
                  <a:schemeClr val="bg1"/>
                </a:solidFill>
              </a:rPr>
              <a:t>appartenenti ai privati </a:t>
            </a:r>
            <a:r>
              <a:rPr lang="it-IT" dirty="0">
                <a:solidFill>
                  <a:schemeClr val="bg1"/>
                </a:solidFill>
              </a:rPr>
              <a:t>e il carattere di rarità e di pregio dei beni cui all’articolo 10, comma 4, lettere </a:t>
            </a:r>
            <a:r>
              <a:rPr lang="it-IT" i="1" dirty="0">
                <a:solidFill>
                  <a:schemeClr val="bg1"/>
                </a:solidFill>
              </a:rPr>
              <a:t>c) </a:t>
            </a:r>
            <a:r>
              <a:rPr lang="it-IT" dirty="0">
                <a:solidFill>
                  <a:schemeClr val="bg1"/>
                </a:solidFill>
              </a:rPr>
              <a:t>, </a:t>
            </a:r>
            <a:r>
              <a:rPr lang="it-IT" i="1" dirty="0">
                <a:solidFill>
                  <a:schemeClr val="bg1"/>
                </a:solidFill>
              </a:rPr>
              <a:t>d) </a:t>
            </a:r>
            <a:r>
              <a:rPr lang="it-IT" dirty="0">
                <a:solidFill>
                  <a:schemeClr val="bg1"/>
                </a:solidFill>
              </a:rPr>
              <a:t>ed </a:t>
            </a:r>
            <a:r>
              <a:rPr lang="it-IT" i="1" dirty="0">
                <a:solidFill>
                  <a:schemeClr val="bg1"/>
                </a:solidFill>
              </a:rPr>
              <a:t>e) </a:t>
            </a:r>
            <a:r>
              <a:rPr lang="it-IT" dirty="0">
                <a:solidFill>
                  <a:schemeClr val="bg1"/>
                </a:solidFill>
              </a:rPr>
              <a:t>del Codice;</a:t>
            </a:r>
          </a:p>
          <a:p>
            <a:r>
              <a:rPr lang="it-IT" i="1" dirty="0">
                <a:solidFill>
                  <a:schemeClr val="bg1"/>
                </a:solidFill>
              </a:rPr>
              <a:t>c) </a:t>
            </a:r>
            <a:r>
              <a:rPr lang="it-IT" b="1" dirty="0">
                <a:solidFill>
                  <a:schemeClr val="bg1"/>
                </a:solidFill>
              </a:rPr>
              <a:t>tutela gli archivi, anche correnti, delle Regioni</a:t>
            </a:r>
            <a:r>
              <a:rPr lang="it-IT" dirty="0">
                <a:solidFill>
                  <a:schemeClr val="bg1"/>
                </a:solidFill>
              </a:rPr>
              <a:t>, degli altri </a:t>
            </a:r>
            <a:r>
              <a:rPr lang="it-IT" b="1" dirty="0">
                <a:solidFill>
                  <a:schemeClr val="bg1"/>
                </a:solidFill>
              </a:rPr>
              <a:t>enti pubblici territoriali e locali</a:t>
            </a:r>
            <a:r>
              <a:rPr lang="it-IT" dirty="0">
                <a:solidFill>
                  <a:schemeClr val="bg1"/>
                </a:solidFill>
              </a:rPr>
              <a:t>, nonché di</a:t>
            </a:r>
          </a:p>
          <a:p>
            <a:r>
              <a:rPr lang="it-IT" dirty="0">
                <a:solidFill>
                  <a:schemeClr val="bg1"/>
                </a:solidFill>
              </a:rPr>
              <a:t>ogni altro </a:t>
            </a:r>
            <a:r>
              <a:rPr lang="it-IT" b="1" dirty="0">
                <a:solidFill>
                  <a:schemeClr val="bg1"/>
                </a:solidFill>
              </a:rPr>
              <a:t>ente e istituto pubblico</a:t>
            </a:r>
            <a:r>
              <a:rPr lang="it-IT" dirty="0">
                <a:solidFill>
                  <a:schemeClr val="bg1"/>
                </a:solidFill>
              </a:rPr>
              <a:t>, e rivendica archivi e singoli documenti dello Stato;</a:t>
            </a:r>
          </a:p>
          <a:p>
            <a:r>
              <a:rPr lang="it-IT" i="1" dirty="0">
                <a:solidFill>
                  <a:schemeClr val="bg1"/>
                </a:solidFill>
              </a:rPr>
              <a:t>d) </a:t>
            </a:r>
            <a:r>
              <a:rPr lang="it-IT" dirty="0">
                <a:solidFill>
                  <a:schemeClr val="bg1"/>
                </a:solidFill>
              </a:rPr>
              <a:t>dispone la </a:t>
            </a:r>
            <a:r>
              <a:rPr lang="it-IT" b="1" dirty="0">
                <a:solidFill>
                  <a:schemeClr val="bg1"/>
                </a:solidFill>
              </a:rPr>
              <a:t>custodia coattiva dei beni librari in istituti pubblici territorialmente competenti e archivistici</a:t>
            </a:r>
          </a:p>
          <a:p>
            <a:r>
              <a:rPr lang="it-IT" b="1" dirty="0">
                <a:solidFill>
                  <a:schemeClr val="bg1"/>
                </a:solidFill>
              </a:rPr>
              <a:t>negli Archivi di Stato</a:t>
            </a:r>
            <a:r>
              <a:rPr lang="it-IT" dirty="0">
                <a:solidFill>
                  <a:schemeClr val="bg1"/>
                </a:solidFill>
              </a:rPr>
              <a:t> competenti al fine di garantirne la sicurezza o assicurarne la conservazione ai sensi</a:t>
            </a:r>
          </a:p>
          <a:p>
            <a:r>
              <a:rPr lang="it-IT" dirty="0">
                <a:solidFill>
                  <a:schemeClr val="bg1"/>
                </a:solidFill>
              </a:rPr>
              <a:t>dell’articolo 43, comma 1, del Codice;</a:t>
            </a:r>
          </a:p>
        </p:txBody>
      </p:sp>
    </p:spTree>
    <p:extLst>
      <p:ext uri="{BB962C8B-B14F-4D97-AF65-F5344CB8AC3E}">
        <p14:creationId xmlns:p14="http://schemas.microsoft.com/office/powerpoint/2010/main" val="1383076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82863"/>
          </a:xfrm>
        </p:spPr>
        <p:txBody>
          <a:bodyPr>
            <a:normAutofit/>
          </a:bodyPr>
          <a:lstStyle/>
          <a:p>
            <a:r>
              <a:rPr lang="it-IT" dirty="0">
                <a:solidFill>
                  <a:schemeClr val="bg1"/>
                </a:solidFill>
              </a:rPr>
              <a:t>Soprintendenze archivistiche e bibliografiche -2</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8474" y="654106"/>
            <a:ext cx="12290474" cy="5355312"/>
          </a:xfrm>
          <a:prstGeom prst="rect">
            <a:avLst/>
          </a:prstGeom>
          <a:solidFill>
            <a:schemeClr val="tx2">
              <a:lumMod val="40000"/>
              <a:lumOff val="60000"/>
            </a:schemeClr>
          </a:solidFill>
        </p:spPr>
        <p:txBody>
          <a:bodyPr wrap="square" rtlCol="0">
            <a:spAutoFit/>
          </a:bodyPr>
          <a:lstStyle/>
          <a:p>
            <a:r>
              <a:rPr lang="it-IT" i="1" dirty="0">
                <a:solidFill>
                  <a:schemeClr val="bg1"/>
                </a:solidFill>
              </a:rPr>
              <a:t>e) </a:t>
            </a:r>
            <a:r>
              <a:rPr lang="it-IT" dirty="0">
                <a:solidFill>
                  <a:schemeClr val="bg1"/>
                </a:solidFill>
              </a:rPr>
              <a:t>istruisce i procedimenti concernenti le </a:t>
            </a:r>
            <a:r>
              <a:rPr lang="it-IT" b="1" dirty="0">
                <a:solidFill>
                  <a:schemeClr val="bg1"/>
                </a:solidFill>
              </a:rPr>
              <a:t>sanzioni ripristinatorie e pecuniarie </a:t>
            </a:r>
            <a:r>
              <a:rPr lang="it-IT" dirty="0">
                <a:solidFill>
                  <a:schemeClr val="bg1"/>
                </a:solidFill>
              </a:rPr>
              <a:t>previste dal Codice per la</a:t>
            </a:r>
          </a:p>
          <a:p>
            <a:r>
              <a:rPr lang="it-IT" dirty="0">
                <a:solidFill>
                  <a:schemeClr val="bg1"/>
                </a:solidFill>
              </a:rPr>
              <a:t>violazione delle disposizioni in materia di beni archivistici e librari, ai fini dell’adozione dei relativi provvedimenti da parte del direttore generale competente;</a:t>
            </a:r>
          </a:p>
          <a:p>
            <a:r>
              <a:rPr lang="it-IT" i="1" dirty="0">
                <a:solidFill>
                  <a:schemeClr val="bg1"/>
                </a:solidFill>
              </a:rPr>
              <a:t>f) </a:t>
            </a:r>
            <a:r>
              <a:rPr lang="it-IT" dirty="0">
                <a:solidFill>
                  <a:schemeClr val="bg1"/>
                </a:solidFill>
              </a:rPr>
              <a:t>attua, sulla base delle indicazioni tecniche e scientifiche della competente direzione generale, le operazioni di </a:t>
            </a:r>
            <a:r>
              <a:rPr lang="it-IT" b="1" dirty="0">
                <a:solidFill>
                  <a:schemeClr val="bg1"/>
                </a:solidFill>
              </a:rPr>
              <a:t>censimento e descrizione dei beni archivistici </a:t>
            </a:r>
            <a:r>
              <a:rPr lang="it-IT" dirty="0">
                <a:solidFill>
                  <a:schemeClr val="bg1"/>
                </a:solidFill>
              </a:rPr>
              <a:t>nell’ambito del territorio di competenza e cura l’inserimento e l’aggiornamento dei dati nei sistemi informativi nazionali;</a:t>
            </a:r>
          </a:p>
          <a:p>
            <a:r>
              <a:rPr lang="it-IT" i="1" dirty="0">
                <a:solidFill>
                  <a:schemeClr val="bg1"/>
                </a:solidFill>
              </a:rPr>
              <a:t>g) </a:t>
            </a:r>
            <a:r>
              <a:rPr lang="it-IT" dirty="0">
                <a:solidFill>
                  <a:schemeClr val="bg1"/>
                </a:solidFill>
              </a:rPr>
              <a:t>svolge le istruttorie e propone al direttore generale centrale i provvedimenti di </a:t>
            </a:r>
            <a:r>
              <a:rPr lang="it-IT" b="1" dirty="0">
                <a:solidFill>
                  <a:schemeClr val="bg1"/>
                </a:solidFill>
              </a:rPr>
              <a:t>autorizzazione al prestito per mostre o esposizioni di beni archivistici,</a:t>
            </a:r>
            <a:r>
              <a:rPr lang="it-IT" dirty="0">
                <a:solidFill>
                  <a:schemeClr val="bg1"/>
                </a:solidFill>
              </a:rPr>
              <a:t> di </a:t>
            </a:r>
            <a:r>
              <a:rPr lang="it-IT" b="1" dirty="0">
                <a:solidFill>
                  <a:schemeClr val="bg1"/>
                </a:solidFill>
              </a:rPr>
              <a:t>autorizzazione all’uscita temporanea per manifestazioni, mostre o esposizioni d’arte </a:t>
            </a:r>
            <a:r>
              <a:rPr lang="it-IT" dirty="0">
                <a:solidFill>
                  <a:schemeClr val="bg1"/>
                </a:solidFill>
              </a:rPr>
              <a:t>di alto interesse culturale, di </a:t>
            </a:r>
            <a:r>
              <a:rPr lang="it-IT" b="1" dirty="0">
                <a:solidFill>
                  <a:schemeClr val="bg1"/>
                </a:solidFill>
              </a:rPr>
              <a:t>acquisto coattivo all’esportazione</a:t>
            </a:r>
            <a:r>
              <a:rPr lang="it-IT" dirty="0">
                <a:solidFill>
                  <a:schemeClr val="bg1"/>
                </a:solidFill>
              </a:rPr>
              <a:t>, di espropriazione, ai sensi, rispettivamente, degli articoli 48, 66, 70, 95 e 98 del Codice;</a:t>
            </a:r>
            <a:endParaRPr lang="it-IT" i="1" dirty="0">
              <a:solidFill>
                <a:schemeClr val="bg1"/>
              </a:solidFill>
            </a:endParaRPr>
          </a:p>
          <a:p>
            <a:pPr algn="just"/>
            <a:r>
              <a:rPr lang="it-IT" i="1" dirty="0">
                <a:solidFill>
                  <a:schemeClr val="bg1"/>
                </a:solidFill>
              </a:rPr>
              <a:t>h) </a:t>
            </a:r>
            <a:r>
              <a:rPr lang="it-IT" dirty="0">
                <a:solidFill>
                  <a:schemeClr val="bg1"/>
                </a:solidFill>
              </a:rPr>
              <a:t>fornisce assistenza agli enti pubblici e ad altri soggetti proprietari, possessori o detentori di archivi dichiarati</a:t>
            </a:r>
          </a:p>
          <a:p>
            <a:pPr algn="just"/>
            <a:r>
              <a:rPr lang="it-IT" dirty="0">
                <a:solidFill>
                  <a:schemeClr val="bg1"/>
                </a:solidFill>
              </a:rPr>
              <a:t>di importante interesse storico nella formazione dei massimari e manuali di </a:t>
            </a:r>
            <a:r>
              <a:rPr lang="it-IT" b="1" dirty="0">
                <a:solidFill>
                  <a:schemeClr val="bg1"/>
                </a:solidFill>
              </a:rPr>
              <a:t>classificazione e conservazione dei documenti</a:t>
            </a:r>
            <a:r>
              <a:rPr lang="it-IT" dirty="0">
                <a:solidFill>
                  <a:schemeClr val="bg1"/>
                </a:solidFill>
              </a:rPr>
              <a:t>, nonché nella definizione delle procedure di </a:t>
            </a:r>
            <a:r>
              <a:rPr lang="it-IT" b="1" dirty="0">
                <a:solidFill>
                  <a:schemeClr val="bg1"/>
                </a:solidFill>
              </a:rPr>
              <a:t>protocollazione e gestione della documentazione;</a:t>
            </a:r>
          </a:p>
          <a:p>
            <a:r>
              <a:rPr lang="it-IT" i="1" dirty="0">
                <a:solidFill>
                  <a:schemeClr val="bg1"/>
                </a:solidFill>
              </a:rPr>
              <a:t>i) </a:t>
            </a:r>
            <a:r>
              <a:rPr lang="it-IT" dirty="0">
                <a:solidFill>
                  <a:schemeClr val="bg1"/>
                </a:solidFill>
              </a:rPr>
              <a:t>organizza e svolge attività di </a:t>
            </a:r>
            <a:r>
              <a:rPr lang="it-IT" b="1" dirty="0">
                <a:solidFill>
                  <a:schemeClr val="bg1"/>
                </a:solidFill>
              </a:rPr>
              <a:t>formazione degli addetti agli archivi per le Regioni, gli enti territoriali e locali</a:t>
            </a:r>
          </a:p>
          <a:p>
            <a:r>
              <a:rPr lang="it-IT" b="1" dirty="0">
                <a:solidFill>
                  <a:schemeClr val="bg1"/>
                </a:solidFill>
              </a:rPr>
              <a:t>e altri enti pubblici;</a:t>
            </a:r>
          </a:p>
          <a:p>
            <a:r>
              <a:rPr lang="it-IT" i="1" dirty="0">
                <a:solidFill>
                  <a:schemeClr val="bg1"/>
                </a:solidFill>
              </a:rPr>
              <a:t>l) </a:t>
            </a:r>
            <a:r>
              <a:rPr lang="it-IT" dirty="0">
                <a:solidFill>
                  <a:schemeClr val="bg1"/>
                </a:solidFill>
              </a:rPr>
              <a:t>promuove la costituzione di </a:t>
            </a:r>
            <a:r>
              <a:rPr lang="it-IT" b="1" dirty="0">
                <a:solidFill>
                  <a:schemeClr val="bg1"/>
                </a:solidFill>
              </a:rPr>
              <a:t>poli archivistici</a:t>
            </a:r>
            <a:r>
              <a:rPr lang="it-IT" dirty="0">
                <a:solidFill>
                  <a:schemeClr val="bg1"/>
                </a:solidFill>
              </a:rPr>
              <a:t>, in collaborazione con le amministrazioni pubbliche presenti</a:t>
            </a:r>
          </a:p>
          <a:p>
            <a:r>
              <a:rPr lang="it-IT" dirty="0">
                <a:solidFill>
                  <a:schemeClr val="bg1"/>
                </a:solidFill>
              </a:rPr>
              <a:t>nel territorio di competenza, per il coordinamento dell’attività di istituti che svolgono funzioni analoghe e al fine di ottimizzare l’impiego di risorse e razionalizzare l’uso degli spazi;</a:t>
            </a:r>
          </a:p>
        </p:txBody>
      </p:sp>
    </p:spTree>
    <p:extLst>
      <p:ext uri="{BB962C8B-B14F-4D97-AF65-F5344CB8AC3E}">
        <p14:creationId xmlns:p14="http://schemas.microsoft.com/office/powerpoint/2010/main" val="9002606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82863"/>
          </a:xfrm>
        </p:spPr>
        <p:txBody>
          <a:bodyPr>
            <a:normAutofit/>
          </a:bodyPr>
          <a:lstStyle/>
          <a:p>
            <a:r>
              <a:rPr lang="it-IT" dirty="0">
                <a:solidFill>
                  <a:schemeClr val="bg1"/>
                </a:solidFill>
              </a:rPr>
              <a:t>Soprintendenze archivistiche e bibliografiche -3</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8474" y="654106"/>
            <a:ext cx="12290474" cy="4801314"/>
          </a:xfrm>
          <a:prstGeom prst="rect">
            <a:avLst/>
          </a:prstGeom>
          <a:solidFill>
            <a:schemeClr val="tx2">
              <a:lumMod val="40000"/>
              <a:lumOff val="60000"/>
            </a:schemeClr>
          </a:solidFill>
        </p:spPr>
        <p:txBody>
          <a:bodyPr wrap="square" rtlCol="0">
            <a:spAutoFit/>
          </a:bodyPr>
          <a:lstStyle/>
          <a:p>
            <a:r>
              <a:rPr lang="it-IT" i="1" dirty="0">
                <a:solidFill>
                  <a:schemeClr val="bg1"/>
                </a:solidFill>
              </a:rPr>
              <a:t>m) </a:t>
            </a:r>
            <a:r>
              <a:rPr lang="it-IT" dirty="0">
                <a:solidFill>
                  <a:schemeClr val="bg1"/>
                </a:solidFill>
              </a:rPr>
              <a:t>promuove la conoscenza e la fruizione degli archivi e </a:t>
            </a:r>
            <a:r>
              <a:rPr lang="it-IT" b="1" dirty="0">
                <a:solidFill>
                  <a:schemeClr val="bg1"/>
                </a:solidFill>
              </a:rPr>
              <a:t>sottoscrive, secondo gli indirizzi generali impartiti</a:t>
            </a:r>
          </a:p>
          <a:p>
            <a:r>
              <a:rPr lang="it-IT" b="1" dirty="0">
                <a:solidFill>
                  <a:schemeClr val="bg1"/>
                </a:solidFill>
              </a:rPr>
              <a:t>dalla direzione generale centrale competente, convenzioni con enti pubblici e istituti di studio e ricerca per fini di tutela e di valorizzazione;</a:t>
            </a:r>
          </a:p>
          <a:p>
            <a:r>
              <a:rPr lang="it-IT" i="1" dirty="0">
                <a:solidFill>
                  <a:schemeClr val="bg1"/>
                </a:solidFill>
              </a:rPr>
              <a:t>n) </a:t>
            </a:r>
            <a:r>
              <a:rPr lang="it-IT" dirty="0">
                <a:solidFill>
                  <a:schemeClr val="bg1"/>
                </a:solidFill>
              </a:rPr>
              <a:t>svolge le funzioni di </a:t>
            </a:r>
            <a:r>
              <a:rPr lang="it-IT" b="1" dirty="0">
                <a:solidFill>
                  <a:schemeClr val="bg1"/>
                </a:solidFill>
              </a:rPr>
              <a:t>ufficio esportazione</a:t>
            </a:r>
            <a:r>
              <a:rPr lang="it-IT" dirty="0">
                <a:solidFill>
                  <a:schemeClr val="bg1"/>
                </a:solidFill>
              </a:rPr>
              <a:t>;</a:t>
            </a:r>
          </a:p>
          <a:p>
            <a:r>
              <a:rPr lang="it-IT" i="1" dirty="0">
                <a:solidFill>
                  <a:schemeClr val="bg1"/>
                </a:solidFill>
              </a:rPr>
              <a:t>o) </a:t>
            </a:r>
            <a:r>
              <a:rPr lang="it-IT" dirty="0">
                <a:solidFill>
                  <a:schemeClr val="bg1"/>
                </a:solidFill>
              </a:rPr>
              <a:t>provvede all’acquisto di beni e servizi in economia ed effettua lavori di importo non superiore a 100.000 euro.</a:t>
            </a:r>
          </a:p>
          <a:p>
            <a:r>
              <a:rPr lang="it-IT" dirty="0">
                <a:solidFill>
                  <a:schemeClr val="bg1"/>
                </a:solidFill>
              </a:rPr>
              <a:t>3. Con riferimento alle funzioni di tutela dei beni librari, le Soprintendenze archivistiche e bibliografiche </a:t>
            </a:r>
            <a:r>
              <a:rPr lang="it-IT" b="1" dirty="0">
                <a:solidFill>
                  <a:schemeClr val="bg1"/>
                </a:solidFill>
              </a:rPr>
              <a:t>dipendono funzionalmente dalla Direzione generale Biblioteche e diritto d’autore </a:t>
            </a:r>
            <a:r>
              <a:rPr lang="it-IT" dirty="0">
                <a:solidFill>
                  <a:schemeClr val="bg1"/>
                </a:solidFill>
              </a:rPr>
              <a:t>e possono avvalersi del personale delle Biblioteche statali. </a:t>
            </a:r>
            <a:r>
              <a:rPr lang="it-IT" b="1" dirty="0">
                <a:solidFill>
                  <a:schemeClr val="bg1"/>
                </a:solidFill>
              </a:rPr>
              <a:t>Nella Regione Trentino Alto Adige, la Soprintendenza archivistica e bibliografica del Veneto e del Trentino Alto Adige</a:t>
            </a:r>
            <a:r>
              <a:rPr lang="it-IT" dirty="0">
                <a:solidFill>
                  <a:schemeClr val="bg1"/>
                </a:solidFill>
              </a:rPr>
              <a:t> svolge esclusivamente funzioni in materia di </a:t>
            </a:r>
            <a:r>
              <a:rPr lang="it-IT" b="1" dirty="0">
                <a:solidFill>
                  <a:schemeClr val="bg1"/>
                </a:solidFill>
              </a:rPr>
              <a:t>beni archivistici.</a:t>
            </a:r>
          </a:p>
          <a:p>
            <a:r>
              <a:rPr lang="it-IT" dirty="0">
                <a:solidFill>
                  <a:schemeClr val="bg1"/>
                </a:solidFill>
              </a:rPr>
              <a:t>4. Le Soprintendenze archivistiche e bibliografiche sono articolate in almeno tre aree </a:t>
            </a:r>
            <a:r>
              <a:rPr lang="it-IT" b="1" dirty="0">
                <a:solidFill>
                  <a:schemeClr val="bg1"/>
                </a:solidFill>
              </a:rPr>
              <a:t>funzionali</a:t>
            </a:r>
            <a:r>
              <a:rPr lang="it-IT" dirty="0">
                <a:solidFill>
                  <a:schemeClr val="bg1"/>
                </a:solidFill>
              </a:rPr>
              <a:t>, riguardanti</a:t>
            </a:r>
          </a:p>
          <a:p>
            <a:r>
              <a:rPr lang="it-IT" dirty="0">
                <a:solidFill>
                  <a:schemeClr val="bg1"/>
                </a:solidFill>
              </a:rPr>
              <a:t>rispettivamente: </a:t>
            </a:r>
            <a:r>
              <a:rPr lang="it-IT" b="1" dirty="0">
                <a:solidFill>
                  <a:schemeClr val="bg1"/>
                </a:solidFill>
              </a:rPr>
              <a:t>l’organizzazione e il funzionamento; il patrimonio archivistico; il patrimonio bibliografico</a:t>
            </a:r>
            <a:r>
              <a:rPr lang="it-IT" dirty="0">
                <a:solidFill>
                  <a:schemeClr val="bg1"/>
                </a:solidFill>
              </a:rPr>
              <a:t>.</a:t>
            </a:r>
          </a:p>
          <a:p>
            <a:r>
              <a:rPr lang="it-IT" dirty="0">
                <a:solidFill>
                  <a:schemeClr val="bg1"/>
                </a:solidFill>
              </a:rPr>
              <a:t>5. In caso di </a:t>
            </a:r>
            <a:r>
              <a:rPr lang="it-IT" b="1" dirty="0">
                <a:solidFill>
                  <a:schemeClr val="bg1"/>
                </a:solidFill>
              </a:rPr>
              <a:t>assenza di personale</a:t>
            </a:r>
            <a:r>
              <a:rPr lang="it-IT" dirty="0">
                <a:solidFill>
                  <a:schemeClr val="bg1"/>
                </a:solidFill>
              </a:rPr>
              <a:t> tecnico-amministrativo o per altre esigenze di carattere organizzativo, le Soprintendenze archivistiche possono chiedere </a:t>
            </a:r>
            <a:r>
              <a:rPr lang="it-IT" b="1" dirty="0">
                <a:solidFill>
                  <a:schemeClr val="bg1"/>
                </a:solidFill>
              </a:rPr>
              <a:t>al Segretariato regionale</a:t>
            </a:r>
            <a:r>
              <a:rPr lang="it-IT" dirty="0">
                <a:solidFill>
                  <a:schemeClr val="bg1"/>
                </a:solidFill>
              </a:rPr>
              <a:t>, entro trenta giorni dalla pubblicazione del decreto ministeriale di approvazione della programmazione degli interventi, di svolgere le funzioni di </a:t>
            </a:r>
            <a:r>
              <a:rPr lang="it-IT" b="1" dirty="0">
                <a:solidFill>
                  <a:schemeClr val="bg1"/>
                </a:solidFill>
              </a:rPr>
              <a:t>stazione appaltante </a:t>
            </a:r>
            <a:r>
              <a:rPr lang="it-IT" dirty="0">
                <a:solidFill>
                  <a:schemeClr val="bg1"/>
                </a:solidFill>
              </a:rPr>
              <a:t>per attività di cui al comma 1, lettera </a:t>
            </a:r>
            <a:r>
              <a:rPr lang="it-IT" i="1" dirty="0">
                <a:solidFill>
                  <a:schemeClr val="bg1"/>
                </a:solidFill>
              </a:rPr>
              <a:t>o) </a:t>
            </a:r>
            <a:r>
              <a:rPr lang="it-IT" dirty="0">
                <a:solidFill>
                  <a:schemeClr val="bg1"/>
                </a:solidFill>
              </a:rPr>
              <a:t>.</a:t>
            </a:r>
            <a:endParaRPr lang="it-IT" i="1" dirty="0">
              <a:solidFill>
                <a:schemeClr val="bg1"/>
              </a:solidFill>
            </a:endParaRPr>
          </a:p>
        </p:txBody>
      </p:sp>
    </p:spTree>
    <p:extLst>
      <p:ext uri="{BB962C8B-B14F-4D97-AF65-F5344CB8AC3E}">
        <p14:creationId xmlns:p14="http://schemas.microsoft.com/office/powerpoint/2010/main" val="71174897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82863"/>
          </a:xfrm>
        </p:spPr>
        <p:txBody>
          <a:bodyPr>
            <a:normAutofit/>
          </a:bodyPr>
          <a:lstStyle/>
          <a:p>
            <a:r>
              <a:rPr lang="it-IT" dirty="0">
                <a:solidFill>
                  <a:schemeClr val="bg1"/>
                </a:solidFill>
              </a:rPr>
              <a:t>Soprintendenze archivistiche e bibliografiche -4 </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8474" y="654106"/>
            <a:ext cx="12290474" cy="369332"/>
          </a:xfrm>
          <a:prstGeom prst="rect">
            <a:avLst/>
          </a:prstGeom>
          <a:solidFill>
            <a:schemeClr val="tx2">
              <a:lumMod val="40000"/>
              <a:lumOff val="60000"/>
            </a:schemeClr>
          </a:solidFill>
        </p:spPr>
        <p:txBody>
          <a:bodyPr wrap="square" rtlCol="0">
            <a:spAutoFit/>
          </a:bodyPr>
          <a:lstStyle/>
          <a:p>
            <a:r>
              <a:rPr lang="it-IT" i="1" dirty="0">
                <a:solidFill>
                  <a:schemeClr val="bg1"/>
                </a:solidFill>
              </a:rPr>
              <a:t>elenco</a:t>
            </a:r>
          </a:p>
        </p:txBody>
      </p:sp>
      <p:pic>
        <p:nvPicPr>
          <p:cNvPr id="4" name="Immagine 3">
            <a:extLst>
              <a:ext uri="{FF2B5EF4-FFF2-40B4-BE49-F238E27FC236}">
                <a16:creationId xmlns:a16="http://schemas.microsoft.com/office/drawing/2014/main" id="{3F9F1D7A-D962-4921-B457-8EB1A4407691}"/>
              </a:ext>
            </a:extLst>
          </p:cNvPr>
          <p:cNvPicPr>
            <a:picLocks noChangeAspect="1"/>
          </p:cNvPicPr>
          <p:nvPr/>
        </p:nvPicPr>
        <p:blipFill>
          <a:blip r:embed="rId2"/>
          <a:stretch>
            <a:fillRect/>
          </a:stretch>
        </p:blipFill>
        <p:spPr>
          <a:xfrm>
            <a:off x="0" y="757052"/>
            <a:ext cx="12192000" cy="5343896"/>
          </a:xfrm>
          <a:prstGeom prst="rect">
            <a:avLst/>
          </a:prstGeom>
        </p:spPr>
      </p:pic>
    </p:spTree>
    <p:extLst>
      <p:ext uri="{BB962C8B-B14F-4D97-AF65-F5344CB8AC3E}">
        <p14:creationId xmlns:p14="http://schemas.microsoft.com/office/powerpoint/2010/main" val="31701949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82863"/>
          </a:xfrm>
        </p:spPr>
        <p:txBody>
          <a:bodyPr>
            <a:normAutofit/>
          </a:bodyPr>
          <a:lstStyle/>
          <a:p>
            <a:r>
              <a:rPr lang="it-IT" dirty="0">
                <a:solidFill>
                  <a:schemeClr val="bg1"/>
                </a:solidFill>
              </a:rPr>
              <a:t>Soprintendenze archivistiche e bibliografiche - 5</a:t>
            </a:r>
          </a:p>
        </p:txBody>
      </p:sp>
      <p:pic>
        <p:nvPicPr>
          <p:cNvPr id="3" name="Immagine 2">
            <a:extLst>
              <a:ext uri="{FF2B5EF4-FFF2-40B4-BE49-F238E27FC236}">
                <a16:creationId xmlns:a16="http://schemas.microsoft.com/office/drawing/2014/main" id="{112BE9ED-A379-4C43-97A3-70A0910B5092}"/>
              </a:ext>
            </a:extLst>
          </p:cNvPr>
          <p:cNvPicPr>
            <a:picLocks noChangeAspect="1"/>
          </p:cNvPicPr>
          <p:nvPr/>
        </p:nvPicPr>
        <p:blipFill>
          <a:blip r:embed="rId2"/>
          <a:stretch>
            <a:fillRect/>
          </a:stretch>
        </p:blipFill>
        <p:spPr>
          <a:xfrm>
            <a:off x="0" y="671691"/>
            <a:ext cx="12192000" cy="3592497"/>
          </a:xfrm>
          <a:prstGeom prst="rect">
            <a:avLst/>
          </a:prstGeom>
        </p:spPr>
      </p:pic>
    </p:spTree>
    <p:extLst>
      <p:ext uri="{BB962C8B-B14F-4D97-AF65-F5344CB8AC3E}">
        <p14:creationId xmlns:p14="http://schemas.microsoft.com/office/powerpoint/2010/main" val="1156851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1"/>
            <a:ext cx="12172224" cy="665732"/>
          </a:xfrm>
        </p:spPr>
        <p:txBody>
          <a:bodyPr>
            <a:normAutofit fontScale="90000"/>
          </a:bodyPr>
          <a:lstStyle/>
          <a:p>
            <a:r>
              <a:rPr lang="it-IT" sz="4000" i="1" dirty="0">
                <a:solidFill>
                  <a:schemeClr val="bg1"/>
                </a:solidFill>
              </a:rPr>
              <a:t> I COMPITI DEI SEGRETARIATI REGIONALI - 1</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888" y="844063"/>
            <a:ext cx="12114934" cy="5909310"/>
          </a:xfrm>
          <a:prstGeom prst="rect">
            <a:avLst/>
          </a:prstGeom>
          <a:solidFill>
            <a:schemeClr val="tx2">
              <a:lumMod val="40000"/>
              <a:lumOff val="60000"/>
            </a:schemeClr>
          </a:solidFill>
        </p:spPr>
        <p:txBody>
          <a:bodyPr wrap="square" numCol="1" rtlCol="0">
            <a:spAutoFit/>
          </a:bodyPr>
          <a:lstStyle/>
          <a:p>
            <a:pPr marL="342900" indent="-342900">
              <a:buAutoNum type="arabicPeriod"/>
            </a:pPr>
            <a:r>
              <a:rPr lang="it-IT" dirty="0">
                <a:solidFill>
                  <a:schemeClr val="bg1"/>
                </a:solidFill>
              </a:rPr>
              <a:t>I Segretariati regionali del Ministero per i beni e le attività culturali e per il turismo, uffici di livello dirigenziale non generale, assicurano, nel rispetto della specificità tecnica degli istituti e nel quadro delle linee di indirizzo inerenti alla tutela emanate per i settori di competenza dalle direzioni generali centrali, </a:t>
            </a:r>
            <a:r>
              <a:rPr lang="it-IT" u="sng" dirty="0">
                <a:solidFill>
                  <a:schemeClr val="bg1"/>
                </a:solidFill>
              </a:rPr>
              <a:t>il coordinamento dell’attività delle strutture periferiche del Ministero presenti nel territorio regionale. </a:t>
            </a:r>
          </a:p>
          <a:p>
            <a:pPr marL="342900" indent="-342900">
              <a:buAutoNum type="arabicPeriod"/>
            </a:pPr>
            <a:r>
              <a:rPr lang="it-IT" dirty="0">
                <a:solidFill>
                  <a:schemeClr val="bg1"/>
                </a:solidFill>
              </a:rPr>
              <a:t>I </a:t>
            </a:r>
            <a:r>
              <a:rPr lang="it-IT" u="sng" dirty="0">
                <a:solidFill>
                  <a:schemeClr val="bg1"/>
                </a:solidFill>
              </a:rPr>
              <a:t>Segretariati regionali curano i rapporti del Ministero e delle strutture periferiche con le Regioni,</a:t>
            </a:r>
          </a:p>
          <a:p>
            <a:r>
              <a:rPr lang="it-IT" u="sng" dirty="0">
                <a:solidFill>
                  <a:schemeClr val="bg1"/>
                </a:solidFill>
              </a:rPr>
              <a:t>gli enti locali e le altre istituzioni presenti nella regione</a:t>
            </a:r>
            <a:r>
              <a:rPr lang="it-IT" dirty="0">
                <a:solidFill>
                  <a:schemeClr val="bg1"/>
                </a:solidFill>
              </a:rPr>
              <a:t>. Essi altresì stipulano accordi ai sensi dell’articolo 15 della legge 7 agosto 1990, n. 241, per disciplinare lo svolgimento in collaborazione di attività di interesse comune, con specifico riguardo alle materie che coinvolgono competenze proprie delle autonomie territoriali.</a:t>
            </a:r>
          </a:p>
          <a:p>
            <a:r>
              <a:rPr lang="it-IT" dirty="0">
                <a:solidFill>
                  <a:schemeClr val="bg1"/>
                </a:solidFill>
              </a:rPr>
              <a:t>2. Il Segretario regionale, in particolare:</a:t>
            </a:r>
          </a:p>
          <a:p>
            <a:pPr marL="342900" indent="-342900">
              <a:buAutoNum type="alphaLcParenR"/>
            </a:pPr>
            <a:r>
              <a:rPr lang="it-IT" dirty="0">
                <a:solidFill>
                  <a:schemeClr val="bg1"/>
                </a:solidFill>
              </a:rPr>
              <a:t>convoca e presiede la </a:t>
            </a:r>
            <a:r>
              <a:rPr lang="it-IT" b="1" dirty="0">
                <a:solidFill>
                  <a:schemeClr val="bg1"/>
                </a:solidFill>
              </a:rPr>
              <a:t>Commissione regionale per il patrimonio culturale </a:t>
            </a:r>
            <a:r>
              <a:rPr lang="it-IT" dirty="0">
                <a:solidFill>
                  <a:schemeClr val="bg1"/>
                </a:solidFill>
              </a:rPr>
              <a:t>di cui all’articolo 47; </a:t>
            </a:r>
          </a:p>
          <a:p>
            <a:pPr marL="342900" indent="-342900">
              <a:buAutoNum type="alphaLcParenR"/>
            </a:pPr>
            <a:r>
              <a:rPr lang="it-IT" dirty="0">
                <a:solidFill>
                  <a:schemeClr val="bg1"/>
                </a:solidFill>
              </a:rPr>
              <a:t>riferisce al </a:t>
            </a:r>
            <a:r>
              <a:rPr lang="it-IT" b="1" dirty="0">
                <a:solidFill>
                  <a:schemeClr val="bg1"/>
                </a:solidFill>
              </a:rPr>
              <a:t>Segretario generale e ai direttori generali centrali di settore </a:t>
            </a:r>
            <a:r>
              <a:rPr lang="it-IT" dirty="0">
                <a:solidFill>
                  <a:schemeClr val="bg1"/>
                </a:solidFill>
              </a:rPr>
              <a:t>in merito </a:t>
            </a:r>
            <a:r>
              <a:rPr lang="it-IT" b="1" dirty="0">
                <a:solidFill>
                  <a:schemeClr val="bg1"/>
                </a:solidFill>
              </a:rPr>
              <a:t>all’andamento delle attività degli uffici periferici del Ministero</a:t>
            </a:r>
            <a:r>
              <a:rPr lang="it-IT" dirty="0">
                <a:solidFill>
                  <a:schemeClr val="bg1"/>
                </a:solidFill>
              </a:rPr>
              <a:t> operanti nel territorio della Regione;</a:t>
            </a:r>
          </a:p>
          <a:p>
            <a:pPr marL="342900" indent="-342900">
              <a:buAutoNum type="alphaLcParenR"/>
            </a:pPr>
            <a:r>
              <a:rPr lang="it-IT" dirty="0">
                <a:solidFill>
                  <a:schemeClr val="bg1"/>
                </a:solidFill>
              </a:rPr>
              <a:t>dispone </a:t>
            </a:r>
            <a:r>
              <a:rPr lang="it-IT" b="1" dirty="0">
                <a:solidFill>
                  <a:schemeClr val="bg1"/>
                </a:solidFill>
              </a:rPr>
              <a:t>il concorso del Ministero, sulla base di criteri definiti dalle direzioni generali centrali di settore, nelle spese effettuate dai proprietari, possessori o detentori di beni culturali </a:t>
            </a:r>
            <a:r>
              <a:rPr lang="it-IT" dirty="0">
                <a:solidFill>
                  <a:schemeClr val="bg1"/>
                </a:solidFill>
              </a:rPr>
              <a:t>per interventi conservativi;</a:t>
            </a:r>
          </a:p>
          <a:p>
            <a:r>
              <a:rPr lang="it-IT" i="1" dirty="0">
                <a:solidFill>
                  <a:schemeClr val="bg1"/>
                </a:solidFill>
              </a:rPr>
              <a:t>d) </a:t>
            </a:r>
            <a:r>
              <a:rPr lang="it-IT" dirty="0">
                <a:solidFill>
                  <a:schemeClr val="bg1"/>
                </a:solidFill>
              </a:rPr>
              <a:t>trasmette al competente direttore generale centrale, con le proprie valutazioni, le proposte di </a:t>
            </a:r>
            <a:r>
              <a:rPr lang="it-IT" b="1" dirty="0">
                <a:solidFill>
                  <a:schemeClr val="bg1"/>
                </a:solidFill>
              </a:rPr>
              <a:t>prelazione</a:t>
            </a:r>
            <a:r>
              <a:rPr lang="it-IT" dirty="0">
                <a:solidFill>
                  <a:schemeClr val="bg1"/>
                </a:solidFill>
              </a:rPr>
              <a:t> che gli pervengono dalle Soprintendenze destinatarie, o di rinuncia ad essa;</a:t>
            </a:r>
            <a:r>
              <a:rPr lang="it-IT" dirty="0"/>
              <a:t>. </a:t>
            </a:r>
          </a:p>
          <a:p>
            <a:r>
              <a:rPr lang="it-IT" i="1" dirty="0">
                <a:solidFill>
                  <a:schemeClr val="bg1"/>
                </a:solidFill>
              </a:rPr>
              <a:t>e) </a:t>
            </a:r>
            <a:r>
              <a:rPr lang="it-IT" dirty="0">
                <a:solidFill>
                  <a:schemeClr val="bg1"/>
                </a:solidFill>
              </a:rPr>
              <a:t>esprime il parere di competenza nelle </a:t>
            </a:r>
            <a:r>
              <a:rPr lang="it-IT" b="1" dirty="0">
                <a:solidFill>
                  <a:schemeClr val="bg1"/>
                </a:solidFill>
              </a:rPr>
              <a:t>conferenza di servizi, per gli interventi in</a:t>
            </a:r>
          </a:p>
          <a:p>
            <a:r>
              <a:rPr lang="it-IT" b="1" dirty="0">
                <a:solidFill>
                  <a:schemeClr val="bg1"/>
                </a:solidFill>
              </a:rPr>
              <a:t>ambito regionale, che riguardano le competenze di più Soprintendenze;</a:t>
            </a:r>
            <a:endParaRPr lang="it-IT" dirty="0">
              <a:solidFill>
                <a:schemeClr val="bg1"/>
              </a:solidFill>
            </a:endParaRPr>
          </a:p>
          <a:p>
            <a:r>
              <a:rPr lang="it-IT" i="1" dirty="0">
                <a:solidFill>
                  <a:schemeClr val="bg1"/>
                </a:solidFill>
              </a:rPr>
              <a:t>f) </a:t>
            </a:r>
            <a:r>
              <a:rPr lang="it-IT" dirty="0">
                <a:solidFill>
                  <a:schemeClr val="bg1"/>
                </a:solidFill>
              </a:rPr>
              <a:t>stipula l’intesa con la Regione per la redazione congiunta dei </a:t>
            </a:r>
            <a:r>
              <a:rPr lang="it-IT" b="1" dirty="0">
                <a:solidFill>
                  <a:schemeClr val="bg1"/>
                </a:solidFill>
              </a:rPr>
              <a:t>piani paesaggistici</a:t>
            </a:r>
            <a:r>
              <a:rPr lang="it-IT" dirty="0">
                <a:solidFill>
                  <a:schemeClr val="bg1"/>
                </a:solidFill>
              </a:rPr>
              <a:t>; </a:t>
            </a:r>
          </a:p>
        </p:txBody>
      </p:sp>
    </p:spTree>
    <p:extLst>
      <p:ext uri="{BB962C8B-B14F-4D97-AF65-F5344CB8AC3E}">
        <p14:creationId xmlns:p14="http://schemas.microsoft.com/office/powerpoint/2010/main" val="38547816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45AED3AC-769F-4ED7-BE54-E967C920D2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784145"/>
          </a:xfrm>
          <a:prstGeom prst="rect">
            <a:avLst/>
          </a:prstGeom>
        </p:spPr>
      </p:pic>
      <p:sp>
        <p:nvSpPr>
          <p:cNvPr id="2" name="CasellaDiTesto 1">
            <a:extLst>
              <a:ext uri="{FF2B5EF4-FFF2-40B4-BE49-F238E27FC236}">
                <a16:creationId xmlns:a16="http://schemas.microsoft.com/office/drawing/2014/main" id="{7ACEE11D-86A3-4C96-9E3C-5F585C797826}"/>
              </a:ext>
            </a:extLst>
          </p:cNvPr>
          <p:cNvSpPr txBox="1"/>
          <p:nvPr/>
        </p:nvSpPr>
        <p:spPr>
          <a:xfrm>
            <a:off x="8299939" y="2757268"/>
            <a:ext cx="3446584" cy="2308324"/>
          </a:xfrm>
          <a:prstGeom prst="rect">
            <a:avLst/>
          </a:prstGeom>
          <a:noFill/>
        </p:spPr>
        <p:txBody>
          <a:bodyPr wrap="square" rtlCol="0">
            <a:spAutoFit/>
          </a:bodyPr>
          <a:lstStyle/>
          <a:p>
            <a:r>
              <a:rPr lang="it-IT" dirty="0">
                <a:solidFill>
                  <a:schemeClr val="bg1"/>
                </a:solidFill>
              </a:rPr>
              <a:t>Per dubbi approfondimenti o problemi contattatemi </a:t>
            </a:r>
          </a:p>
          <a:p>
            <a:r>
              <a:rPr lang="it-IT" dirty="0">
                <a:solidFill>
                  <a:schemeClr val="bg1"/>
                </a:solidFill>
              </a:rPr>
              <a:t>alla e-mail</a:t>
            </a:r>
          </a:p>
          <a:p>
            <a:r>
              <a:rPr lang="it-IT" dirty="0">
                <a:solidFill>
                  <a:schemeClr val="bg1"/>
                </a:solidFill>
                <a:hlinkClick r:id="rId3"/>
              </a:rPr>
              <a:t>cristina.lollai@beniculturali.it</a:t>
            </a:r>
            <a:endParaRPr lang="it-IT" dirty="0">
              <a:solidFill>
                <a:schemeClr val="bg1"/>
              </a:solidFill>
            </a:endParaRPr>
          </a:p>
          <a:p>
            <a:r>
              <a:rPr lang="it-IT" dirty="0">
                <a:solidFill>
                  <a:schemeClr val="bg1"/>
                </a:solidFill>
              </a:rPr>
              <a:t>#</a:t>
            </a:r>
            <a:r>
              <a:rPr lang="it-IT" dirty="0" err="1">
                <a:solidFill>
                  <a:schemeClr val="bg1"/>
                </a:solidFill>
              </a:rPr>
              <a:t>RestateACasa</a:t>
            </a:r>
            <a:endParaRPr lang="it-IT" dirty="0">
              <a:solidFill>
                <a:schemeClr val="bg1"/>
              </a:solidFill>
            </a:endParaRPr>
          </a:p>
          <a:p>
            <a:br>
              <a:rPr lang="it-IT" dirty="0">
                <a:solidFill>
                  <a:schemeClr val="bg1"/>
                </a:solidFill>
              </a:rPr>
            </a:br>
            <a:r>
              <a:rPr lang="it-IT" dirty="0">
                <a:solidFill>
                  <a:schemeClr val="bg1"/>
                </a:solidFill>
              </a:rPr>
              <a:t>IN BOCCA AL LUPO!!!</a:t>
            </a:r>
          </a:p>
          <a:p>
            <a:endParaRPr lang="it-IT" dirty="0"/>
          </a:p>
        </p:txBody>
      </p:sp>
    </p:spTree>
    <p:extLst>
      <p:ext uri="{BB962C8B-B14F-4D97-AF65-F5344CB8AC3E}">
        <p14:creationId xmlns:p14="http://schemas.microsoft.com/office/powerpoint/2010/main" val="1677241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1"/>
            <a:ext cx="12172224" cy="665732"/>
          </a:xfrm>
        </p:spPr>
        <p:txBody>
          <a:bodyPr>
            <a:normAutofit fontScale="90000"/>
          </a:bodyPr>
          <a:lstStyle/>
          <a:p>
            <a:r>
              <a:rPr lang="it-IT" sz="4000" i="1" dirty="0">
                <a:solidFill>
                  <a:schemeClr val="bg1"/>
                </a:solidFill>
              </a:rPr>
              <a:t> I COMPITI DEI SEGRETARIATI REGIONALI - 2</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888" y="511197"/>
            <a:ext cx="12114934" cy="6186309"/>
          </a:xfrm>
          <a:prstGeom prst="rect">
            <a:avLst/>
          </a:prstGeom>
          <a:solidFill>
            <a:schemeClr val="tx2">
              <a:lumMod val="40000"/>
              <a:lumOff val="60000"/>
            </a:schemeClr>
          </a:solidFill>
        </p:spPr>
        <p:txBody>
          <a:bodyPr wrap="square" numCol="1" rtlCol="0">
            <a:spAutoFit/>
          </a:bodyPr>
          <a:lstStyle/>
          <a:p>
            <a:r>
              <a:rPr lang="it-IT" i="1" dirty="0">
                <a:solidFill>
                  <a:schemeClr val="bg1"/>
                </a:solidFill>
              </a:rPr>
              <a:t>g) </a:t>
            </a:r>
            <a:r>
              <a:rPr lang="it-IT" dirty="0">
                <a:solidFill>
                  <a:schemeClr val="bg1"/>
                </a:solidFill>
              </a:rPr>
              <a:t>propone al Ministro, per il tramite del direttore generale competente ad esprimere il parere di merito, la</a:t>
            </a:r>
          </a:p>
          <a:p>
            <a:r>
              <a:rPr lang="it-IT" dirty="0">
                <a:solidFill>
                  <a:schemeClr val="bg1"/>
                </a:solidFill>
              </a:rPr>
              <a:t>stipulazione delle intese di cui all’articolo 143, comma 2, del Codice;</a:t>
            </a:r>
          </a:p>
          <a:p>
            <a:r>
              <a:rPr lang="it-IT" i="1" dirty="0">
                <a:solidFill>
                  <a:schemeClr val="bg1"/>
                </a:solidFill>
              </a:rPr>
              <a:t>h) </a:t>
            </a:r>
            <a:r>
              <a:rPr lang="it-IT" dirty="0">
                <a:solidFill>
                  <a:schemeClr val="bg1"/>
                </a:solidFill>
              </a:rPr>
              <a:t>sottopone al direttore generale competente la proposta da inoltrare al Ministro per l’approvazione in via</a:t>
            </a:r>
          </a:p>
          <a:p>
            <a:r>
              <a:rPr lang="it-IT" dirty="0">
                <a:solidFill>
                  <a:schemeClr val="bg1"/>
                </a:solidFill>
              </a:rPr>
              <a:t>sostitutiva del piano paesaggistico, limitatamente ai beni paesaggistici </a:t>
            </a:r>
          </a:p>
          <a:p>
            <a:r>
              <a:rPr lang="it-IT" i="1" dirty="0">
                <a:solidFill>
                  <a:schemeClr val="bg1"/>
                </a:solidFill>
              </a:rPr>
              <a:t>i) </a:t>
            </a:r>
            <a:r>
              <a:rPr lang="it-IT" dirty="0">
                <a:solidFill>
                  <a:schemeClr val="bg1"/>
                </a:solidFill>
              </a:rPr>
              <a:t>istruisce per la </a:t>
            </a:r>
            <a:r>
              <a:rPr lang="it-IT" b="1" dirty="0">
                <a:solidFill>
                  <a:schemeClr val="bg1"/>
                </a:solidFill>
              </a:rPr>
              <a:t>Commissione regionale per il patrimonio culturale</a:t>
            </a:r>
            <a:r>
              <a:rPr lang="it-IT" dirty="0">
                <a:solidFill>
                  <a:schemeClr val="bg1"/>
                </a:solidFill>
              </a:rPr>
              <a:t> la documentazione relativa alle proposte di interventi da inserire nei programmi annuali e pluriennali e nei relativi piani di spesa, individuando le priorità sulla base delle indicazioni degli uffici periferici del Ministero;</a:t>
            </a:r>
          </a:p>
          <a:p>
            <a:r>
              <a:rPr lang="it-IT" i="1" dirty="0">
                <a:solidFill>
                  <a:schemeClr val="bg1"/>
                </a:solidFill>
              </a:rPr>
              <a:t>l) </a:t>
            </a:r>
            <a:r>
              <a:rPr lang="it-IT" dirty="0">
                <a:solidFill>
                  <a:schemeClr val="bg1"/>
                </a:solidFill>
              </a:rPr>
              <a:t>stipula, previa istruttoria della Soprintendenza competente, </a:t>
            </a:r>
            <a:r>
              <a:rPr lang="it-IT" b="1" dirty="0">
                <a:solidFill>
                  <a:schemeClr val="bg1"/>
                </a:solidFill>
              </a:rPr>
              <a:t>accordi e convenzioni con i proprietari di beni</a:t>
            </a:r>
          </a:p>
          <a:p>
            <a:r>
              <a:rPr lang="it-IT" b="1" dirty="0">
                <a:solidFill>
                  <a:schemeClr val="bg1"/>
                </a:solidFill>
              </a:rPr>
              <a:t>culturali</a:t>
            </a:r>
            <a:r>
              <a:rPr lang="it-IT" dirty="0">
                <a:solidFill>
                  <a:schemeClr val="bg1"/>
                </a:solidFill>
              </a:rPr>
              <a:t>, oggetto di interventi conservativi, alla cui spesa ha contribuito il Ministero, al fine di stabilire le modalità per l’accesso ai beni medesimi da parte del pubblico, ai sensi dell’articolo 38 del Codice;</a:t>
            </a:r>
          </a:p>
          <a:p>
            <a:r>
              <a:rPr lang="it-IT" i="1" dirty="0">
                <a:solidFill>
                  <a:schemeClr val="bg1"/>
                </a:solidFill>
              </a:rPr>
              <a:t>m) </a:t>
            </a:r>
            <a:r>
              <a:rPr lang="it-IT" b="1" dirty="0">
                <a:solidFill>
                  <a:schemeClr val="bg1"/>
                </a:solidFill>
              </a:rPr>
              <a:t>adotta i provvedimenti necessari per il pagamento o il recupero di somme </a:t>
            </a:r>
            <a:r>
              <a:rPr lang="it-IT" dirty="0">
                <a:solidFill>
                  <a:schemeClr val="bg1"/>
                </a:solidFill>
              </a:rPr>
              <a:t>che è tenuto, rispettivamente, a corrispondere o a riscuotere in relazione all’esercizio delle funzioni e dei compiti attribuiti;</a:t>
            </a:r>
          </a:p>
          <a:p>
            <a:r>
              <a:rPr lang="it-IT" i="1" dirty="0">
                <a:solidFill>
                  <a:schemeClr val="bg1"/>
                </a:solidFill>
              </a:rPr>
              <a:t>n) </a:t>
            </a:r>
            <a:r>
              <a:rPr lang="it-IT" dirty="0">
                <a:solidFill>
                  <a:schemeClr val="bg1"/>
                </a:solidFill>
              </a:rPr>
              <a:t>predispone, d’intesa con le Regioni, i programmi e i piani finalizzati all’attuazione degli interventi di </a:t>
            </a:r>
            <a:r>
              <a:rPr lang="it-IT" b="1" dirty="0">
                <a:solidFill>
                  <a:schemeClr val="bg1"/>
                </a:solidFill>
              </a:rPr>
              <a:t>riqualificazione, recupero e valorizzazione delle aree sottoposte alle disposizioni di tutela dei beni paesaggistici</a:t>
            </a:r>
            <a:r>
              <a:rPr lang="it-IT" dirty="0">
                <a:solidFill>
                  <a:schemeClr val="bg1"/>
                </a:solidFill>
              </a:rPr>
              <a:t>, in raccordo con la Direzione generale Archeologia, belle arti e paesaggio</a:t>
            </a:r>
          </a:p>
          <a:p>
            <a:r>
              <a:rPr lang="it-IT" dirty="0">
                <a:solidFill>
                  <a:schemeClr val="bg1"/>
                </a:solidFill>
              </a:rPr>
              <a:t>e con la Direzione generale Creatività contemporanea;</a:t>
            </a:r>
          </a:p>
          <a:p>
            <a:r>
              <a:rPr lang="it-IT" i="1" dirty="0">
                <a:solidFill>
                  <a:schemeClr val="bg1"/>
                </a:solidFill>
              </a:rPr>
              <a:t>o) </a:t>
            </a:r>
            <a:r>
              <a:rPr lang="it-IT" dirty="0">
                <a:solidFill>
                  <a:schemeClr val="bg1"/>
                </a:solidFill>
              </a:rPr>
              <a:t>svolge le funzioni di stazione appaltante in relazione agli interventi da effettuarsi con fondi dello Stato o</a:t>
            </a:r>
          </a:p>
          <a:p>
            <a:r>
              <a:rPr lang="it-IT" dirty="0">
                <a:solidFill>
                  <a:schemeClr val="bg1"/>
                </a:solidFill>
              </a:rPr>
              <a:t>affidati in gestione allo Stato sui beni culturali presenti nel territorio di competenza, nonché per l’acquisto di forniture, servizi e lavori, che non siano di competenza degli altri</a:t>
            </a:r>
          </a:p>
          <a:p>
            <a:r>
              <a:rPr lang="it-IT" dirty="0">
                <a:solidFill>
                  <a:schemeClr val="bg1"/>
                </a:solidFill>
              </a:rPr>
              <a:t>uffici periferici di cui all’articolo 39; assicura il supporto amministrativo a tutti gli uffici periferici per la predisposizione degli atti di gara per l’acquisto di forniture, servizi e lavori, favorendo il ricorso a centrali di committenza.</a:t>
            </a:r>
          </a:p>
        </p:txBody>
      </p:sp>
    </p:spTree>
    <p:extLst>
      <p:ext uri="{BB962C8B-B14F-4D97-AF65-F5344CB8AC3E}">
        <p14:creationId xmlns:p14="http://schemas.microsoft.com/office/powerpoint/2010/main" val="25450910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47402" y="65789"/>
            <a:ext cx="12172224" cy="665732"/>
          </a:xfrm>
        </p:spPr>
        <p:txBody>
          <a:bodyPr>
            <a:normAutofit fontScale="90000"/>
          </a:bodyPr>
          <a:lstStyle/>
          <a:p>
            <a:r>
              <a:rPr lang="it-IT" i="1" dirty="0">
                <a:solidFill>
                  <a:schemeClr val="bg1"/>
                </a:solidFill>
              </a:rPr>
              <a:t> I COMPITI DEI SEGRETARIATI REGIONALI - 3</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8757" y="328903"/>
            <a:ext cx="12114934" cy="6463308"/>
          </a:xfrm>
          <a:prstGeom prst="rect">
            <a:avLst/>
          </a:prstGeom>
          <a:solidFill>
            <a:schemeClr val="tx2">
              <a:lumMod val="40000"/>
              <a:lumOff val="60000"/>
            </a:schemeClr>
          </a:solidFill>
        </p:spPr>
        <p:txBody>
          <a:bodyPr wrap="square" numCol="1" rtlCol="0">
            <a:spAutoFit/>
          </a:bodyPr>
          <a:lstStyle/>
          <a:p>
            <a:r>
              <a:rPr lang="it-IT" i="1" dirty="0">
                <a:solidFill>
                  <a:schemeClr val="bg1"/>
                </a:solidFill>
              </a:rPr>
              <a:t>p) </a:t>
            </a:r>
            <a:r>
              <a:rPr lang="it-IT" dirty="0">
                <a:solidFill>
                  <a:schemeClr val="bg1"/>
                </a:solidFill>
              </a:rPr>
              <a:t>coadiuva gli altri uffici territoriali nella programmazione degli interventi da finanziare mediante ricorso</a:t>
            </a:r>
          </a:p>
          <a:p>
            <a:r>
              <a:rPr lang="it-IT" dirty="0">
                <a:solidFill>
                  <a:schemeClr val="bg1"/>
                </a:solidFill>
              </a:rPr>
              <a:t>alla </a:t>
            </a:r>
            <a:r>
              <a:rPr lang="it-IT" b="1" dirty="0">
                <a:solidFill>
                  <a:schemeClr val="bg1"/>
                </a:solidFill>
              </a:rPr>
              <a:t>sponsorizzazione (v. slide successiva)</a:t>
            </a:r>
            <a:r>
              <a:rPr lang="it-IT" dirty="0">
                <a:solidFill>
                  <a:schemeClr val="bg1"/>
                </a:solidFill>
              </a:rPr>
              <a:t>, assicurando la diramazione e la corretta attuazione, da parte degli uffici, delle linee guida applicative del Codice dei contratti pubblici;</a:t>
            </a:r>
          </a:p>
          <a:p>
            <a:r>
              <a:rPr lang="it-IT" i="1" dirty="0">
                <a:solidFill>
                  <a:schemeClr val="bg1"/>
                </a:solidFill>
              </a:rPr>
              <a:t>q) </a:t>
            </a:r>
            <a:r>
              <a:rPr lang="it-IT" dirty="0">
                <a:solidFill>
                  <a:schemeClr val="bg1"/>
                </a:solidFill>
              </a:rPr>
              <a:t>cura la gestione delle risorse umane e assicura i servizi amministrativi di supporto agli uffici periferici operanti sul rispettivo territorio e, per i profili di competenza, delle direzioni generali Organizzazione e Bilancio; cura le </a:t>
            </a:r>
            <a:r>
              <a:rPr lang="it-IT" b="1" dirty="0">
                <a:solidFill>
                  <a:schemeClr val="bg1"/>
                </a:solidFill>
              </a:rPr>
              <a:t>relazioni sindacali e la contrattazione collettiva </a:t>
            </a:r>
            <a:r>
              <a:rPr lang="it-IT" dirty="0">
                <a:solidFill>
                  <a:schemeClr val="bg1"/>
                </a:solidFill>
              </a:rPr>
              <a:t>a livello regionale*;</a:t>
            </a:r>
          </a:p>
          <a:p>
            <a:r>
              <a:rPr lang="it-IT" i="1" dirty="0">
                <a:solidFill>
                  <a:schemeClr val="bg1"/>
                </a:solidFill>
              </a:rPr>
              <a:t>r) </a:t>
            </a:r>
            <a:r>
              <a:rPr lang="it-IT" dirty="0">
                <a:solidFill>
                  <a:schemeClr val="bg1"/>
                </a:solidFill>
              </a:rPr>
              <a:t>cura, in raccordo con le Regioni e gli enti locali interessati, l’attuazione degli indirizzi strategici e dei progetti elaborati a livello centrale relativi alla </a:t>
            </a:r>
            <a:r>
              <a:rPr lang="it-IT" b="1" dirty="0">
                <a:solidFill>
                  <a:schemeClr val="bg1"/>
                </a:solidFill>
              </a:rPr>
              <a:t>valorizzazione e alla promozione turistica </a:t>
            </a:r>
            <a:r>
              <a:rPr lang="it-IT" dirty="0">
                <a:solidFill>
                  <a:schemeClr val="bg1"/>
                </a:solidFill>
              </a:rPr>
              <a:t>degli itinerari culturali e di eccellenza paesaggistica e delle iniziative finalizzate a promuovere la conoscenza delle identità territoriali e delle radici culturali delle comunità locali;</a:t>
            </a:r>
          </a:p>
          <a:p>
            <a:r>
              <a:rPr lang="it-IT" i="1" dirty="0">
                <a:solidFill>
                  <a:schemeClr val="bg1"/>
                </a:solidFill>
              </a:rPr>
              <a:t>s) </a:t>
            </a:r>
            <a:r>
              <a:rPr lang="it-IT" dirty="0">
                <a:solidFill>
                  <a:schemeClr val="bg1"/>
                </a:solidFill>
              </a:rPr>
              <a:t>favorisce la conoscenza, l’implementazione e l’attuazione a livello periferico delle politiche turistiche</a:t>
            </a:r>
          </a:p>
          <a:p>
            <a:r>
              <a:rPr lang="it-IT" dirty="0">
                <a:solidFill>
                  <a:schemeClr val="bg1"/>
                </a:solidFill>
              </a:rPr>
              <a:t>definite a livello centrale; svolge altresì attività di audit territoriale e locale utile ad aggiornare le strategie nazionali e migliorarne le politiche;</a:t>
            </a:r>
          </a:p>
          <a:p>
            <a:r>
              <a:rPr lang="it-IT" i="1" dirty="0">
                <a:solidFill>
                  <a:schemeClr val="bg1"/>
                </a:solidFill>
              </a:rPr>
              <a:t>t) </a:t>
            </a:r>
            <a:r>
              <a:rPr lang="it-IT" dirty="0">
                <a:solidFill>
                  <a:schemeClr val="bg1"/>
                </a:solidFill>
              </a:rPr>
              <a:t>favorisce, in stretto raccordo con la Direzione generale Turismo e con la Direzione regionale Musei, con riferimento al territorio regionale di competenza, </a:t>
            </a:r>
            <a:r>
              <a:rPr lang="it-IT" b="1" dirty="0">
                <a:solidFill>
                  <a:schemeClr val="bg1"/>
                </a:solidFill>
              </a:rPr>
              <a:t>iniziative per il sostegno alla realizzazione di progetti strategici per il miglioramento della qualità dei servizi turistic</a:t>
            </a:r>
            <a:r>
              <a:rPr lang="it-IT" dirty="0">
                <a:solidFill>
                  <a:schemeClr val="bg1"/>
                </a:solidFill>
              </a:rPr>
              <a:t>i e </a:t>
            </a:r>
            <a:r>
              <a:rPr lang="it-IT" b="1" dirty="0">
                <a:solidFill>
                  <a:schemeClr val="bg1"/>
                </a:solidFill>
              </a:rPr>
              <a:t>per una migliore offerta turistica nel territorio regionale</a:t>
            </a:r>
            <a:r>
              <a:rPr lang="it-IT" dirty="0">
                <a:solidFill>
                  <a:schemeClr val="bg1"/>
                </a:solidFill>
              </a:rPr>
              <a:t>; coadiuva la Direzione generale Turismo nell’elaborazione di iniziative per la promozione dei circuiti nazionali di eccellenza a sostegno dell’offerta turistica;</a:t>
            </a:r>
          </a:p>
          <a:p>
            <a:r>
              <a:rPr lang="it-IT" i="1" dirty="0">
                <a:solidFill>
                  <a:schemeClr val="bg1"/>
                </a:solidFill>
              </a:rPr>
              <a:t>u) </a:t>
            </a:r>
            <a:r>
              <a:rPr lang="it-IT" b="1" dirty="0">
                <a:solidFill>
                  <a:schemeClr val="bg1"/>
                </a:solidFill>
              </a:rPr>
              <a:t>fornisce al Segretario generale le valutazioni di competenza</a:t>
            </a:r>
            <a:r>
              <a:rPr lang="it-IT" dirty="0">
                <a:solidFill>
                  <a:schemeClr val="bg1"/>
                </a:solidFill>
              </a:rPr>
              <a:t> ai fini dell’istruttoria di cui all’articolo 13,</a:t>
            </a:r>
          </a:p>
          <a:p>
            <a:r>
              <a:rPr lang="it-IT" dirty="0">
                <a:solidFill>
                  <a:schemeClr val="bg1"/>
                </a:solidFill>
              </a:rPr>
              <a:t>comma 2, lettera </a:t>
            </a:r>
            <a:r>
              <a:rPr lang="it-IT" i="1" dirty="0">
                <a:solidFill>
                  <a:schemeClr val="bg1"/>
                </a:solidFill>
              </a:rPr>
              <a:t>h)</a:t>
            </a:r>
            <a:r>
              <a:rPr lang="it-IT" dirty="0">
                <a:solidFill>
                  <a:schemeClr val="bg1"/>
                </a:solidFill>
              </a:rPr>
              <a:t>;  </a:t>
            </a:r>
            <a:r>
              <a:rPr lang="it-IT" i="1" dirty="0">
                <a:solidFill>
                  <a:schemeClr val="bg1"/>
                </a:solidFill>
              </a:rPr>
              <a:t>v) </a:t>
            </a:r>
            <a:r>
              <a:rPr lang="it-IT" dirty="0">
                <a:solidFill>
                  <a:schemeClr val="bg1"/>
                </a:solidFill>
              </a:rPr>
              <a:t>stipula, su proposta del soprintendente di settore, </a:t>
            </a:r>
            <a:r>
              <a:rPr lang="it-IT" b="1" dirty="0">
                <a:solidFill>
                  <a:schemeClr val="bg1"/>
                </a:solidFill>
              </a:rPr>
              <a:t>gli accordi </a:t>
            </a:r>
            <a:r>
              <a:rPr lang="it-IT" dirty="0">
                <a:solidFill>
                  <a:schemeClr val="bg1"/>
                </a:solidFill>
              </a:rPr>
              <a:t>di cui al comma 14 dell’articolo 25 del decreto legislativo 18 aprile 2016, n. 50, nell’ambito della procedura di </a:t>
            </a:r>
            <a:r>
              <a:rPr lang="it-IT" b="1" dirty="0">
                <a:solidFill>
                  <a:schemeClr val="bg1"/>
                </a:solidFill>
              </a:rPr>
              <a:t>verifica preventiva dell’interesse archeologico; </a:t>
            </a:r>
            <a:r>
              <a:rPr lang="it-IT" i="1" dirty="0">
                <a:solidFill>
                  <a:schemeClr val="bg1"/>
                </a:solidFill>
              </a:rPr>
              <a:t>z) </a:t>
            </a:r>
            <a:r>
              <a:rPr lang="it-IT" dirty="0">
                <a:solidFill>
                  <a:schemeClr val="bg1"/>
                </a:solidFill>
              </a:rPr>
              <a:t>può proporre l’</a:t>
            </a:r>
            <a:r>
              <a:rPr lang="it-IT" b="1" dirty="0">
                <a:solidFill>
                  <a:schemeClr val="bg1"/>
                </a:solidFill>
              </a:rPr>
              <a:t>avocazione</a:t>
            </a:r>
            <a:r>
              <a:rPr lang="it-IT" dirty="0">
                <a:solidFill>
                  <a:schemeClr val="bg1"/>
                </a:solidFill>
              </a:rPr>
              <a:t> degli atti di competenza dei soprintendenti ai competenti Direttori generali centrali.</a:t>
            </a:r>
          </a:p>
        </p:txBody>
      </p:sp>
    </p:spTree>
    <p:extLst>
      <p:ext uri="{BB962C8B-B14F-4D97-AF65-F5344CB8AC3E}">
        <p14:creationId xmlns:p14="http://schemas.microsoft.com/office/powerpoint/2010/main" val="29692171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47402" y="65789"/>
            <a:ext cx="12172224" cy="665732"/>
          </a:xfrm>
        </p:spPr>
        <p:txBody>
          <a:bodyPr>
            <a:normAutofit fontScale="90000"/>
          </a:bodyPr>
          <a:lstStyle/>
          <a:p>
            <a:r>
              <a:rPr lang="it-IT" dirty="0">
                <a:solidFill>
                  <a:schemeClr val="bg1"/>
                </a:solidFill>
              </a:rPr>
              <a:t>LA SPONSORIZZAZIONE</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8757" y="328903"/>
            <a:ext cx="12114934" cy="4801314"/>
          </a:xfrm>
          <a:prstGeom prst="rect">
            <a:avLst/>
          </a:prstGeom>
          <a:solidFill>
            <a:schemeClr val="tx2">
              <a:lumMod val="40000"/>
              <a:lumOff val="60000"/>
            </a:schemeClr>
          </a:solidFill>
        </p:spPr>
        <p:txBody>
          <a:bodyPr wrap="square" numCol="1" rtlCol="0">
            <a:spAutoFit/>
          </a:bodyPr>
          <a:lstStyle/>
          <a:p>
            <a:r>
              <a:rPr lang="it-IT" b="1" dirty="0">
                <a:solidFill>
                  <a:schemeClr val="bg1"/>
                </a:solidFill>
              </a:rPr>
              <a:t>Art. 120. Sponsorizzazione di beni culturali (codice dei Beni Culturali e del Paesaggio)</a:t>
            </a:r>
            <a:endParaRPr lang="it-IT" dirty="0">
              <a:solidFill>
                <a:schemeClr val="bg1"/>
              </a:solidFill>
            </a:endParaRPr>
          </a:p>
          <a:p>
            <a:r>
              <a:rPr lang="it-IT" dirty="0">
                <a:solidFill>
                  <a:schemeClr val="bg1"/>
                </a:solidFill>
              </a:rPr>
              <a:t>1. E' sponsorizzazione di beni culturali </a:t>
            </a:r>
            <a:r>
              <a:rPr lang="it-IT" b="1" dirty="0">
                <a:solidFill>
                  <a:schemeClr val="bg1"/>
                </a:solidFill>
              </a:rPr>
              <a:t>ogni contributo, anche in beni o servizi, erogato per la progettazione o l'attuazione di iniziative in ordine alla tutela ovvero alla valorizzazione del patrimonio culturale, con lo scopo di promuovere il nome, il marchio, l'immagine, l'attività o il prodotto </a:t>
            </a:r>
            <a:r>
              <a:rPr lang="it-IT" dirty="0">
                <a:solidFill>
                  <a:schemeClr val="bg1"/>
                </a:solidFill>
              </a:rPr>
              <a:t>dell'attività del soggetto erogante. Possono essere oggetto di sponsorizzazione iniziative del Ministero, delle regioni, degli altri enti pubblici territoriali nonché di altri soggetti pubblici o di persone giuridiche private senza fine di lucro, ovvero iniziative di soggetti privati su beni culturali di loro proprietà. La verifica della compatibilità di dette iniziative con le esigenze della tutela è effettuata dal Ministero in conformità alle disposizioni del presente codice.</a:t>
            </a:r>
            <a:br>
              <a:rPr lang="it-IT" dirty="0">
                <a:solidFill>
                  <a:schemeClr val="bg1"/>
                </a:solidFill>
              </a:rPr>
            </a:br>
            <a:r>
              <a:rPr lang="it-IT" i="1" dirty="0">
                <a:solidFill>
                  <a:schemeClr val="bg1"/>
                </a:solidFill>
              </a:rPr>
              <a:t>(comma così sostituito dall'art. 2 del d.lgs. n. 62 del 2008)</a:t>
            </a:r>
            <a:endParaRPr lang="it-IT" dirty="0">
              <a:solidFill>
                <a:schemeClr val="bg1"/>
              </a:solidFill>
            </a:endParaRPr>
          </a:p>
          <a:p>
            <a:r>
              <a:rPr lang="it-IT" dirty="0">
                <a:solidFill>
                  <a:schemeClr val="bg1"/>
                </a:solidFill>
              </a:rPr>
              <a:t>2. La promozione di cui al comma 1 avviene attraverso l’associazione del nome, del marchio, dell’immagine, dell’attività o del prodotto all’iniziativa oggetto del contributo, in forme compatibili con il carattere artistico o storico, l’aspetto e il decoro del bene culturale da tutelare o valorizzare, da stabilirsi con il contratto di sponsorizzazione.</a:t>
            </a:r>
          </a:p>
          <a:p>
            <a:r>
              <a:rPr lang="it-IT" dirty="0">
                <a:solidFill>
                  <a:schemeClr val="bg1"/>
                </a:solidFill>
              </a:rPr>
              <a:t>3. Con il contratto di sponsorizzazione sono altresì definite le modalità di erogazione del contributo nonché le forme del controllo, da parte del soggetto erogante, sulla realizzazione dell’iniziativa cui il contributo si riferisce</a:t>
            </a:r>
          </a:p>
          <a:p>
            <a:endParaRPr lang="it-IT" dirty="0">
              <a:solidFill>
                <a:schemeClr val="bg1"/>
              </a:solidFill>
            </a:endParaRPr>
          </a:p>
        </p:txBody>
      </p:sp>
    </p:spTree>
    <p:extLst>
      <p:ext uri="{BB962C8B-B14F-4D97-AF65-F5344CB8AC3E}">
        <p14:creationId xmlns:p14="http://schemas.microsoft.com/office/powerpoint/2010/main" val="3735551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1"/>
            <a:ext cx="12172224" cy="665732"/>
          </a:xfrm>
        </p:spPr>
        <p:txBody>
          <a:bodyPr>
            <a:normAutofit fontScale="90000"/>
          </a:bodyPr>
          <a:lstStyle/>
          <a:p>
            <a:r>
              <a:rPr lang="it-IT" sz="4000" i="1" dirty="0">
                <a:solidFill>
                  <a:schemeClr val="bg1"/>
                </a:solidFill>
              </a:rPr>
              <a:t> </a:t>
            </a:r>
            <a:r>
              <a:rPr lang="it-IT" sz="3100" i="1" dirty="0">
                <a:solidFill>
                  <a:schemeClr val="bg1"/>
                </a:solidFill>
              </a:rPr>
              <a:t>LE COMMISSIONI REGIONALI PER IL PATRIMONIO CULTURALE-1 </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888" y="511197"/>
            <a:ext cx="12114934" cy="5909310"/>
          </a:xfrm>
          <a:prstGeom prst="rect">
            <a:avLst/>
          </a:prstGeom>
          <a:solidFill>
            <a:schemeClr val="tx2">
              <a:lumMod val="40000"/>
              <a:lumOff val="60000"/>
            </a:schemeClr>
          </a:solidFill>
        </p:spPr>
        <p:txBody>
          <a:bodyPr wrap="square" numCol="1" rtlCol="0">
            <a:spAutoFit/>
          </a:bodyPr>
          <a:lstStyle/>
          <a:p>
            <a:r>
              <a:rPr lang="it-IT" dirty="0">
                <a:solidFill>
                  <a:schemeClr val="bg1"/>
                </a:solidFill>
              </a:rPr>
              <a:t>1. </a:t>
            </a:r>
            <a:r>
              <a:rPr lang="it-IT" b="1" dirty="0">
                <a:solidFill>
                  <a:schemeClr val="bg1"/>
                </a:solidFill>
              </a:rPr>
              <a:t>La Commissione regionale per il patrimonio culturale è organo collegiale a competenza intersettoriale</a:t>
            </a:r>
            <a:r>
              <a:rPr lang="it-IT" dirty="0">
                <a:solidFill>
                  <a:schemeClr val="bg1"/>
                </a:solidFill>
              </a:rPr>
              <a:t>. Coordina e armonizza l’attività di </a:t>
            </a:r>
            <a:r>
              <a:rPr lang="it-IT" b="1" dirty="0">
                <a:solidFill>
                  <a:schemeClr val="bg1"/>
                </a:solidFill>
              </a:rPr>
              <a:t>tutela e di valorizzazione nel territorio regionale</a:t>
            </a:r>
            <a:r>
              <a:rPr lang="it-IT" dirty="0">
                <a:solidFill>
                  <a:schemeClr val="bg1"/>
                </a:solidFill>
              </a:rPr>
              <a:t>, favorisce l’integrazione inter e multidisciplinare tra i diversi istituti, garantisce una visione complessiva del patrimonio culturale, svolge un’azione di monitoraggio, di valutazione e autovalutazione.</a:t>
            </a:r>
          </a:p>
          <a:p>
            <a:r>
              <a:rPr lang="it-IT" dirty="0">
                <a:solidFill>
                  <a:schemeClr val="bg1"/>
                </a:solidFill>
              </a:rPr>
              <a:t>2. La Commissione svolge i seguenti compiti:</a:t>
            </a:r>
          </a:p>
          <a:p>
            <a:r>
              <a:rPr lang="it-IT" i="1" dirty="0">
                <a:solidFill>
                  <a:schemeClr val="bg1"/>
                </a:solidFill>
              </a:rPr>
              <a:t>a) </a:t>
            </a:r>
            <a:r>
              <a:rPr lang="it-IT" b="1" dirty="0">
                <a:solidFill>
                  <a:schemeClr val="bg1"/>
                </a:solidFill>
              </a:rPr>
              <a:t>verifica la sussistenza dell’interesse culturale</a:t>
            </a:r>
            <a:r>
              <a:rPr lang="it-IT" dirty="0">
                <a:solidFill>
                  <a:schemeClr val="bg1"/>
                </a:solidFill>
              </a:rPr>
              <a:t> nei beni appartenenti a soggetti pubblici e a persone giuridiche private senza fine di lucro, ai sensi dell’articolo 12 del Codice;</a:t>
            </a:r>
          </a:p>
          <a:p>
            <a:r>
              <a:rPr lang="it-IT" i="1" dirty="0">
                <a:solidFill>
                  <a:schemeClr val="bg1"/>
                </a:solidFill>
              </a:rPr>
              <a:t>b</a:t>
            </a:r>
            <a:r>
              <a:rPr lang="it-IT" b="1" i="1" dirty="0">
                <a:solidFill>
                  <a:schemeClr val="bg1"/>
                </a:solidFill>
              </a:rPr>
              <a:t>) </a:t>
            </a:r>
            <a:r>
              <a:rPr lang="it-IT" b="1" dirty="0">
                <a:solidFill>
                  <a:schemeClr val="bg1"/>
                </a:solidFill>
              </a:rPr>
              <a:t>dichiara, su proposta delle competenti Soprintendenze di settore, l’interesse culturale delle cose</a:t>
            </a:r>
            <a:r>
              <a:rPr lang="it-IT" dirty="0">
                <a:solidFill>
                  <a:schemeClr val="bg1"/>
                </a:solidFill>
              </a:rPr>
              <a:t>, a chiunque appartenenti, ai sensi dell’articolo 13 del Codice;</a:t>
            </a:r>
          </a:p>
          <a:p>
            <a:r>
              <a:rPr lang="it-IT" i="1" dirty="0">
                <a:solidFill>
                  <a:schemeClr val="bg1"/>
                </a:solidFill>
              </a:rPr>
              <a:t>c) </a:t>
            </a:r>
            <a:r>
              <a:rPr lang="it-IT" dirty="0">
                <a:solidFill>
                  <a:schemeClr val="bg1"/>
                </a:solidFill>
              </a:rPr>
              <a:t>detta, su proposta delle competenti Soprintendenze di settore, prescrizioni di </a:t>
            </a:r>
            <a:r>
              <a:rPr lang="it-IT" b="1" dirty="0">
                <a:solidFill>
                  <a:schemeClr val="bg1"/>
                </a:solidFill>
              </a:rPr>
              <a:t>tutela indiretta </a:t>
            </a:r>
            <a:r>
              <a:rPr lang="it-IT" dirty="0">
                <a:solidFill>
                  <a:schemeClr val="bg1"/>
                </a:solidFill>
              </a:rPr>
              <a:t>ai sensi</a:t>
            </a:r>
          </a:p>
          <a:p>
            <a:r>
              <a:rPr lang="it-IT" dirty="0">
                <a:solidFill>
                  <a:schemeClr val="bg1"/>
                </a:solidFill>
              </a:rPr>
              <a:t>dell’articolo 45 del Codice;</a:t>
            </a:r>
          </a:p>
          <a:p>
            <a:r>
              <a:rPr lang="it-IT" i="1" dirty="0">
                <a:solidFill>
                  <a:schemeClr val="bg1"/>
                </a:solidFill>
              </a:rPr>
              <a:t>d) </a:t>
            </a:r>
            <a:r>
              <a:rPr lang="it-IT" b="1" dirty="0">
                <a:solidFill>
                  <a:schemeClr val="bg1"/>
                </a:solidFill>
              </a:rPr>
              <a:t>autorizza gli interventi di demolizione, rimozione definitiva, nonché di smembramento di collezioni, serie e raccolte, </a:t>
            </a:r>
            <a:r>
              <a:rPr lang="it-IT" dirty="0">
                <a:solidFill>
                  <a:schemeClr val="bg1"/>
                </a:solidFill>
              </a:rPr>
              <a:t>da eseguirsi ai sensi dell’articolo 21 del Codice, fatta eccezione per i casi di urgenza, nei quali l’autorizzazione è rilasciata dal competente soprintendente, che informa contestualmente il Segretario regionale;</a:t>
            </a:r>
          </a:p>
          <a:p>
            <a:r>
              <a:rPr lang="it-IT" i="1" dirty="0">
                <a:solidFill>
                  <a:schemeClr val="bg1"/>
                </a:solidFill>
              </a:rPr>
              <a:t>e) </a:t>
            </a:r>
            <a:r>
              <a:rPr lang="it-IT" dirty="0">
                <a:solidFill>
                  <a:schemeClr val="bg1"/>
                </a:solidFill>
              </a:rPr>
              <a:t>autorizza, su proposta del soprintendente, </a:t>
            </a:r>
            <a:r>
              <a:rPr lang="it-IT" b="1" dirty="0">
                <a:solidFill>
                  <a:schemeClr val="bg1"/>
                </a:solidFill>
              </a:rPr>
              <a:t>le alienazioni, le permute, le costituzioni di ipoteca e di pegno </a:t>
            </a:r>
            <a:r>
              <a:rPr lang="it-IT" dirty="0">
                <a:solidFill>
                  <a:schemeClr val="bg1"/>
                </a:solidFill>
              </a:rPr>
              <a:t>e ogni </a:t>
            </a:r>
            <a:r>
              <a:rPr lang="it-IT" b="1" dirty="0">
                <a:solidFill>
                  <a:schemeClr val="bg1"/>
                </a:solidFill>
              </a:rPr>
              <a:t>altro negozio giuridico </a:t>
            </a:r>
            <a:r>
              <a:rPr lang="it-IT" dirty="0">
                <a:solidFill>
                  <a:schemeClr val="bg1"/>
                </a:solidFill>
              </a:rPr>
              <a:t>che comporta il </a:t>
            </a:r>
            <a:r>
              <a:rPr lang="it-IT" b="1" dirty="0">
                <a:solidFill>
                  <a:schemeClr val="bg1"/>
                </a:solidFill>
              </a:rPr>
              <a:t>trasferimento a titolo oneroso di beni culturali</a:t>
            </a:r>
            <a:r>
              <a:rPr lang="it-IT" dirty="0">
                <a:solidFill>
                  <a:schemeClr val="bg1"/>
                </a:solidFill>
              </a:rPr>
              <a:t>, ai sensi degli articoli 55, 56, 57 </a:t>
            </a:r>
            <a:r>
              <a:rPr lang="it-IT" i="1" dirty="0">
                <a:solidFill>
                  <a:schemeClr val="bg1"/>
                </a:solidFill>
              </a:rPr>
              <a:t>-bis </a:t>
            </a:r>
            <a:r>
              <a:rPr lang="it-IT" dirty="0">
                <a:solidFill>
                  <a:schemeClr val="bg1"/>
                </a:solidFill>
              </a:rPr>
              <a:t>e 58 del Codice;</a:t>
            </a:r>
          </a:p>
          <a:p>
            <a:r>
              <a:rPr lang="it-IT" i="1" dirty="0">
                <a:solidFill>
                  <a:schemeClr val="bg1"/>
                </a:solidFill>
              </a:rPr>
              <a:t>f) </a:t>
            </a:r>
            <a:r>
              <a:rPr lang="it-IT" dirty="0">
                <a:solidFill>
                  <a:schemeClr val="bg1"/>
                </a:solidFill>
              </a:rPr>
              <a:t>richiede alle commissioni regionali di cui all’articolo 137 del Codice, anche su iniziativa della competente</a:t>
            </a:r>
          </a:p>
          <a:p>
            <a:r>
              <a:rPr lang="it-IT" dirty="0">
                <a:solidFill>
                  <a:schemeClr val="bg1"/>
                </a:solidFill>
              </a:rPr>
              <a:t>Soprintendenze di settore, l’adozione </a:t>
            </a:r>
            <a:r>
              <a:rPr lang="it-IT" b="1" dirty="0">
                <a:solidFill>
                  <a:schemeClr val="bg1"/>
                </a:solidFill>
              </a:rPr>
              <a:t>della proposta di dichiarazione di notevole interesse pubblico per i beni paesaggistici,</a:t>
            </a:r>
            <a:r>
              <a:rPr lang="it-IT" dirty="0">
                <a:solidFill>
                  <a:schemeClr val="bg1"/>
                </a:solidFill>
              </a:rPr>
              <a:t> ai sensi dell’articolo 138 del Codice;</a:t>
            </a:r>
          </a:p>
        </p:txBody>
      </p:sp>
    </p:spTree>
    <p:extLst>
      <p:ext uri="{BB962C8B-B14F-4D97-AF65-F5344CB8AC3E}">
        <p14:creationId xmlns:p14="http://schemas.microsoft.com/office/powerpoint/2010/main" val="872670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1"/>
            <a:ext cx="12172224" cy="665732"/>
          </a:xfrm>
        </p:spPr>
        <p:txBody>
          <a:bodyPr>
            <a:normAutofit fontScale="90000"/>
          </a:bodyPr>
          <a:lstStyle/>
          <a:p>
            <a:r>
              <a:rPr lang="it-IT" sz="4000" i="1" dirty="0">
                <a:solidFill>
                  <a:schemeClr val="bg1"/>
                </a:solidFill>
              </a:rPr>
              <a:t> </a:t>
            </a:r>
            <a:r>
              <a:rPr lang="it-IT" sz="3100" i="1" dirty="0">
                <a:solidFill>
                  <a:schemeClr val="bg1"/>
                </a:solidFill>
              </a:rPr>
              <a:t>LE COMMISSIONI REGIONALI PER IL PATRIMONIO CULTURALE -2</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770359"/>
            <a:ext cx="12114934" cy="369332"/>
          </a:xfrm>
          <a:prstGeom prst="rect">
            <a:avLst/>
          </a:prstGeom>
          <a:solidFill>
            <a:schemeClr val="tx2">
              <a:lumMod val="40000"/>
              <a:lumOff val="60000"/>
            </a:schemeClr>
          </a:solidFill>
        </p:spPr>
        <p:txBody>
          <a:bodyPr wrap="square" numCol="1" rtlCol="0">
            <a:spAutoFit/>
          </a:bodyPr>
          <a:lstStyle/>
          <a:p>
            <a:endParaRPr lang="it-IT" dirty="0">
              <a:solidFill>
                <a:schemeClr val="bg1"/>
              </a:solidFill>
            </a:endParaRPr>
          </a:p>
        </p:txBody>
      </p:sp>
      <p:sp>
        <p:nvSpPr>
          <p:cNvPr id="4" name="CasellaDiTesto 3">
            <a:extLst>
              <a:ext uri="{FF2B5EF4-FFF2-40B4-BE49-F238E27FC236}">
                <a16:creationId xmlns:a16="http://schemas.microsoft.com/office/drawing/2014/main" id="{5EE7BB23-2AD8-413B-AD69-78DE3A1DC2B5}"/>
              </a:ext>
            </a:extLst>
          </p:cNvPr>
          <p:cNvSpPr txBox="1"/>
          <p:nvPr/>
        </p:nvSpPr>
        <p:spPr>
          <a:xfrm>
            <a:off x="38533" y="511197"/>
            <a:ext cx="12114934" cy="6001643"/>
          </a:xfrm>
          <a:prstGeom prst="rect">
            <a:avLst/>
          </a:prstGeom>
          <a:solidFill>
            <a:schemeClr val="tx2">
              <a:lumMod val="40000"/>
              <a:lumOff val="60000"/>
            </a:schemeClr>
          </a:solidFill>
        </p:spPr>
        <p:txBody>
          <a:bodyPr wrap="square" numCol="1" rtlCol="0">
            <a:spAutoFit/>
          </a:bodyPr>
          <a:lstStyle/>
          <a:p>
            <a:pPr algn="just"/>
            <a:r>
              <a:rPr lang="it-IT" sz="1600" i="1" dirty="0">
                <a:solidFill>
                  <a:schemeClr val="bg1"/>
                </a:solidFill>
              </a:rPr>
              <a:t>g) </a:t>
            </a:r>
            <a:r>
              <a:rPr lang="it-IT" sz="1600" dirty="0">
                <a:solidFill>
                  <a:schemeClr val="bg1"/>
                </a:solidFill>
              </a:rPr>
              <a:t>adotta, su proposta del soprintendente e previo parere della Regione, ai sensi dell’articolo 138 del Codice, la dichiarazione di notevole interesse pubblico relativamente ai beni paesaggistici;</a:t>
            </a:r>
          </a:p>
          <a:p>
            <a:pPr algn="just"/>
            <a:r>
              <a:rPr lang="it-IT" sz="1600" i="1" dirty="0">
                <a:solidFill>
                  <a:schemeClr val="bg1"/>
                </a:solidFill>
              </a:rPr>
              <a:t>h) </a:t>
            </a:r>
            <a:r>
              <a:rPr lang="it-IT" sz="1600" dirty="0">
                <a:solidFill>
                  <a:schemeClr val="bg1"/>
                </a:solidFill>
              </a:rPr>
              <a:t>provvede, anche d’intesa con la Regione o con gli altri enti pubblici territoriali interessati e su proposta del soprintendente, alla </a:t>
            </a:r>
            <a:r>
              <a:rPr lang="it-IT" sz="1600" b="1" dirty="0">
                <a:solidFill>
                  <a:schemeClr val="bg1"/>
                </a:solidFill>
              </a:rPr>
              <a:t>integrazione del contenuto delle dichiarazioni di notevole interesse pubblico </a:t>
            </a:r>
            <a:r>
              <a:rPr lang="it-IT" sz="1600" dirty="0">
                <a:solidFill>
                  <a:schemeClr val="bg1"/>
                </a:solidFill>
              </a:rPr>
              <a:t>relativamente ai beni paesaggistici;</a:t>
            </a:r>
          </a:p>
          <a:p>
            <a:pPr algn="just"/>
            <a:r>
              <a:rPr lang="it-IT" sz="1600" i="1" dirty="0">
                <a:solidFill>
                  <a:schemeClr val="bg1"/>
                </a:solidFill>
              </a:rPr>
              <a:t>i) </a:t>
            </a:r>
            <a:r>
              <a:rPr lang="it-IT" sz="1600" dirty="0">
                <a:solidFill>
                  <a:schemeClr val="bg1"/>
                </a:solidFill>
              </a:rPr>
              <a:t>esprime l’assenso del Ministero, sulla base dei criteri fissati dal Direttore generale Musei, sulle proposte di acquisizione in comodato di beni culturali di proprietà privata, formulate dagli uffici periferici del Ministero presenti nel territorio regionale e sulle richieste di deposito di beni culturali formulate, ai medesimi uffici, da soggetti pubblici ai sensi dell’articolo 44 del Codice;</a:t>
            </a:r>
          </a:p>
          <a:p>
            <a:pPr algn="just"/>
            <a:r>
              <a:rPr lang="it-IT" sz="1600" i="1" dirty="0">
                <a:solidFill>
                  <a:schemeClr val="bg1"/>
                </a:solidFill>
              </a:rPr>
              <a:t>l) </a:t>
            </a:r>
            <a:r>
              <a:rPr lang="it-IT" sz="1600" dirty="0">
                <a:solidFill>
                  <a:schemeClr val="bg1"/>
                </a:solidFill>
              </a:rPr>
              <a:t>esprime pareri sugli interventi da inserire nei programmi annuali e pluriennali e nei relativi piani di spesa, anche sulla base delle indicazioni degli uffici periferici del Ministero.</a:t>
            </a:r>
          </a:p>
          <a:p>
            <a:pPr algn="just"/>
            <a:r>
              <a:rPr lang="it-IT" sz="1600" dirty="0">
                <a:solidFill>
                  <a:schemeClr val="bg1"/>
                </a:solidFill>
              </a:rPr>
              <a:t>La Commissione svolge altresì le funzioni di </a:t>
            </a:r>
            <a:r>
              <a:rPr lang="it-IT" sz="1600" b="1" dirty="0">
                <a:solidFill>
                  <a:schemeClr val="bg1"/>
                </a:solidFill>
              </a:rPr>
              <a:t>Commissione di garanzia </a:t>
            </a:r>
            <a:r>
              <a:rPr lang="it-IT" sz="1600" dirty="0">
                <a:solidFill>
                  <a:schemeClr val="bg1"/>
                </a:solidFill>
              </a:rPr>
              <a:t>per il patrimonio culturale di cui all’articolo 12, comma 1 </a:t>
            </a:r>
            <a:r>
              <a:rPr lang="it-IT" sz="1600" i="1" dirty="0">
                <a:solidFill>
                  <a:schemeClr val="bg1"/>
                </a:solidFill>
              </a:rPr>
              <a:t>-bis </a:t>
            </a:r>
            <a:r>
              <a:rPr lang="it-IT" sz="1600" dirty="0">
                <a:solidFill>
                  <a:schemeClr val="bg1"/>
                </a:solidFill>
              </a:rPr>
              <a:t>, del decreto-legge 31 maggio 2014, n. 83, convertito, con modificazioni, dalla legge 29 luglio 2014, n. 106. A tal fine, la Commissione può </a:t>
            </a:r>
            <a:r>
              <a:rPr lang="it-IT" sz="1600" b="1" dirty="0">
                <a:solidFill>
                  <a:schemeClr val="bg1"/>
                </a:solidFill>
              </a:rPr>
              <a:t>riesaminare i pareri, nulla osta o altri atti di assenso comunque denominati rilasciati dagli organi periferici del Ministero,</a:t>
            </a:r>
            <a:r>
              <a:rPr lang="it-IT" sz="1600" dirty="0">
                <a:solidFill>
                  <a:schemeClr val="bg1"/>
                </a:solidFill>
              </a:rPr>
              <a:t> entro il termine perentorio di dieci giorni dalla ricezione dell’atto.</a:t>
            </a:r>
          </a:p>
          <a:p>
            <a:pPr algn="just"/>
            <a:r>
              <a:rPr lang="it-IT" sz="1600" dirty="0">
                <a:solidFill>
                  <a:schemeClr val="bg1"/>
                </a:solidFill>
              </a:rPr>
              <a:t>4. La </a:t>
            </a:r>
            <a:r>
              <a:rPr lang="it-IT" sz="1600" b="1" dirty="0">
                <a:solidFill>
                  <a:schemeClr val="bg1"/>
                </a:solidFill>
              </a:rPr>
              <a:t>Commissione è presieduta dal Segretario regionale</a:t>
            </a:r>
            <a:r>
              <a:rPr lang="it-IT" sz="1600" dirty="0">
                <a:solidFill>
                  <a:schemeClr val="bg1"/>
                </a:solidFill>
              </a:rPr>
              <a:t>, che la convoca anche in via telematica ed è composta dai </a:t>
            </a:r>
            <a:r>
              <a:rPr lang="it-IT" sz="1600" b="1" dirty="0">
                <a:solidFill>
                  <a:schemeClr val="bg1"/>
                </a:solidFill>
              </a:rPr>
              <a:t>soprintendenti di settore</a:t>
            </a:r>
            <a:r>
              <a:rPr lang="it-IT" sz="1600" dirty="0">
                <a:solidFill>
                  <a:schemeClr val="bg1"/>
                </a:solidFill>
              </a:rPr>
              <a:t>, inclusi i dirigenti degli istituti di cui all’articolo 33, comma 2, lettera </a:t>
            </a:r>
            <a:r>
              <a:rPr lang="it-IT" sz="1600" i="1" dirty="0">
                <a:solidFill>
                  <a:schemeClr val="bg1"/>
                </a:solidFill>
              </a:rPr>
              <a:t>a (</a:t>
            </a:r>
            <a:r>
              <a:rPr lang="it-IT" sz="1600" dirty="0">
                <a:solidFill>
                  <a:schemeClr val="bg1"/>
                </a:solidFill>
              </a:rPr>
              <a:t>Archivio centrale dello Stato, l’Istituto centrale per la digitalizzazione del patrimonio culturale - </a:t>
            </a:r>
            <a:r>
              <a:rPr lang="it-IT" sz="1600" i="1" dirty="0">
                <a:solidFill>
                  <a:schemeClr val="bg1"/>
                </a:solidFill>
              </a:rPr>
              <a:t>Digital Library,</a:t>
            </a:r>
            <a:r>
              <a:rPr lang="it-IT" sz="1600" dirty="0">
                <a:solidFill>
                  <a:schemeClr val="bg1"/>
                </a:solidFill>
              </a:rPr>
              <a:t> la Soprintendenza speciale Archeologia, belle arti e paesaggio di Roma</a:t>
            </a:r>
            <a:r>
              <a:rPr lang="it-IT" sz="1600" i="1" dirty="0">
                <a:solidFill>
                  <a:schemeClr val="bg1"/>
                </a:solidFill>
              </a:rPr>
              <a:t>)</a:t>
            </a:r>
            <a:r>
              <a:rPr lang="it-IT" sz="1600" dirty="0">
                <a:solidFill>
                  <a:schemeClr val="bg1"/>
                </a:solidFill>
              </a:rPr>
              <a:t>, e </a:t>
            </a:r>
            <a:r>
              <a:rPr lang="it-IT" sz="1600" b="1" dirty="0">
                <a:solidFill>
                  <a:schemeClr val="bg1"/>
                </a:solidFill>
              </a:rPr>
              <a:t>dal direttore regionale Musei </a:t>
            </a:r>
            <a:r>
              <a:rPr lang="it-IT" sz="1600" dirty="0">
                <a:solidFill>
                  <a:schemeClr val="bg1"/>
                </a:solidFill>
              </a:rPr>
              <a:t>operanti nel territorio della Regione. </a:t>
            </a:r>
          </a:p>
          <a:p>
            <a:pPr algn="just"/>
            <a:r>
              <a:rPr lang="it-IT" sz="1600" dirty="0">
                <a:solidFill>
                  <a:schemeClr val="bg1"/>
                </a:solidFill>
              </a:rPr>
              <a:t>Tale composizione è integrata con i responsabili degli uffici periferici operanti in ambito regionale quando siano trattate questioni riguardanti i medesimi uffici. La partecipazione alla Commissione costituisce dovere d’ufficio e non è delegabile. La Commissione è validamente costituita con la presenza di almeno la metà dei componenti e delibera a maggioranza dei presenti.</a:t>
            </a:r>
          </a:p>
          <a:p>
            <a:endParaRPr lang="it-IT" sz="1600" dirty="0">
              <a:solidFill>
                <a:schemeClr val="bg1"/>
              </a:solidFill>
            </a:endParaRPr>
          </a:p>
        </p:txBody>
      </p:sp>
    </p:spTree>
    <p:extLst>
      <p:ext uri="{BB962C8B-B14F-4D97-AF65-F5344CB8AC3E}">
        <p14:creationId xmlns:p14="http://schemas.microsoft.com/office/powerpoint/2010/main" val="1336562751"/>
      </p:ext>
    </p:extLst>
  </p:cSld>
  <p:clrMapOvr>
    <a:masterClrMapping/>
  </p:clrMapOvr>
</p:sld>
</file>

<file path=ppt/theme/theme1.xml><?xml version="1.0" encoding="utf-8"?>
<a:theme xmlns:a="http://schemas.openxmlformats.org/drawingml/2006/main" name="Sezion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1726</TotalTime>
  <Words>7347</Words>
  <Application>Microsoft Office PowerPoint</Application>
  <PresentationFormat>Widescreen</PresentationFormat>
  <Paragraphs>484</Paragraphs>
  <Slides>40</Slides>
  <Notes>30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40</vt:i4>
      </vt:variant>
    </vt:vector>
  </HeadingPairs>
  <TitlesOfParts>
    <vt:vector size="48" baseType="lpstr">
      <vt:lpstr>Calibri</vt:lpstr>
      <vt:lpstr>Century Gothic</vt:lpstr>
      <vt:lpstr>Times New Roman</vt:lpstr>
      <vt:lpstr>TimesNewRomanPS-ItalicMT</vt:lpstr>
      <vt:lpstr>TimesNewRomanPSMT</vt:lpstr>
      <vt:lpstr>Wingdings</vt:lpstr>
      <vt:lpstr>Wingdings 3</vt:lpstr>
      <vt:lpstr>Sezione</vt:lpstr>
      <vt:lpstr>Presentazione standard di PowerPoint</vt:lpstr>
      <vt:lpstr>Presentazione standard di PowerPoint</vt:lpstr>
      <vt:lpstr> GLI ISTITUTI PERIFERICI DEL MINISTERO </vt:lpstr>
      <vt:lpstr> I COMPITI DEI SEGRETARIATI REGIONALI - 1 </vt:lpstr>
      <vt:lpstr> I COMPITI DEI SEGRETARIATI REGIONALI - 2 </vt:lpstr>
      <vt:lpstr> I COMPITI DEI SEGRETARIATI REGIONALI - 3 </vt:lpstr>
      <vt:lpstr>LA SPONSORIZZAZIONE </vt:lpstr>
      <vt:lpstr> LE COMMISSIONI REGIONALI PER IL PATRIMONIO CULTURALE-1  </vt:lpstr>
      <vt:lpstr> LE COMMISSIONI REGIONALI PER IL PATRIMONIO CULTURALE -2 </vt:lpstr>
      <vt:lpstr>      i 17 SEGRETARIATI REGIONALI - 1 </vt:lpstr>
      <vt:lpstr>      i SEGRETARIATI REGIONALI - 2 </vt:lpstr>
      <vt:lpstr>      Le soprintendenze archeologia belle arti e paesaggio -1 </vt:lpstr>
      <vt:lpstr> Le soprintendenze archeologia belle arti e paesaggio-2</vt:lpstr>
      <vt:lpstr>                  </vt:lpstr>
      <vt:lpstr>      compiti DELLe SOPRINTENDENZE ABAP -4 </vt:lpstr>
      <vt:lpstr>      FOCUS SU TUTELA INDIRETTA (ARTT. 45-47 DEL CODICE) </vt:lpstr>
      <vt:lpstr> FOCUS SU ESERCIZIO DEL DIRITTO DI PRELAZIONE</vt:lpstr>
      <vt:lpstr>      Le SOPRINTENDENZE ABAP-5  </vt:lpstr>
      <vt:lpstr>      Le SOPRINTENDENZE ABAP -6  </vt:lpstr>
      <vt:lpstr>      Le SOPRINTENDENZE ABAP -7  </vt:lpstr>
      <vt:lpstr>      Le SOPRINTENDENZE ABAP -8  </vt:lpstr>
      <vt:lpstr>      Le SOPRINTENDENZE ABAP -9  </vt:lpstr>
      <vt:lpstr>    </vt:lpstr>
      <vt:lpstr>    </vt:lpstr>
      <vt:lpstr>    </vt:lpstr>
      <vt:lpstr>    </vt:lpstr>
      <vt:lpstr>I compiti degli ARCHIVI DI STATO </vt:lpstr>
      <vt:lpstr>ARCHIVI DI STATO -1</vt:lpstr>
      <vt:lpstr>ARCHIVI DI STATO -2</vt:lpstr>
      <vt:lpstr>ARCHIVI DI STATO -3</vt:lpstr>
      <vt:lpstr>I COMPITI DELLE BIBLIOTECHE STATALI</vt:lpstr>
      <vt:lpstr>BIBLIOTECHE STATALI-1</vt:lpstr>
      <vt:lpstr>BIBLIOTECHE STATALI-2</vt:lpstr>
      <vt:lpstr>LE BIBLIOTECHE AD AUTONOMIA SPECIALE</vt:lpstr>
      <vt:lpstr>Soprintendenze archivistiche e bibliografiche -1</vt:lpstr>
      <vt:lpstr>Soprintendenze archivistiche e bibliografiche -2</vt:lpstr>
      <vt:lpstr>Soprintendenze archivistiche e bibliografiche -3</vt:lpstr>
      <vt:lpstr>Soprintendenze archivistiche e bibliografiche -4 </vt:lpstr>
      <vt:lpstr>Soprintendenze archivistiche e bibliografiche - 5</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cristina lollai</dc:creator>
  <cp:lastModifiedBy>cristina lollai</cp:lastModifiedBy>
  <cp:revision>150</cp:revision>
  <dcterms:created xsi:type="dcterms:W3CDTF">2020-02-09T08:15:27Z</dcterms:created>
  <dcterms:modified xsi:type="dcterms:W3CDTF">2020-03-10T17:55:49Z</dcterms:modified>
</cp:coreProperties>
</file>