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32"/>
  </p:notesMasterIdLst>
  <p:sldIdLst>
    <p:sldId id="257" r:id="rId2"/>
    <p:sldId id="267" r:id="rId3"/>
    <p:sldId id="317" r:id="rId4"/>
    <p:sldId id="316" r:id="rId5"/>
    <p:sldId id="282" r:id="rId6"/>
    <p:sldId id="284" r:id="rId7"/>
    <p:sldId id="318" r:id="rId8"/>
    <p:sldId id="314" r:id="rId9"/>
    <p:sldId id="302" r:id="rId10"/>
    <p:sldId id="285" r:id="rId11"/>
    <p:sldId id="308" r:id="rId12"/>
    <p:sldId id="309" r:id="rId13"/>
    <p:sldId id="310" r:id="rId14"/>
    <p:sldId id="313" r:id="rId15"/>
    <p:sldId id="307" r:id="rId16"/>
    <p:sldId id="286" r:id="rId17"/>
    <p:sldId id="287" r:id="rId18"/>
    <p:sldId id="312" r:id="rId19"/>
    <p:sldId id="290" r:id="rId20"/>
    <p:sldId id="288" r:id="rId21"/>
    <p:sldId id="289" r:id="rId22"/>
    <p:sldId id="291" r:id="rId23"/>
    <p:sldId id="295" r:id="rId24"/>
    <p:sldId id="296" r:id="rId25"/>
    <p:sldId id="301" r:id="rId26"/>
    <p:sldId id="315" r:id="rId27"/>
    <p:sldId id="292" r:id="rId28"/>
    <p:sldId id="311" r:id="rId29"/>
    <p:sldId id="293" r:id="rId30"/>
    <p:sldId id="294" r:id="rId3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107F2AB6-C2CA-4736-BFC5-6C086232B267}">
          <p14:sldIdLst>
            <p14:sldId id="257"/>
            <p14:sldId id="267"/>
            <p14:sldId id="317"/>
            <p14:sldId id="316"/>
            <p14:sldId id="282"/>
            <p14:sldId id="284"/>
            <p14:sldId id="318"/>
            <p14:sldId id="314"/>
            <p14:sldId id="302"/>
            <p14:sldId id="285"/>
            <p14:sldId id="308"/>
            <p14:sldId id="309"/>
            <p14:sldId id="310"/>
            <p14:sldId id="313"/>
            <p14:sldId id="307"/>
            <p14:sldId id="286"/>
            <p14:sldId id="287"/>
            <p14:sldId id="312"/>
            <p14:sldId id="290"/>
            <p14:sldId id="288"/>
            <p14:sldId id="289"/>
            <p14:sldId id="291"/>
            <p14:sldId id="295"/>
            <p14:sldId id="296"/>
            <p14:sldId id="301"/>
            <p14:sldId id="315"/>
            <p14:sldId id="292"/>
            <p14:sldId id="311"/>
            <p14:sldId id="293"/>
            <p14:sldId id="29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79" autoAdjust="0"/>
    <p:restoredTop sz="94660"/>
  </p:normalViewPr>
  <p:slideViewPr>
    <p:cSldViewPr snapToGrid="0">
      <p:cViewPr varScale="1">
        <p:scale>
          <a:sx n="68" d="100"/>
          <a:sy n="68" d="100"/>
        </p:scale>
        <p:origin x="103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337071-96DA-40C1-B720-481D208144AD}" type="datetimeFigureOut">
              <a:rPr lang="it-IT" smtClean="0"/>
              <a:t>10/03/2020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E77CBD-D4A6-4BD2-87B2-E1C2E73DE4AA}" type="slidenum">
              <a:rPr lang="it-IT" smtClean="0"/>
              <a:t>‹N›</a:t>
            </a:fld>
            <a:endParaRPr lang="it-IT"/>
          </a:p>
        </p:txBody>
      </p:sp>
    </p:spTree>
    <p:extLst>
      <p:ext uri="{BB962C8B-B14F-4D97-AF65-F5344CB8AC3E}">
        <p14:creationId xmlns:p14="http://schemas.microsoft.com/office/powerpoint/2010/main" val="1267837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69EEBE9-900D-4837-A401-6555DADE3EAD}"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56233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10</a:t>
            </a:fld>
            <a:endParaRPr lang="it-IT"/>
          </a:p>
        </p:txBody>
      </p:sp>
    </p:spTree>
    <p:extLst>
      <p:ext uri="{BB962C8B-B14F-4D97-AF65-F5344CB8AC3E}">
        <p14:creationId xmlns:p14="http://schemas.microsoft.com/office/powerpoint/2010/main" val="42443089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11</a:t>
            </a:fld>
            <a:endParaRPr lang="it-IT"/>
          </a:p>
        </p:txBody>
      </p:sp>
    </p:spTree>
    <p:extLst>
      <p:ext uri="{BB962C8B-B14F-4D97-AF65-F5344CB8AC3E}">
        <p14:creationId xmlns:p14="http://schemas.microsoft.com/office/powerpoint/2010/main" val="3811485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12</a:t>
            </a:fld>
            <a:endParaRPr lang="it-IT"/>
          </a:p>
        </p:txBody>
      </p:sp>
    </p:spTree>
    <p:extLst>
      <p:ext uri="{BB962C8B-B14F-4D97-AF65-F5344CB8AC3E}">
        <p14:creationId xmlns:p14="http://schemas.microsoft.com/office/powerpoint/2010/main" val="32700379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13</a:t>
            </a:fld>
            <a:endParaRPr lang="it-IT"/>
          </a:p>
        </p:txBody>
      </p:sp>
    </p:spTree>
    <p:extLst>
      <p:ext uri="{BB962C8B-B14F-4D97-AF65-F5344CB8AC3E}">
        <p14:creationId xmlns:p14="http://schemas.microsoft.com/office/powerpoint/2010/main" val="10094978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14</a:t>
            </a:fld>
            <a:endParaRPr lang="it-IT"/>
          </a:p>
        </p:txBody>
      </p:sp>
    </p:spTree>
    <p:extLst>
      <p:ext uri="{BB962C8B-B14F-4D97-AF65-F5344CB8AC3E}">
        <p14:creationId xmlns:p14="http://schemas.microsoft.com/office/powerpoint/2010/main" val="15581541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15</a:t>
            </a:fld>
            <a:endParaRPr lang="it-IT"/>
          </a:p>
        </p:txBody>
      </p:sp>
    </p:spTree>
    <p:extLst>
      <p:ext uri="{BB962C8B-B14F-4D97-AF65-F5344CB8AC3E}">
        <p14:creationId xmlns:p14="http://schemas.microsoft.com/office/powerpoint/2010/main" val="8787826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16</a:t>
            </a:fld>
            <a:endParaRPr lang="it-IT"/>
          </a:p>
        </p:txBody>
      </p:sp>
    </p:spTree>
    <p:extLst>
      <p:ext uri="{BB962C8B-B14F-4D97-AF65-F5344CB8AC3E}">
        <p14:creationId xmlns:p14="http://schemas.microsoft.com/office/powerpoint/2010/main" val="28128952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17</a:t>
            </a:fld>
            <a:endParaRPr lang="it-IT"/>
          </a:p>
        </p:txBody>
      </p:sp>
    </p:spTree>
    <p:extLst>
      <p:ext uri="{BB962C8B-B14F-4D97-AF65-F5344CB8AC3E}">
        <p14:creationId xmlns:p14="http://schemas.microsoft.com/office/powerpoint/2010/main" val="33474257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18</a:t>
            </a:fld>
            <a:endParaRPr lang="it-IT"/>
          </a:p>
        </p:txBody>
      </p:sp>
    </p:spTree>
    <p:extLst>
      <p:ext uri="{BB962C8B-B14F-4D97-AF65-F5344CB8AC3E}">
        <p14:creationId xmlns:p14="http://schemas.microsoft.com/office/powerpoint/2010/main" val="32873647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19</a:t>
            </a:fld>
            <a:endParaRPr lang="it-IT"/>
          </a:p>
        </p:txBody>
      </p:sp>
    </p:spTree>
    <p:extLst>
      <p:ext uri="{BB962C8B-B14F-4D97-AF65-F5344CB8AC3E}">
        <p14:creationId xmlns:p14="http://schemas.microsoft.com/office/powerpoint/2010/main" val="1179115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Century Gothic" panose="020B0502020202020204"/>
                <a:ea typeface="+mn-ea"/>
                <a:cs typeface="+mn-cs"/>
              </a:rPr>
              <a:t>Con DPCM 169/2019 aggiunte 2 Direzioni Generali, </a:t>
            </a:r>
            <a:r>
              <a:rPr kumimoji="0" lang="it-IT" sz="1200" b="0" i="1" u="none" strike="noStrike" kern="1200" cap="none" spc="0" normalizeH="0" baseline="0" noProof="0" dirty="0">
                <a:ln>
                  <a:noFill/>
                </a:ln>
                <a:solidFill>
                  <a:prstClr val="black"/>
                </a:solidFill>
                <a:effectLst/>
                <a:uLnTx/>
                <a:uFillTx/>
                <a:latin typeface="Century Gothic" panose="020B0502020202020204"/>
                <a:ea typeface="+mn-ea"/>
                <a:cs typeface="+mn-cs"/>
              </a:rPr>
              <a:t> </a:t>
            </a:r>
            <a:r>
              <a:rPr kumimoji="0" lang="it-IT" sz="1200" b="0" i="1" u="sng" strike="noStrike" kern="1200" cap="none" spc="0" normalizeH="0" baseline="0" noProof="0" dirty="0">
                <a:ln>
                  <a:noFill/>
                </a:ln>
                <a:solidFill>
                  <a:prstClr val="black"/>
                </a:solidFill>
                <a:effectLst/>
                <a:uLnTx/>
                <a:uFillTx/>
                <a:latin typeface="Century Gothic" panose="020B0502020202020204"/>
                <a:ea typeface="+mn-ea"/>
                <a:cs typeface="+mn-cs"/>
              </a:rPr>
              <a:t>la  Direzione generale Sicurezza del patrimonio </a:t>
            </a:r>
            <a:r>
              <a:rPr kumimoji="0" lang="it-IT" sz="1200" b="0" i="1" u="sng" strike="noStrike" kern="1200" cap="none" spc="0" normalizeH="0" baseline="0" noProof="0" dirty="0" err="1">
                <a:ln>
                  <a:noFill/>
                </a:ln>
                <a:solidFill>
                  <a:prstClr val="black"/>
                </a:solidFill>
                <a:effectLst/>
                <a:uLnTx/>
                <a:uFillTx/>
                <a:latin typeface="Century Gothic" panose="020B0502020202020204"/>
                <a:ea typeface="+mn-ea"/>
                <a:cs typeface="+mn-cs"/>
              </a:rPr>
              <a:t>culturale</a:t>
            </a:r>
            <a:r>
              <a:rPr kumimoji="0" lang="it-IT" sz="1200" b="0" i="1" u="sng" strike="noStrike" kern="1200" cap="none" spc="0" normalizeH="0" baseline="0" noProof="0" dirty="0" err="1">
                <a:ln>
                  <a:noFill/>
                </a:ln>
                <a:solidFill>
                  <a:prstClr val="white"/>
                </a:solidFill>
                <a:effectLst/>
                <a:uLnTx/>
                <a:uFillTx/>
                <a:latin typeface="Century Gothic" panose="020B0502020202020204"/>
                <a:ea typeface="+mn-ea"/>
                <a:cs typeface="+mn-cs"/>
              </a:rPr>
              <a:t>;</a:t>
            </a:r>
            <a:r>
              <a:rPr kumimoji="0" lang="it-IT" sz="1200" b="0" i="1" u="sng" strike="noStrike" kern="1200" cap="none" spc="0" normalizeH="0" baseline="0" noProof="0" dirty="0" err="1">
                <a:ln>
                  <a:noFill/>
                </a:ln>
                <a:solidFill>
                  <a:prstClr val="black"/>
                </a:solidFill>
                <a:effectLst/>
                <a:uLnTx/>
                <a:uFillTx/>
                <a:latin typeface="Century Gothic" panose="020B0502020202020204"/>
                <a:ea typeface="+mn-ea"/>
                <a:cs typeface="+mn-cs"/>
              </a:rPr>
              <a:t>e</a:t>
            </a:r>
            <a:r>
              <a:rPr lang="it-IT" i="1" u="sng" dirty="0">
                <a:solidFill>
                  <a:prstClr val="black"/>
                </a:solidFill>
                <a:latin typeface="Century Gothic" panose="020B0502020202020204"/>
              </a:rPr>
              <a:t> </a:t>
            </a:r>
            <a:r>
              <a:rPr kumimoji="0" lang="it-IT" sz="1200" b="0" i="1" u="sng" strike="noStrike" kern="1200" cap="none" spc="0" normalizeH="0" baseline="0" noProof="0" dirty="0">
                <a:ln>
                  <a:noFill/>
                </a:ln>
                <a:solidFill>
                  <a:prstClr val="black"/>
                </a:solidFill>
                <a:effectLst/>
                <a:uLnTx/>
                <a:uFillTx/>
                <a:latin typeface="Century Gothic" panose="020B0502020202020204"/>
                <a:ea typeface="+mn-ea"/>
                <a:cs typeface="+mn-cs"/>
              </a:rPr>
              <a:t>ripristinata la Direzione Generale Turismo</a:t>
            </a:r>
          </a:p>
          <a:p>
            <a:pPr marL="0" marR="0" lvl="0" indent="0" algn="l" defTabSz="457200" rtl="0" eaLnBrk="1" fontAlgn="auto" latinLnBrk="0" hangingPunct="1">
              <a:lnSpc>
                <a:spcPct val="100000"/>
              </a:lnSpc>
              <a:spcBef>
                <a:spcPts val="0"/>
              </a:spcBef>
              <a:spcAft>
                <a:spcPts val="0"/>
              </a:spcAft>
              <a:buClrTx/>
              <a:buSzTx/>
              <a:buFontTx/>
              <a:buNone/>
              <a:tabLst/>
              <a:defRPr/>
            </a:pPr>
            <a:r>
              <a:rPr lang="it-IT" i="1" dirty="0">
                <a:solidFill>
                  <a:prstClr val="black"/>
                </a:solidFill>
                <a:latin typeface="Century Gothic" panose="020B0502020202020204"/>
              </a:rPr>
              <a:t>Modificati alcuni nomi: La DG Educazione e Ricerca e Istituti Culturali – DG Biblioteche e Diritto d’autore – Dg Creatività contemporanea</a:t>
            </a:r>
            <a:endParaRPr kumimoji="0" lang="it-IT" sz="1200" b="0" i="0" u="none" strike="noStrike" kern="1200" cap="none" spc="0" normalizeH="0" baseline="0" noProof="0" dirty="0">
              <a:ln>
                <a:noFill/>
              </a:ln>
              <a:solidFill>
                <a:prstClr val="black"/>
              </a:solidFill>
              <a:effectLst/>
              <a:uLnTx/>
              <a:uFillTx/>
              <a:latin typeface="Century Gothic" panose="020B0502020202020204"/>
              <a:ea typeface="+mn-ea"/>
              <a:cs typeface="+mn-cs"/>
            </a:endParaRPr>
          </a:p>
          <a:p>
            <a:endParaRPr lang="it-IT" dirty="0"/>
          </a:p>
        </p:txBody>
      </p:sp>
      <p:sp>
        <p:nvSpPr>
          <p:cNvPr id="4" name="Segnaposto numero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69EEBE9-900D-4837-A401-6555DADE3EAD}"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65693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20</a:t>
            </a:fld>
            <a:endParaRPr lang="it-IT"/>
          </a:p>
        </p:txBody>
      </p:sp>
    </p:spTree>
    <p:extLst>
      <p:ext uri="{BB962C8B-B14F-4D97-AF65-F5344CB8AC3E}">
        <p14:creationId xmlns:p14="http://schemas.microsoft.com/office/powerpoint/2010/main" val="20518526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21</a:t>
            </a:fld>
            <a:endParaRPr lang="it-IT"/>
          </a:p>
        </p:txBody>
      </p:sp>
    </p:spTree>
    <p:extLst>
      <p:ext uri="{BB962C8B-B14F-4D97-AF65-F5344CB8AC3E}">
        <p14:creationId xmlns:p14="http://schemas.microsoft.com/office/powerpoint/2010/main" val="30888041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22</a:t>
            </a:fld>
            <a:endParaRPr lang="it-IT"/>
          </a:p>
        </p:txBody>
      </p:sp>
    </p:spTree>
    <p:extLst>
      <p:ext uri="{BB962C8B-B14F-4D97-AF65-F5344CB8AC3E}">
        <p14:creationId xmlns:p14="http://schemas.microsoft.com/office/powerpoint/2010/main" val="18066773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23</a:t>
            </a:fld>
            <a:endParaRPr lang="it-IT"/>
          </a:p>
        </p:txBody>
      </p:sp>
    </p:spTree>
    <p:extLst>
      <p:ext uri="{BB962C8B-B14F-4D97-AF65-F5344CB8AC3E}">
        <p14:creationId xmlns:p14="http://schemas.microsoft.com/office/powerpoint/2010/main" val="41068564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24</a:t>
            </a:fld>
            <a:endParaRPr lang="it-IT"/>
          </a:p>
        </p:txBody>
      </p:sp>
    </p:spTree>
    <p:extLst>
      <p:ext uri="{BB962C8B-B14F-4D97-AF65-F5344CB8AC3E}">
        <p14:creationId xmlns:p14="http://schemas.microsoft.com/office/powerpoint/2010/main" val="18415347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L’elenco si trova nel DM 22/2020, p. 11</a:t>
            </a:r>
          </a:p>
        </p:txBody>
      </p:sp>
      <p:sp>
        <p:nvSpPr>
          <p:cNvPr id="4" name="Segnaposto numero diapositiva 3"/>
          <p:cNvSpPr>
            <a:spLocks noGrp="1"/>
          </p:cNvSpPr>
          <p:nvPr>
            <p:ph type="sldNum" sz="quarter" idx="5"/>
          </p:nvPr>
        </p:nvSpPr>
        <p:spPr/>
        <p:txBody>
          <a:bodyPr/>
          <a:lstStyle/>
          <a:p>
            <a:fld id="{CCE77CBD-D4A6-4BD2-87B2-E1C2E73DE4AA}" type="slidenum">
              <a:rPr lang="it-IT" smtClean="0"/>
              <a:t>25</a:t>
            </a:fld>
            <a:endParaRPr lang="it-IT"/>
          </a:p>
        </p:txBody>
      </p:sp>
    </p:spTree>
    <p:extLst>
      <p:ext uri="{BB962C8B-B14F-4D97-AF65-F5344CB8AC3E}">
        <p14:creationId xmlns:p14="http://schemas.microsoft.com/office/powerpoint/2010/main" val="24261344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27</a:t>
            </a:fld>
            <a:endParaRPr lang="it-IT"/>
          </a:p>
        </p:txBody>
      </p:sp>
    </p:spTree>
    <p:extLst>
      <p:ext uri="{BB962C8B-B14F-4D97-AF65-F5344CB8AC3E}">
        <p14:creationId xmlns:p14="http://schemas.microsoft.com/office/powerpoint/2010/main" val="27374337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1" i="0" kern="1200" dirty="0">
                <a:solidFill>
                  <a:schemeClr val="tx1"/>
                </a:solidFill>
                <a:effectLst/>
                <a:latin typeface="+mn-lt"/>
                <a:ea typeface="+mn-ea"/>
                <a:cs typeface="+mn-cs"/>
              </a:rPr>
              <a:t>Art. 94 Codice dei Beni Culturali e del Paesaggio. Convenzione UNESCO sulla protezione del patrimonio culturale</a:t>
            </a:r>
            <a:endParaRPr lang="it-IT" sz="1200" b="0" i="0" kern="1200" dirty="0">
              <a:solidFill>
                <a:schemeClr val="tx1"/>
              </a:solidFill>
              <a:effectLst/>
              <a:latin typeface="+mn-lt"/>
              <a:ea typeface="+mn-ea"/>
              <a:cs typeface="+mn-cs"/>
            </a:endParaRPr>
          </a:p>
          <a:p>
            <a:r>
              <a:rPr lang="it-IT" sz="1200" b="0" i="0" kern="1200" dirty="0">
                <a:solidFill>
                  <a:schemeClr val="tx1"/>
                </a:solidFill>
                <a:effectLst/>
                <a:latin typeface="+mn-lt"/>
                <a:ea typeface="+mn-ea"/>
                <a:cs typeface="+mn-cs"/>
              </a:rPr>
              <a:t>1. Gli oggetti archeologici e storici rinvenuti nei fondali della zona di mare estesa dodici miglia marine a partire dal limite esterno del mare territoriale sono tutelati ai sensi delle regole relative agli interventi sul patrimonio culturale subacqueo, allegate alla Convenzione UNESCO sulla protezione del patrimonio culturale subacqueo, adottata a Parigi il 2 novembre2001.</a:t>
            </a:r>
          </a:p>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28</a:t>
            </a:fld>
            <a:endParaRPr lang="it-IT"/>
          </a:p>
        </p:txBody>
      </p:sp>
    </p:spTree>
    <p:extLst>
      <p:ext uri="{BB962C8B-B14F-4D97-AF65-F5344CB8AC3E}">
        <p14:creationId xmlns:p14="http://schemas.microsoft.com/office/powerpoint/2010/main" val="16687791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Spiegare bene cosa sono le scuole di alta formazione e studio</a:t>
            </a:r>
          </a:p>
        </p:txBody>
      </p:sp>
      <p:sp>
        <p:nvSpPr>
          <p:cNvPr id="4" name="Segnaposto numero diapositiva 3"/>
          <p:cNvSpPr>
            <a:spLocks noGrp="1"/>
          </p:cNvSpPr>
          <p:nvPr>
            <p:ph type="sldNum" sz="quarter" idx="5"/>
          </p:nvPr>
        </p:nvSpPr>
        <p:spPr/>
        <p:txBody>
          <a:bodyPr/>
          <a:lstStyle/>
          <a:p>
            <a:fld id="{CCE77CBD-D4A6-4BD2-87B2-E1C2E73DE4AA}" type="slidenum">
              <a:rPr lang="it-IT" smtClean="0"/>
              <a:t>29</a:t>
            </a:fld>
            <a:endParaRPr lang="it-IT"/>
          </a:p>
        </p:txBody>
      </p:sp>
    </p:spTree>
    <p:extLst>
      <p:ext uri="{BB962C8B-B14F-4D97-AF65-F5344CB8AC3E}">
        <p14:creationId xmlns:p14="http://schemas.microsoft.com/office/powerpoint/2010/main" val="13709294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30</a:t>
            </a:fld>
            <a:endParaRPr lang="it-IT"/>
          </a:p>
        </p:txBody>
      </p:sp>
    </p:spTree>
    <p:extLst>
      <p:ext uri="{BB962C8B-B14F-4D97-AF65-F5344CB8AC3E}">
        <p14:creationId xmlns:p14="http://schemas.microsoft.com/office/powerpoint/2010/main" val="4064252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3</a:t>
            </a:fld>
            <a:endParaRPr lang="it-IT"/>
          </a:p>
        </p:txBody>
      </p:sp>
    </p:spTree>
    <p:extLst>
      <p:ext uri="{BB962C8B-B14F-4D97-AF65-F5344CB8AC3E}">
        <p14:creationId xmlns:p14="http://schemas.microsoft.com/office/powerpoint/2010/main" val="11905665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4</a:t>
            </a:fld>
            <a:endParaRPr lang="it-IT"/>
          </a:p>
        </p:txBody>
      </p:sp>
    </p:spTree>
    <p:extLst>
      <p:ext uri="{BB962C8B-B14F-4D97-AF65-F5344CB8AC3E}">
        <p14:creationId xmlns:p14="http://schemas.microsoft.com/office/powerpoint/2010/main" val="21110126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5</a:t>
            </a:fld>
            <a:endParaRPr lang="it-IT"/>
          </a:p>
        </p:txBody>
      </p:sp>
    </p:spTree>
    <p:extLst>
      <p:ext uri="{BB962C8B-B14F-4D97-AF65-F5344CB8AC3E}">
        <p14:creationId xmlns:p14="http://schemas.microsoft.com/office/powerpoint/2010/main" val="4200142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6</a:t>
            </a:fld>
            <a:endParaRPr lang="it-IT"/>
          </a:p>
        </p:txBody>
      </p:sp>
    </p:spTree>
    <p:extLst>
      <p:ext uri="{BB962C8B-B14F-4D97-AF65-F5344CB8AC3E}">
        <p14:creationId xmlns:p14="http://schemas.microsoft.com/office/powerpoint/2010/main" val="39114855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7</a:t>
            </a:fld>
            <a:endParaRPr lang="it-IT"/>
          </a:p>
        </p:txBody>
      </p:sp>
    </p:spTree>
    <p:extLst>
      <p:ext uri="{BB962C8B-B14F-4D97-AF65-F5344CB8AC3E}">
        <p14:creationId xmlns:p14="http://schemas.microsoft.com/office/powerpoint/2010/main" val="9440282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8</a:t>
            </a:fld>
            <a:endParaRPr lang="it-IT"/>
          </a:p>
        </p:txBody>
      </p:sp>
    </p:spTree>
    <p:extLst>
      <p:ext uri="{BB962C8B-B14F-4D97-AF65-F5344CB8AC3E}">
        <p14:creationId xmlns:p14="http://schemas.microsoft.com/office/powerpoint/2010/main" val="11864248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9</a:t>
            </a:fld>
            <a:endParaRPr lang="it-IT"/>
          </a:p>
        </p:txBody>
      </p:sp>
    </p:spTree>
    <p:extLst>
      <p:ext uri="{BB962C8B-B14F-4D97-AF65-F5344CB8AC3E}">
        <p14:creationId xmlns:p14="http://schemas.microsoft.com/office/powerpoint/2010/main" val="4147702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4212" y="685799"/>
            <a:ext cx="8001000" cy="2971801"/>
          </a:xfrm>
        </p:spPr>
        <p:txBody>
          <a:bodyPr rtlCol="0" anchor="b">
            <a:normAutofit/>
          </a:bodyPr>
          <a:lstStyle>
            <a:lvl1pPr algn="l">
              <a:defRPr sz="4800">
                <a:effectLst/>
              </a:defRPr>
            </a:lvl1pPr>
          </a:lstStyle>
          <a:p>
            <a:pPr rtl="0"/>
            <a:r>
              <a:rPr lang="it-IT" noProof="0"/>
              <a:t>Fare clic per modificare lo stile del titolo dello schema</a:t>
            </a:r>
          </a:p>
        </p:txBody>
      </p:sp>
      <p:sp>
        <p:nvSpPr>
          <p:cNvPr id="3" name="Sottotitolo 2"/>
          <p:cNvSpPr>
            <a:spLocks noGrp="1"/>
          </p:cNvSpPr>
          <p:nvPr>
            <p:ph type="subTitle" idx="1"/>
          </p:nvPr>
        </p:nvSpPr>
        <p:spPr>
          <a:xfrm>
            <a:off x="684212" y="3843867"/>
            <a:ext cx="6400800" cy="1947333"/>
          </a:xfrm>
        </p:spPr>
        <p:txBody>
          <a:bodyPr rtlCol="0"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it-IT" noProof="0"/>
              <a:t>Fare clic per modificare lo stile del sottotitolo dello schema</a:t>
            </a:r>
          </a:p>
        </p:txBody>
      </p:sp>
      <p:sp>
        <p:nvSpPr>
          <p:cNvPr id="4" name="Segnaposto data 3"/>
          <p:cNvSpPr>
            <a:spLocks noGrp="1"/>
          </p:cNvSpPr>
          <p:nvPr>
            <p:ph type="dt" sz="half" idx="10"/>
          </p:nvPr>
        </p:nvSpPr>
        <p:spPr/>
        <p:txBody>
          <a:bodyPr rtlCol="0"/>
          <a:lstStyle/>
          <a:p>
            <a:pPr rtl="0"/>
            <a:fld id="{13FA66D6-22A6-4E65-B6AF-EE3931A70ABF}"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cxnSp>
        <p:nvCxnSpPr>
          <p:cNvPr id="16" name="Connettore diritto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Connettore diritto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Connettore diritto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Connettore diritto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Connettore diritto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06514989"/>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noProof="0"/>
              <a:t>Fare clic per modificare lo stile del titolo dello schema</a:t>
            </a:r>
          </a:p>
        </p:txBody>
      </p:sp>
      <p:sp>
        <p:nvSpPr>
          <p:cNvPr id="17" name="Segnaposto immagine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it-IT" noProof="0"/>
              <a:t>Fare clic sull'icona per inserire un'immagine</a:t>
            </a:r>
          </a:p>
        </p:txBody>
      </p:sp>
      <p:sp>
        <p:nvSpPr>
          <p:cNvPr id="16" name="Segnaposto testo 9"/>
          <p:cNvSpPr>
            <a:spLocks noGrp="1"/>
          </p:cNvSpPr>
          <p:nvPr>
            <p:ph type="body" sz="quarter" idx="14" hasCustomPrompt="1"/>
          </p:nvPr>
        </p:nvSpPr>
        <p:spPr>
          <a:xfrm>
            <a:off x="914402" y="3843867"/>
            <a:ext cx="8304210" cy="457200"/>
          </a:xfrm>
        </p:spPr>
        <p:txBody>
          <a:bodyPr rtlCol="0"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rtl="0"/>
            <a:r>
              <a:rPr lang="it-IT" noProof="0" dirty="0"/>
              <a:t>Modificare gli stili del testo dello schema</a:t>
            </a:r>
          </a:p>
        </p:txBody>
      </p:sp>
      <p:sp>
        <p:nvSpPr>
          <p:cNvPr id="3" name="Segnaposto data 2"/>
          <p:cNvSpPr>
            <a:spLocks noGrp="1"/>
          </p:cNvSpPr>
          <p:nvPr>
            <p:ph type="dt" sz="half" idx="10"/>
          </p:nvPr>
        </p:nvSpPr>
        <p:spPr/>
        <p:txBody>
          <a:bodyPr rtlCol="0"/>
          <a:lstStyle/>
          <a:p>
            <a:pPr rtl="0"/>
            <a:fld id="{6B97B059-D5F1-4822-9CD8-BABB573E364E}" type="datetime1">
              <a:rPr lang="it-IT" noProof="0" smtClean="0"/>
              <a:t>10/03/2020</a:t>
            </a:fld>
            <a:endParaRPr lang="it-IT" noProof="0"/>
          </a:p>
        </p:txBody>
      </p:sp>
      <p:sp>
        <p:nvSpPr>
          <p:cNvPr id="4" name="Segnaposto piè di pagina 3"/>
          <p:cNvSpPr>
            <a:spLocks noGrp="1"/>
          </p:cNvSpPr>
          <p:nvPr>
            <p:ph type="ftr" sz="quarter" idx="11"/>
          </p:nvPr>
        </p:nvSpPr>
        <p:spPr/>
        <p:txBody>
          <a:bodyPr rtlCol="0"/>
          <a:lstStyle/>
          <a:p>
            <a:pPr rtl="0"/>
            <a:endParaRPr lang="it-IT" noProof="0"/>
          </a:p>
        </p:txBody>
      </p:sp>
      <p:sp>
        <p:nvSpPr>
          <p:cNvPr id="5" name="Segnaposto numero diapositiva 4"/>
          <p:cNvSpPr>
            <a:spLocks noGrp="1"/>
          </p:cNvSpPr>
          <p:nvPr>
            <p:ph type="sldNum" sz="quarter" idx="12"/>
          </p:nvPr>
        </p:nvSpPr>
        <p:spPr/>
        <p:txBody>
          <a:bodyPr rtlCol="0"/>
          <a:lstStyle/>
          <a:p>
            <a:pPr rtl="0"/>
            <a:fld id="{D57F1E4F-1CFF-5643-939E-217C01CDF565}" type="slidenum">
              <a:rPr lang="it-IT" noProof="0" smtClean="0"/>
              <a:pPr rtl="0"/>
              <a:t>‹N›</a:t>
            </a:fld>
            <a:endParaRPr lang="it-IT" noProof="0"/>
          </a:p>
        </p:txBody>
      </p:sp>
    </p:spTree>
    <p:extLst>
      <p:ext uri="{BB962C8B-B14F-4D97-AF65-F5344CB8AC3E}">
        <p14:creationId xmlns:p14="http://schemas.microsoft.com/office/powerpoint/2010/main" val="82585785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4213" y="685800"/>
            <a:ext cx="10058400" cy="2743200"/>
          </a:xfrm>
        </p:spPr>
        <p:txBody>
          <a:bodyPr rtlCol="0" anchor="ctr">
            <a:normAutofit/>
          </a:bodyPr>
          <a:lstStyle>
            <a:lvl1pPr algn="l">
              <a:defRPr sz="3200" b="0" cap="all"/>
            </a:lvl1pPr>
          </a:lstStyle>
          <a:p>
            <a:pPr rtl="0"/>
            <a:r>
              <a:rPr lang="it-IT" noProof="0"/>
              <a:t>Fare clic per modificare lo stile del titolo dello schema</a:t>
            </a:r>
          </a:p>
        </p:txBody>
      </p:sp>
      <p:sp>
        <p:nvSpPr>
          <p:cNvPr id="3" name="Segnaposto testo 2"/>
          <p:cNvSpPr>
            <a:spLocks noGrp="1"/>
          </p:cNvSpPr>
          <p:nvPr>
            <p:ph type="body" idx="1" hasCustomPrompt="1"/>
          </p:nvPr>
        </p:nvSpPr>
        <p:spPr>
          <a:xfrm>
            <a:off x="684212" y="4114800"/>
            <a:ext cx="8535988" cy="1879600"/>
          </a:xfrm>
        </p:spPr>
        <p:txBody>
          <a:bodyPr rtlCol="0"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noProof="0"/>
              <a:t>Modificare gli stili del testo dello schema</a:t>
            </a:r>
          </a:p>
        </p:txBody>
      </p:sp>
      <p:sp>
        <p:nvSpPr>
          <p:cNvPr id="4" name="Segnaposto data 3"/>
          <p:cNvSpPr>
            <a:spLocks noGrp="1"/>
          </p:cNvSpPr>
          <p:nvPr>
            <p:ph type="dt" sz="half" idx="10"/>
          </p:nvPr>
        </p:nvSpPr>
        <p:spPr/>
        <p:txBody>
          <a:bodyPr rtlCol="0"/>
          <a:lstStyle/>
          <a:p>
            <a:pPr rtl="0"/>
            <a:fld id="{51295FB3-D0AB-4728-A511-8A5193172182}"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12130675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141411" y="685800"/>
            <a:ext cx="9144001" cy="2743200"/>
          </a:xfrm>
        </p:spPr>
        <p:txBody>
          <a:bodyPr rtlCol="0" anchor="ctr">
            <a:normAutofit/>
          </a:bodyPr>
          <a:lstStyle>
            <a:lvl1pPr algn="l">
              <a:defRPr sz="3200" b="0" cap="all">
                <a:solidFill>
                  <a:schemeClr val="tx1"/>
                </a:solidFill>
              </a:defRPr>
            </a:lvl1pPr>
          </a:lstStyle>
          <a:p>
            <a:pPr rtl="0"/>
            <a:r>
              <a:rPr lang="it-IT" noProof="0"/>
              <a:t>Fare clic per modificare lo stile del titolo dello schema</a:t>
            </a:r>
          </a:p>
        </p:txBody>
      </p:sp>
      <p:sp>
        <p:nvSpPr>
          <p:cNvPr id="10" name="Segnaposto testo 9"/>
          <p:cNvSpPr>
            <a:spLocks noGrp="1"/>
          </p:cNvSpPr>
          <p:nvPr>
            <p:ph type="body" sz="quarter" idx="13" hasCustomPrompt="1"/>
          </p:nvPr>
        </p:nvSpPr>
        <p:spPr>
          <a:xfrm>
            <a:off x="1446212" y="3429000"/>
            <a:ext cx="8534400" cy="381000"/>
          </a:xfrm>
        </p:spPr>
        <p:txBody>
          <a:bodyPr rtlCol="0"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rtl="0"/>
            <a:r>
              <a:rPr lang="it-IT" noProof="0"/>
              <a:t>Modificare gli stili del testo dello schema</a:t>
            </a:r>
          </a:p>
        </p:txBody>
      </p:sp>
      <p:sp>
        <p:nvSpPr>
          <p:cNvPr id="3" name="Segnaposto testo 2"/>
          <p:cNvSpPr>
            <a:spLocks noGrp="1"/>
          </p:cNvSpPr>
          <p:nvPr>
            <p:ph type="body" idx="1" hasCustomPrompt="1"/>
          </p:nvPr>
        </p:nvSpPr>
        <p:spPr>
          <a:xfrm>
            <a:off x="684213" y="4301067"/>
            <a:ext cx="8534400" cy="1684865"/>
          </a:xfrm>
        </p:spPr>
        <p:txBody>
          <a:bodyPr rtlCol="0"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noProof="0"/>
              <a:t>Modificare gli stili del testo dello schema</a:t>
            </a:r>
          </a:p>
        </p:txBody>
      </p:sp>
      <p:sp>
        <p:nvSpPr>
          <p:cNvPr id="4" name="Segnaposto data 3"/>
          <p:cNvSpPr>
            <a:spLocks noGrp="1"/>
          </p:cNvSpPr>
          <p:nvPr>
            <p:ph type="dt" sz="half" idx="10"/>
          </p:nvPr>
        </p:nvSpPr>
        <p:spPr/>
        <p:txBody>
          <a:bodyPr rtlCol="0"/>
          <a:lstStyle/>
          <a:p>
            <a:pPr rtl="0"/>
            <a:fld id="{F7F297C3-977B-4747-AAF7-D4E506BCAA23}"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
        <p:nvSpPr>
          <p:cNvPr id="14" name="Casella di testo 13"/>
          <p:cNvSpPr txBox="1"/>
          <p:nvPr/>
        </p:nvSpPr>
        <p:spPr>
          <a:xfrm>
            <a:off x="531812" y="812222"/>
            <a:ext cx="609600" cy="584776"/>
          </a:xfrm>
          <a:prstGeom prst="rect">
            <a:avLst/>
          </a:prstGeom>
        </p:spPr>
        <p:txBody>
          <a:bodyPr vert="horz" lIns="91440" tIns="45720" rIns="91440" bIns="45720" rtlCol="0" anchor="ctr">
            <a:noAutofit/>
          </a:bodyPr>
          <a:lstStyle/>
          <a:p>
            <a:pPr lvl="0" rtl="0"/>
            <a:r>
              <a:rPr lang="it-IT" sz="8000" noProof="0">
                <a:solidFill>
                  <a:schemeClr val="tx1"/>
                </a:solidFill>
                <a:effectLst/>
              </a:rPr>
              <a:t>"</a:t>
            </a:r>
          </a:p>
        </p:txBody>
      </p:sp>
      <p:sp>
        <p:nvSpPr>
          <p:cNvPr id="15" name="Casella di testo 14"/>
          <p:cNvSpPr txBox="1"/>
          <p:nvPr/>
        </p:nvSpPr>
        <p:spPr>
          <a:xfrm>
            <a:off x="10285412" y="2768601"/>
            <a:ext cx="609600" cy="584776"/>
          </a:xfrm>
          <a:prstGeom prst="rect">
            <a:avLst/>
          </a:prstGeom>
        </p:spPr>
        <p:txBody>
          <a:bodyPr vert="horz" lIns="91440" tIns="45720" rIns="91440" bIns="45720" rtlCol="0" anchor="ctr">
            <a:noAutofit/>
          </a:bodyPr>
          <a:lstStyle/>
          <a:p>
            <a:pPr lvl="0" algn="r" rtl="0"/>
            <a:r>
              <a:rPr lang="it-IT" sz="8000" noProof="0">
                <a:solidFill>
                  <a:schemeClr val="tx1"/>
                </a:solidFill>
                <a:effectLst/>
              </a:rPr>
              <a:t>"</a:t>
            </a:r>
          </a:p>
        </p:txBody>
      </p:sp>
    </p:spTree>
    <p:extLst>
      <p:ext uri="{BB962C8B-B14F-4D97-AF65-F5344CB8AC3E}">
        <p14:creationId xmlns:p14="http://schemas.microsoft.com/office/powerpoint/2010/main" val="4223047472"/>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olo 1"/>
          <p:cNvSpPr>
            <a:spLocks noGrp="1"/>
          </p:cNvSpPr>
          <p:nvPr>
            <p:ph type="title"/>
          </p:nvPr>
        </p:nvSpPr>
        <p:spPr>
          <a:xfrm>
            <a:off x="684212" y="3429000"/>
            <a:ext cx="8534400" cy="1697400"/>
          </a:xfrm>
        </p:spPr>
        <p:txBody>
          <a:bodyPr rtlCol="0" anchor="b">
            <a:normAutofit/>
          </a:bodyPr>
          <a:lstStyle>
            <a:lvl1pPr algn="l">
              <a:defRPr sz="3200" b="0" cap="all"/>
            </a:lvl1pPr>
          </a:lstStyle>
          <a:p>
            <a:pPr rtl="0"/>
            <a:r>
              <a:rPr lang="it-IT" noProof="0"/>
              <a:t>Fare clic per modificare lo stile del titolo dello schema</a:t>
            </a:r>
          </a:p>
        </p:txBody>
      </p:sp>
      <p:sp>
        <p:nvSpPr>
          <p:cNvPr id="3" name="Segnaposto testo 2"/>
          <p:cNvSpPr>
            <a:spLocks noGrp="1"/>
          </p:cNvSpPr>
          <p:nvPr>
            <p:ph type="body" idx="1" hasCustomPrompt="1"/>
          </p:nvPr>
        </p:nvSpPr>
        <p:spPr>
          <a:xfrm>
            <a:off x="684211" y="5132981"/>
            <a:ext cx="8535990" cy="860400"/>
          </a:xfrm>
        </p:spPr>
        <p:txBody>
          <a:bodyPr rtlCol="0"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noProof="0"/>
              <a:t>Modificare gli stili del testo dello schema</a:t>
            </a:r>
          </a:p>
        </p:txBody>
      </p:sp>
      <p:sp>
        <p:nvSpPr>
          <p:cNvPr id="4" name="Segnaposto data 3"/>
          <p:cNvSpPr>
            <a:spLocks noGrp="1"/>
          </p:cNvSpPr>
          <p:nvPr>
            <p:ph type="dt" sz="half" idx="10"/>
          </p:nvPr>
        </p:nvSpPr>
        <p:spPr/>
        <p:txBody>
          <a:bodyPr rtlCol="0"/>
          <a:lstStyle/>
          <a:p>
            <a:pPr rtl="0"/>
            <a:fld id="{64520052-B67B-4E2F-8C3C-4A2CFBD3CAFA}"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692270854"/>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olo 1"/>
          <p:cNvSpPr>
            <a:spLocks noGrp="1"/>
          </p:cNvSpPr>
          <p:nvPr>
            <p:ph type="title"/>
          </p:nvPr>
        </p:nvSpPr>
        <p:spPr>
          <a:xfrm>
            <a:off x="1141413" y="685800"/>
            <a:ext cx="9144000" cy="2743200"/>
          </a:xfrm>
        </p:spPr>
        <p:txBody>
          <a:bodyPr rtlCol="0" anchor="ctr">
            <a:normAutofit/>
          </a:bodyPr>
          <a:lstStyle>
            <a:lvl1pPr algn="l">
              <a:defRPr sz="3200" b="0" cap="all">
                <a:solidFill>
                  <a:schemeClr val="tx1"/>
                </a:solidFill>
              </a:defRPr>
            </a:lvl1pPr>
          </a:lstStyle>
          <a:p>
            <a:pPr rtl="0"/>
            <a:r>
              <a:rPr lang="it-IT" noProof="0"/>
              <a:t>Fare clic per modificare lo stile del titolo dello schema</a:t>
            </a:r>
          </a:p>
        </p:txBody>
      </p:sp>
      <p:sp>
        <p:nvSpPr>
          <p:cNvPr id="10" name="Segnaposto testo 9"/>
          <p:cNvSpPr>
            <a:spLocks noGrp="1"/>
          </p:cNvSpPr>
          <p:nvPr>
            <p:ph type="body" sz="quarter" idx="13" hasCustomPrompt="1"/>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rtl="0">
              <a:spcBef>
                <a:spcPct val="0"/>
              </a:spcBef>
              <a:buNone/>
            </a:pPr>
            <a:r>
              <a:rPr lang="it-IT" noProof="0"/>
              <a:t>Modificare gli stili del testo dello schema</a:t>
            </a:r>
          </a:p>
        </p:txBody>
      </p:sp>
      <p:sp>
        <p:nvSpPr>
          <p:cNvPr id="3" name="Segnaposto testo 2"/>
          <p:cNvSpPr>
            <a:spLocks noGrp="1"/>
          </p:cNvSpPr>
          <p:nvPr>
            <p:ph type="body" idx="1" hasCustomPrompt="1"/>
          </p:nvPr>
        </p:nvSpPr>
        <p:spPr>
          <a:xfrm>
            <a:off x="684211" y="4978400"/>
            <a:ext cx="8534401" cy="1016000"/>
          </a:xfrm>
        </p:spPr>
        <p:txBody>
          <a:bodyPr rtlCol="0"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noProof="0"/>
              <a:t>Modificare gli stili del testo dello schema</a:t>
            </a:r>
          </a:p>
        </p:txBody>
      </p:sp>
      <p:sp>
        <p:nvSpPr>
          <p:cNvPr id="4" name="Segnaposto data 3"/>
          <p:cNvSpPr>
            <a:spLocks noGrp="1"/>
          </p:cNvSpPr>
          <p:nvPr>
            <p:ph type="dt" sz="half" idx="10"/>
          </p:nvPr>
        </p:nvSpPr>
        <p:spPr/>
        <p:txBody>
          <a:bodyPr rtlCol="0"/>
          <a:lstStyle/>
          <a:p>
            <a:pPr rtl="0"/>
            <a:fld id="{CF7541E3-133E-45ED-ABD4-F45F499E893A}"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
        <p:nvSpPr>
          <p:cNvPr id="11" name="Casella di testo 10"/>
          <p:cNvSpPr txBox="1"/>
          <p:nvPr/>
        </p:nvSpPr>
        <p:spPr>
          <a:xfrm>
            <a:off x="531812" y="812222"/>
            <a:ext cx="609600" cy="584776"/>
          </a:xfrm>
          <a:prstGeom prst="rect">
            <a:avLst/>
          </a:prstGeom>
        </p:spPr>
        <p:txBody>
          <a:bodyPr vert="horz" lIns="91440" tIns="45720" rIns="91440" bIns="45720" rtlCol="0" anchor="ctr">
            <a:noAutofit/>
          </a:bodyPr>
          <a:lstStyle/>
          <a:p>
            <a:pPr lvl="0" rtl="0"/>
            <a:r>
              <a:rPr lang="it-IT" sz="8000" noProof="0">
                <a:solidFill>
                  <a:schemeClr val="tx1"/>
                </a:solidFill>
                <a:effectLst/>
              </a:rPr>
              <a:t>"</a:t>
            </a:r>
          </a:p>
        </p:txBody>
      </p:sp>
      <p:sp>
        <p:nvSpPr>
          <p:cNvPr id="12" name="Casella di testo 11"/>
          <p:cNvSpPr txBox="1"/>
          <p:nvPr/>
        </p:nvSpPr>
        <p:spPr>
          <a:xfrm>
            <a:off x="10285412" y="2768601"/>
            <a:ext cx="609600" cy="584776"/>
          </a:xfrm>
          <a:prstGeom prst="rect">
            <a:avLst/>
          </a:prstGeom>
        </p:spPr>
        <p:txBody>
          <a:bodyPr vert="horz" lIns="91440" tIns="45720" rIns="91440" bIns="45720" rtlCol="0" anchor="ctr">
            <a:noAutofit/>
          </a:bodyPr>
          <a:lstStyle/>
          <a:p>
            <a:pPr lvl="0" algn="r" rtl="0"/>
            <a:r>
              <a:rPr lang="it-IT" sz="8000" noProof="0">
                <a:solidFill>
                  <a:schemeClr val="tx1"/>
                </a:solidFill>
                <a:effectLst/>
              </a:rPr>
              <a:t>"</a:t>
            </a:r>
          </a:p>
        </p:txBody>
      </p:sp>
    </p:spTree>
    <p:extLst>
      <p:ext uri="{BB962C8B-B14F-4D97-AF65-F5344CB8AC3E}">
        <p14:creationId xmlns:p14="http://schemas.microsoft.com/office/powerpoint/2010/main" val="1481634323"/>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olo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rtl="0"/>
            <a:r>
              <a:rPr lang="it-IT" noProof="0"/>
              <a:t>Fare clic per modificare lo stile del titolo dello schema</a:t>
            </a:r>
          </a:p>
        </p:txBody>
      </p:sp>
      <p:sp>
        <p:nvSpPr>
          <p:cNvPr id="10" name="Segnaposto testo 9"/>
          <p:cNvSpPr>
            <a:spLocks noGrp="1"/>
          </p:cNvSpPr>
          <p:nvPr>
            <p:ph type="body" sz="quarter" idx="13" hasCustomPrompt="1"/>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rtl="0">
              <a:spcBef>
                <a:spcPct val="0"/>
              </a:spcBef>
              <a:buNone/>
            </a:pPr>
            <a:r>
              <a:rPr lang="it-IT" noProof="0"/>
              <a:t>Modificare gli stili del testo dello schema</a:t>
            </a:r>
          </a:p>
        </p:txBody>
      </p:sp>
      <p:sp>
        <p:nvSpPr>
          <p:cNvPr id="3" name="Segnaposto testo 2"/>
          <p:cNvSpPr>
            <a:spLocks noGrp="1"/>
          </p:cNvSpPr>
          <p:nvPr>
            <p:ph type="body" idx="1" hasCustomPrompt="1"/>
          </p:nvPr>
        </p:nvSpPr>
        <p:spPr>
          <a:xfrm>
            <a:off x="684211" y="4766732"/>
            <a:ext cx="8534401" cy="1227667"/>
          </a:xfrm>
        </p:spPr>
        <p:txBody>
          <a:bodyPr rtlCol="0"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noProof="0"/>
              <a:t>Modificare gli stili del testo dello schema</a:t>
            </a:r>
          </a:p>
        </p:txBody>
      </p:sp>
      <p:sp>
        <p:nvSpPr>
          <p:cNvPr id="4" name="Segnaposto data 3"/>
          <p:cNvSpPr>
            <a:spLocks noGrp="1"/>
          </p:cNvSpPr>
          <p:nvPr>
            <p:ph type="dt" sz="half" idx="10"/>
          </p:nvPr>
        </p:nvSpPr>
        <p:spPr/>
        <p:txBody>
          <a:bodyPr rtlCol="0"/>
          <a:lstStyle/>
          <a:p>
            <a:pPr rtl="0"/>
            <a:fld id="{AFFD90C4-3BD8-4E98-836D-08F2C777B48B}"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635393163"/>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lvl1pPr algn="l">
              <a:defRPr/>
            </a:lvl1pPr>
          </a:lstStyle>
          <a:p>
            <a:pPr rtl="0"/>
            <a:r>
              <a:rPr lang="it-IT" noProof="0"/>
              <a:t>Fare clic per modificare lo stile del titolo dello schema</a:t>
            </a:r>
          </a:p>
        </p:txBody>
      </p:sp>
      <p:sp>
        <p:nvSpPr>
          <p:cNvPr id="3" name="Segnaposto testo verticale 2"/>
          <p:cNvSpPr>
            <a:spLocks noGrp="1"/>
          </p:cNvSpPr>
          <p:nvPr>
            <p:ph type="body" orient="vert" idx="1" hasCustomPrompt="1"/>
          </p:nvPr>
        </p:nvSpPr>
        <p:spPr/>
        <p:txBody>
          <a:bodyPr vert="eaVert" rtlCol="0" anchor="t"/>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data 3"/>
          <p:cNvSpPr>
            <a:spLocks noGrp="1"/>
          </p:cNvSpPr>
          <p:nvPr>
            <p:ph type="dt" sz="half" idx="10"/>
          </p:nvPr>
        </p:nvSpPr>
        <p:spPr/>
        <p:txBody>
          <a:bodyPr rtlCol="0"/>
          <a:lstStyle/>
          <a:p>
            <a:pPr rtl="0"/>
            <a:fld id="{B792A751-102A-4815-8071-8D8F2882EB68}"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1798493860"/>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685212" y="685800"/>
            <a:ext cx="2057400" cy="4572000"/>
          </a:xfrm>
        </p:spPr>
        <p:txBody>
          <a:bodyPr vert="eaVert" rtlCol="0"/>
          <a:lstStyle/>
          <a:p>
            <a:pPr rtl="0"/>
            <a:r>
              <a:rPr lang="it-IT" noProof="0"/>
              <a:t>Fare clic per modificare lo stile del titolo dello schema</a:t>
            </a:r>
          </a:p>
        </p:txBody>
      </p:sp>
      <p:sp>
        <p:nvSpPr>
          <p:cNvPr id="3" name="Segnaposto testo verticale 2"/>
          <p:cNvSpPr>
            <a:spLocks noGrp="1"/>
          </p:cNvSpPr>
          <p:nvPr>
            <p:ph type="body" orient="vert" idx="1" hasCustomPrompt="1"/>
          </p:nvPr>
        </p:nvSpPr>
        <p:spPr>
          <a:xfrm>
            <a:off x="685800" y="685800"/>
            <a:ext cx="7823200" cy="5308600"/>
          </a:xfrm>
        </p:spPr>
        <p:txBody>
          <a:bodyPr vert="eaVert" rtlCol="0" anchor="t"/>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data 3"/>
          <p:cNvSpPr>
            <a:spLocks noGrp="1"/>
          </p:cNvSpPr>
          <p:nvPr>
            <p:ph type="dt" sz="half" idx="10"/>
          </p:nvPr>
        </p:nvSpPr>
        <p:spPr/>
        <p:txBody>
          <a:bodyPr rtlCol="0"/>
          <a:lstStyle/>
          <a:p>
            <a:pPr rtl="0"/>
            <a:fld id="{ACA5AAE5-6C76-407D-8324-11CE505DE51B}"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222295038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noProof="0"/>
              <a:t>Fare clic per modificare lo stile del titolo dello schema</a:t>
            </a:r>
          </a:p>
        </p:txBody>
      </p:sp>
      <p:sp>
        <p:nvSpPr>
          <p:cNvPr id="3" name="Segnaposto contenuto 2"/>
          <p:cNvSpPr>
            <a:spLocks noGrp="1"/>
          </p:cNvSpPr>
          <p:nvPr>
            <p:ph idx="1" hasCustomPrompt="1"/>
          </p:nvPr>
        </p:nvSpPr>
        <p:spPr/>
        <p:txBody>
          <a:bodyPr rtlCol="0" anchor="ct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data 3"/>
          <p:cNvSpPr>
            <a:spLocks noGrp="1"/>
          </p:cNvSpPr>
          <p:nvPr>
            <p:ph type="dt" sz="half" idx="10"/>
          </p:nvPr>
        </p:nvSpPr>
        <p:spPr/>
        <p:txBody>
          <a:bodyPr rtlCol="0"/>
          <a:lstStyle/>
          <a:p>
            <a:pPr rtl="0"/>
            <a:fld id="{D3EC1062-34A7-41F6-B4A4-6032EB8C248B}"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993780861"/>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84211" y="2006600"/>
            <a:ext cx="8534401" cy="2281600"/>
          </a:xfrm>
        </p:spPr>
        <p:txBody>
          <a:bodyPr rtlCol="0" anchor="b">
            <a:normAutofit/>
          </a:bodyPr>
          <a:lstStyle>
            <a:lvl1pPr algn="l">
              <a:defRPr sz="3600" b="0" cap="all"/>
            </a:lvl1pPr>
          </a:lstStyle>
          <a:p>
            <a:pPr rtl="0"/>
            <a:r>
              <a:rPr lang="it-IT" noProof="0"/>
              <a:t>Fare clic per modificare lo stile del titolo dello schema</a:t>
            </a:r>
          </a:p>
        </p:txBody>
      </p:sp>
      <p:sp>
        <p:nvSpPr>
          <p:cNvPr id="3" name="Segnaposto testo 2"/>
          <p:cNvSpPr>
            <a:spLocks noGrp="1"/>
          </p:cNvSpPr>
          <p:nvPr>
            <p:ph type="body" idx="1" hasCustomPrompt="1"/>
          </p:nvPr>
        </p:nvSpPr>
        <p:spPr>
          <a:xfrm>
            <a:off x="684213" y="4495800"/>
            <a:ext cx="8534400" cy="1498600"/>
          </a:xfrm>
        </p:spPr>
        <p:txBody>
          <a:bodyPr rtlCol="0"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noProof="0"/>
              <a:t>Modifica gli stili del testo dello schema</a:t>
            </a:r>
          </a:p>
        </p:txBody>
      </p:sp>
      <p:sp>
        <p:nvSpPr>
          <p:cNvPr id="4" name="Segnaposto data 3"/>
          <p:cNvSpPr>
            <a:spLocks noGrp="1"/>
          </p:cNvSpPr>
          <p:nvPr>
            <p:ph type="dt" sz="half" idx="10"/>
          </p:nvPr>
        </p:nvSpPr>
        <p:spPr/>
        <p:txBody>
          <a:bodyPr rtlCol="0"/>
          <a:lstStyle/>
          <a:p>
            <a:pPr rtl="0"/>
            <a:fld id="{73DEDF5C-4C29-4008-AEF5-1A261EFB3F92}"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605761159"/>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noProof="0"/>
              <a:t>Fare clic per modificare lo stile del titolo dello schema</a:t>
            </a:r>
          </a:p>
        </p:txBody>
      </p:sp>
      <p:sp>
        <p:nvSpPr>
          <p:cNvPr id="3" name="Segnaposto contenuto 2"/>
          <p:cNvSpPr>
            <a:spLocks noGrp="1"/>
          </p:cNvSpPr>
          <p:nvPr>
            <p:ph sz="half" idx="1" hasCustomPrompt="1"/>
          </p:nvPr>
        </p:nvSpPr>
        <p:spPr>
          <a:xfrm>
            <a:off x="684211" y="685800"/>
            <a:ext cx="4937655" cy="3615267"/>
          </a:xfrm>
        </p:spPr>
        <p:txBody>
          <a:bodyPr rtlCol="0">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contenuto 3"/>
          <p:cNvSpPr>
            <a:spLocks noGrp="1"/>
          </p:cNvSpPr>
          <p:nvPr>
            <p:ph sz="half" idx="2" hasCustomPrompt="1"/>
          </p:nvPr>
        </p:nvSpPr>
        <p:spPr>
          <a:xfrm>
            <a:off x="5808133" y="685801"/>
            <a:ext cx="4934479" cy="3615266"/>
          </a:xfrm>
        </p:spPr>
        <p:txBody>
          <a:bodyPr rtlCol="0">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5" name="Segnaposto data 4"/>
          <p:cNvSpPr>
            <a:spLocks noGrp="1"/>
          </p:cNvSpPr>
          <p:nvPr>
            <p:ph type="dt" sz="half" idx="10"/>
          </p:nvPr>
        </p:nvSpPr>
        <p:spPr/>
        <p:txBody>
          <a:bodyPr rtlCol="0"/>
          <a:lstStyle/>
          <a:p>
            <a:pPr rtl="0"/>
            <a:fld id="{9688526C-9AB2-49CF-B631-7D03ED09EE4D}" type="datetime1">
              <a:rPr lang="it-IT" noProof="0" smtClean="0"/>
              <a:t>10/03/2020</a:t>
            </a:fld>
            <a:endParaRPr lang="it-IT" noProof="0"/>
          </a:p>
        </p:txBody>
      </p:sp>
      <p:sp>
        <p:nvSpPr>
          <p:cNvPr id="6" name="Segnaposto piè di pagina 5"/>
          <p:cNvSpPr>
            <a:spLocks noGrp="1"/>
          </p:cNvSpPr>
          <p:nvPr>
            <p:ph type="ftr" sz="quarter" idx="11"/>
          </p:nvPr>
        </p:nvSpPr>
        <p:spPr/>
        <p:txBody>
          <a:bodyPr rtlCol="0"/>
          <a:lstStyle/>
          <a:p>
            <a:pPr rtl="0"/>
            <a:endParaRPr lang="it-IT" noProof="0"/>
          </a:p>
        </p:txBody>
      </p:sp>
      <p:sp>
        <p:nvSpPr>
          <p:cNvPr id="7" name="Segnaposto numero diapositiva 6"/>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721922463"/>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lvl1pPr>
              <a:defRPr/>
            </a:lvl1pPr>
          </a:lstStyle>
          <a:p>
            <a:pPr rtl="0"/>
            <a:r>
              <a:rPr lang="it-IT" noProof="0"/>
              <a:t>Fare clic per modificare lo stile del titolo dello schema</a:t>
            </a:r>
          </a:p>
        </p:txBody>
      </p:sp>
      <p:sp>
        <p:nvSpPr>
          <p:cNvPr id="3" name="Segnaposto testo 2"/>
          <p:cNvSpPr>
            <a:spLocks noGrp="1"/>
          </p:cNvSpPr>
          <p:nvPr>
            <p:ph type="body" idx="1" hasCustomPrompt="1"/>
          </p:nvPr>
        </p:nvSpPr>
        <p:spPr>
          <a:xfrm>
            <a:off x="972080" y="685800"/>
            <a:ext cx="4649787" cy="576262"/>
          </a:xfrm>
        </p:spPr>
        <p:txBody>
          <a:bodyPr rtlCol="0"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Modifica gli stili del testo dello schema</a:t>
            </a:r>
          </a:p>
        </p:txBody>
      </p:sp>
      <p:sp>
        <p:nvSpPr>
          <p:cNvPr id="4" name="Segnaposto contenuto 3"/>
          <p:cNvSpPr>
            <a:spLocks noGrp="1"/>
          </p:cNvSpPr>
          <p:nvPr>
            <p:ph sz="half" idx="2" hasCustomPrompt="1"/>
          </p:nvPr>
        </p:nvSpPr>
        <p:spPr>
          <a:xfrm>
            <a:off x="684211" y="1270529"/>
            <a:ext cx="4937655" cy="3030538"/>
          </a:xfrm>
        </p:spPr>
        <p:txBody>
          <a:bodyPr rtlCol="0" anchor="t">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5" name="Segnaposto testo 4"/>
          <p:cNvSpPr>
            <a:spLocks noGrp="1"/>
          </p:cNvSpPr>
          <p:nvPr>
            <p:ph type="body" sz="quarter" idx="3" hasCustomPrompt="1"/>
          </p:nvPr>
        </p:nvSpPr>
        <p:spPr>
          <a:xfrm>
            <a:off x="6079066" y="685800"/>
            <a:ext cx="4665134" cy="576262"/>
          </a:xfrm>
        </p:spPr>
        <p:txBody>
          <a:bodyPr rtlCol="0"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Modifica gli stili del testo dello schema</a:t>
            </a:r>
          </a:p>
        </p:txBody>
      </p:sp>
      <p:sp>
        <p:nvSpPr>
          <p:cNvPr id="6" name="Segnaposto contenuto 5"/>
          <p:cNvSpPr>
            <a:spLocks noGrp="1"/>
          </p:cNvSpPr>
          <p:nvPr>
            <p:ph sz="quarter" idx="4" hasCustomPrompt="1"/>
          </p:nvPr>
        </p:nvSpPr>
        <p:spPr>
          <a:xfrm>
            <a:off x="5806545" y="1262062"/>
            <a:ext cx="4929188" cy="3030538"/>
          </a:xfrm>
        </p:spPr>
        <p:txBody>
          <a:bodyPr rtlCol="0" anchor="t">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7" name="Segnaposto data 6"/>
          <p:cNvSpPr>
            <a:spLocks noGrp="1"/>
          </p:cNvSpPr>
          <p:nvPr>
            <p:ph type="dt" sz="half" idx="10"/>
          </p:nvPr>
        </p:nvSpPr>
        <p:spPr/>
        <p:txBody>
          <a:bodyPr rtlCol="0"/>
          <a:lstStyle/>
          <a:p>
            <a:pPr rtl="0"/>
            <a:fld id="{9D5FB3D9-BF22-4CF7-870A-94512B88AA82}" type="datetime1">
              <a:rPr lang="it-IT" noProof="0" smtClean="0"/>
              <a:t>10/03/2020</a:t>
            </a:fld>
            <a:endParaRPr lang="it-IT" noProof="0"/>
          </a:p>
        </p:txBody>
      </p:sp>
      <p:sp>
        <p:nvSpPr>
          <p:cNvPr id="8" name="Segnaposto piè di pagina 7"/>
          <p:cNvSpPr>
            <a:spLocks noGrp="1"/>
          </p:cNvSpPr>
          <p:nvPr>
            <p:ph type="ftr" sz="quarter" idx="11"/>
          </p:nvPr>
        </p:nvSpPr>
        <p:spPr/>
        <p:txBody>
          <a:bodyPr rtlCol="0"/>
          <a:lstStyle/>
          <a:p>
            <a:pPr rtl="0"/>
            <a:endParaRPr lang="it-IT" noProof="0"/>
          </a:p>
        </p:txBody>
      </p:sp>
      <p:sp>
        <p:nvSpPr>
          <p:cNvPr id="9" name="Segnaposto numero diapositiva 8"/>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17334125"/>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noProof="0"/>
              <a:t>Fare clic per modificare lo stile del titolo dello schema</a:t>
            </a:r>
          </a:p>
        </p:txBody>
      </p:sp>
      <p:sp>
        <p:nvSpPr>
          <p:cNvPr id="3" name="Segnaposto data 2"/>
          <p:cNvSpPr>
            <a:spLocks noGrp="1"/>
          </p:cNvSpPr>
          <p:nvPr>
            <p:ph type="dt" sz="half" idx="10"/>
          </p:nvPr>
        </p:nvSpPr>
        <p:spPr/>
        <p:txBody>
          <a:bodyPr rtlCol="0"/>
          <a:lstStyle/>
          <a:p>
            <a:pPr rtl="0"/>
            <a:fld id="{F2885E20-9804-4175-A11C-DAB7D39E56AE}" type="datetime1">
              <a:rPr lang="it-IT" noProof="0" smtClean="0"/>
              <a:t>10/03/2020</a:t>
            </a:fld>
            <a:endParaRPr lang="it-IT" noProof="0"/>
          </a:p>
        </p:txBody>
      </p:sp>
      <p:sp>
        <p:nvSpPr>
          <p:cNvPr id="4" name="Segnaposto piè di pagina 3"/>
          <p:cNvSpPr>
            <a:spLocks noGrp="1"/>
          </p:cNvSpPr>
          <p:nvPr>
            <p:ph type="ftr" sz="quarter" idx="11"/>
          </p:nvPr>
        </p:nvSpPr>
        <p:spPr/>
        <p:txBody>
          <a:bodyPr rtlCol="0"/>
          <a:lstStyle/>
          <a:p>
            <a:pPr rtl="0"/>
            <a:endParaRPr lang="it-IT" noProof="0"/>
          </a:p>
        </p:txBody>
      </p:sp>
      <p:sp>
        <p:nvSpPr>
          <p:cNvPr id="5" name="Segnaposto numero diapositiva 4"/>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225235921"/>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rtlCol="0"/>
          <a:lstStyle/>
          <a:p>
            <a:pPr rtl="0"/>
            <a:fld id="{E9E35B3D-C1E8-404C-BC50-379FD6E7A1E5}" type="datetime1">
              <a:rPr lang="it-IT" noProof="0" smtClean="0"/>
              <a:t>10/03/2020</a:t>
            </a:fld>
            <a:endParaRPr lang="it-IT" noProof="0"/>
          </a:p>
        </p:txBody>
      </p:sp>
      <p:sp>
        <p:nvSpPr>
          <p:cNvPr id="3" name="Segnaposto piè di pagina 2"/>
          <p:cNvSpPr>
            <a:spLocks noGrp="1"/>
          </p:cNvSpPr>
          <p:nvPr>
            <p:ph type="ftr" sz="quarter" idx="11"/>
          </p:nvPr>
        </p:nvSpPr>
        <p:spPr/>
        <p:txBody>
          <a:bodyPr rtlCol="0"/>
          <a:lstStyle/>
          <a:p>
            <a:pPr rtl="0"/>
            <a:endParaRPr lang="it-IT" noProof="0"/>
          </a:p>
        </p:txBody>
      </p:sp>
      <p:sp>
        <p:nvSpPr>
          <p:cNvPr id="4" name="Segnaposto numero diapositiva 3"/>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178225102"/>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7085012" y="685800"/>
            <a:ext cx="3657600" cy="1371600"/>
          </a:xfrm>
        </p:spPr>
        <p:txBody>
          <a:bodyPr rtlCol="0" anchor="b">
            <a:normAutofit/>
          </a:bodyPr>
          <a:lstStyle>
            <a:lvl1pPr algn="l">
              <a:defRPr sz="2400" b="0"/>
            </a:lvl1pPr>
          </a:lstStyle>
          <a:p>
            <a:pPr rtl="0"/>
            <a:r>
              <a:rPr lang="it-IT" noProof="0"/>
              <a:t>Fare clic per modificare lo stile del titolo dello schema</a:t>
            </a:r>
          </a:p>
        </p:txBody>
      </p:sp>
      <p:sp>
        <p:nvSpPr>
          <p:cNvPr id="3" name="Segnaposto contenuto 2"/>
          <p:cNvSpPr>
            <a:spLocks noGrp="1"/>
          </p:cNvSpPr>
          <p:nvPr>
            <p:ph idx="1" hasCustomPrompt="1"/>
          </p:nvPr>
        </p:nvSpPr>
        <p:spPr>
          <a:xfrm>
            <a:off x="684212" y="685800"/>
            <a:ext cx="5943601" cy="5308600"/>
          </a:xfrm>
        </p:spPr>
        <p:txBody>
          <a:bodyPr rtlCol="0" anchor="ctr">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testo 3"/>
          <p:cNvSpPr>
            <a:spLocks noGrp="1"/>
          </p:cNvSpPr>
          <p:nvPr>
            <p:ph type="body" sz="half" idx="2" hasCustomPrompt="1"/>
          </p:nvPr>
        </p:nvSpPr>
        <p:spPr>
          <a:xfrm>
            <a:off x="7085012" y="2209799"/>
            <a:ext cx="3657600" cy="2091267"/>
          </a:xfrm>
        </p:spPr>
        <p:txBody>
          <a:bodyPr rtlCol="0"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IT" noProof="0"/>
              <a:t>Modifica gli stili del testo dello schema</a:t>
            </a:r>
          </a:p>
        </p:txBody>
      </p:sp>
      <p:sp>
        <p:nvSpPr>
          <p:cNvPr id="5" name="Segnaposto data 4"/>
          <p:cNvSpPr>
            <a:spLocks noGrp="1"/>
          </p:cNvSpPr>
          <p:nvPr>
            <p:ph type="dt" sz="half" idx="10"/>
          </p:nvPr>
        </p:nvSpPr>
        <p:spPr/>
        <p:txBody>
          <a:bodyPr rtlCol="0"/>
          <a:lstStyle/>
          <a:p>
            <a:pPr rtl="0"/>
            <a:fld id="{8BAE47E9-2FA7-4E0D-8535-B91846EFFE5A}" type="datetime1">
              <a:rPr lang="it-IT" noProof="0" smtClean="0"/>
              <a:t>10/03/2020</a:t>
            </a:fld>
            <a:endParaRPr lang="it-IT" noProof="0"/>
          </a:p>
        </p:txBody>
      </p:sp>
      <p:sp>
        <p:nvSpPr>
          <p:cNvPr id="6" name="Segnaposto piè di pagina 5"/>
          <p:cNvSpPr>
            <a:spLocks noGrp="1"/>
          </p:cNvSpPr>
          <p:nvPr>
            <p:ph type="ftr" sz="quarter" idx="11"/>
          </p:nvPr>
        </p:nvSpPr>
        <p:spPr/>
        <p:txBody>
          <a:bodyPr rtlCol="0"/>
          <a:lstStyle/>
          <a:p>
            <a:pPr rtl="0"/>
            <a:endParaRPr lang="it-IT" noProof="0"/>
          </a:p>
        </p:txBody>
      </p:sp>
      <p:sp>
        <p:nvSpPr>
          <p:cNvPr id="7" name="Segnaposto numero diapositiva 6"/>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247962075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722812" y="1447800"/>
            <a:ext cx="6019800" cy="1143000"/>
          </a:xfrm>
        </p:spPr>
        <p:txBody>
          <a:bodyPr rtlCol="0" anchor="b">
            <a:normAutofit/>
          </a:bodyPr>
          <a:lstStyle>
            <a:lvl1pPr algn="l">
              <a:defRPr sz="2800" b="0"/>
            </a:lvl1pPr>
          </a:lstStyle>
          <a:p>
            <a:pPr rtl="0"/>
            <a:r>
              <a:rPr lang="it-IT" noProof="0"/>
              <a:t>Fare clic per modificare lo stile del titolo dello schema</a:t>
            </a:r>
          </a:p>
        </p:txBody>
      </p:sp>
      <p:sp>
        <p:nvSpPr>
          <p:cNvPr id="14" name="Segnaposto immagine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it-IT" noProof="0"/>
              <a:t>Fare clic sull'icona per inserire un'immagine</a:t>
            </a:r>
          </a:p>
        </p:txBody>
      </p:sp>
      <p:sp>
        <p:nvSpPr>
          <p:cNvPr id="4" name="Segnaposto testo 3"/>
          <p:cNvSpPr>
            <a:spLocks noGrp="1"/>
          </p:cNvSpPr>
          <p:nvPr>
            <p:ph type="body" sz="half" idx="2" hasCustomPrompt="1"/>
          </p:nvPr>
        </p:nvSpPr>
        <p:spPr>
          <a:xfrm>
            <a:off x="4722812" y="2777066"/>
            <a:ext cx="6021388" cy="2048933"/>
          </a:xfrm>
        </p:spPr>
        <p:txBody>
          <a:bodyPr rtlCol="0"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IT" noProof="0"/>
              <a:t>Modifica gli stili del testo dello schema</a:t>
            </a:r>
          </a:p>
        </p:txBody>
      </p:sp>
      <p:sp>
        <p:nvSpPr>
          <p:cNvPr id="5" name="Segnaposto data 4"/>
          <p:cNvSpPr>
            <a:spLocks noGrp="1"/>
          </p:cNvSpPr>
          <p:nvPr>
            <p:ph type="dt" sz="half" idx="10"/>
          </p:nvPr>
        </p:nvSpPr>
        <p:spPr/>
        <p:txBody>
          <a:bodyPr rtlCol="0"/>
          <a:lstStyle/>
          <a:p>
            <a:pPr rtl="0"/>
            <a:fld id="{927E75BF-0AD6-4DFB-B10A-59EF1C1AF316}" type="datetime1">
              <a:rPr lang="it-IT" noProof="0" smtClean="0"/>
              <a:t>10/03/2020</a:t>
            </a:fld>
            <a:endParaRPr lang="it-IT" noProof="0"/>
          </a:p>
        </p:txBody>
      </p:sp>
      <p:sp>
        <p:nvSpPr>
          <p:cNvPr id="6" name="Segnaposto piè di pagina 5"/>
          <p:cNvSpPr>
            <a:spLocks noGrp="1"/>
          </p:cNvSpPr>
          <p:nvPr>
            <p:ph type="ftr" sz="quarter" idx="11"/>
          </p:nvPr>
        </p:nvSpPr>
        <p:spPr/>
        <p:txBody>
          <a:bodyPr rtlCol="0"/>
          <a:lstStyle/>
          <a:p>
            <a:pPr rtl="0"/>
            <a:endParaRPr lang="it-IT" noProof="0"/>
          </a:p>
        </p:txBody>
      </p:sp>
      <p:sp>
        <p:nvSpPr>
          <p:cNvPr id="7" name="Segnaposto numero diapositiva 6"/>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2947409108"/>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uppo 6"/>
          <p:cNvGrpSpPr/>
          <p:nvPr/>
        </p:nvGrpSpPr>
        <p:grpSpPr>
          <a:xfrm>
            <a:off x="9206969" y="2963333"/>
            <a:ext cx="2981858" cy="3208867"/>
            <a:chOff x="9206969" y="2963333"/>
            <a:chExt cx="2981858" cy="3208867"/>
          </a:xfrm>
        </p:grpSpPr>
        <p:cxnSp>
          <p:nvCxnSpPr>
            <p:cNvPr id="8" name="Connettore diritto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Connettore diritto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Connettore diritto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Connettore diritto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Connettore diritto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Segnaposto titolo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pPr rtl="0"/>
            <a:r>
              <a:rPr lang="it-IT" noProof="0"/>
              <a:t>Fare clic per modificare lo stile del titolo dello schema</a:t>
            </a:r>
          </a:p>
        </p:txBody>
      </p:sp>
      <p:sp>
        <p:nvSpPr>
          <p:cNvPr id="3" name="Segnaposto testo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data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pPr rtl="0"/>
            <a:fld id="{01EF8645-9342-4A21-8F18-C48AFADC6CB1}" type="datetime1">
              <a:rPr lang="it-IT" noProof="0" smtClean="0"/>
              <a:t>10/03/2020</a:t>
            </a:fld>
            <a:endParaRPr lang="it-IT" noProof="0"/>
          </a:p>
        </p:txBody>
      </p:sp>
      <p:sp>
        <p:nvSpPr>
          <p:cNvPr id="5" name="Segnaposto piè di pagina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pPr rtl="0"/>
            <a:endParaRPr lang="it-IT" noProof="0"/>
          </a:p>
        </p:txBody>
      </p:sp>
      <p:sp>
        <p:nvSpPr>
          <p:cNvPr id="6" name="Segnaposto numero diapositiva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7264073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http/www.pabaac.beniculturali.it/opencms/multimedia/BASAE/documents/2011/07/07/4b569d01cb88256c983f121b81bf7b42_decretolegislativo422004.pdf" TargetMode="External"/><Relationship Id="rId2" Type="http://schemas.openxmlformats.org/officeDocument/2006/relationships/hyperlink" Target="http://http/eur-lex.europa.eu/LexUriServ/LexUriServ.do?uri=OJ:L:1992:395:0001:0005:IT:PDF"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89.97.218.143/wp-content/uploads/2018/03/30_decreto-accreditamento-icrcpal-agosto_2014.pdf"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cepell.it/it/documenti/documenti-istituzionali/1-dpr-n-233-2007/file.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cepell.it/it/documenti/documenti-istituzionali/2-dpr-n-34-2010/file.htm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66" name="Rettangolo 65">
            <a:extLst>
              <a:ext uri="{FF2B5EF4-FFF2-40B4-BE49-F238E27FC236}">
                <a16:creationId xmlns:a16="http://schemas.microsoft.com/office/drawing/2014/main" id="{C5BDD1EA-D8C1-45AF-9F0A-14A2A137BA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68" name="Rettangolo con angoli ritagliati in diagonale 6">
            <a:extLst>
              <a:ext uri="{FF2B5EF4-FFF2-40B4-BE49-F238E27FC236}">
                <a16:creationId xmlns:a16="http://schemas.microsoft.com/office/drawing/2014/main" id="{14354E08-0068-48D7-A8AD-84C7B1CF58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000" y="620722"/>
            <a:ext cx="6575496" cy="5286838"/>
          </a:xfrm>
          <a:prstGeom prst="snip2DiagRect">
            <a:avLst>
              <a:gd name="adj1" fmla="val 10787"/>
              <a:gd name="adj2" fmla="val 0"/>
            </a:avLst>
          </a:prstGeom>
          <a:solidFill>
            <a:schemeClr val="tx1"/>
          </a:solidFill>
          <a:ln>
            <a:no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grpSp>
        <p:nvGrpSpPr>
          <p:cNvPr id="70" name="Gruppo 69">
            <a:extLst>
              <a:ext uri="{FF2B5EF4-FFF2-40B4-BE49-F238E27FC236}">
                <a16:creationId xmlns:a16="http://schemas.microsoft.com/office/drawing/2014/main" id="{A779F34F-2960-4B81-BA08-445B6F6A0C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71" name="Connettore diritto 70">
              <a:extLst>
                <a:ext uri="{FF2B5EF4-FFF2-40B4-BE49-F238E27FC236}">
                  <a16:creationId xmlns:a16="http://schemas.microsoft.com/office/drawing/2014/main" id="{10A57ACC-416F-4A5D-B7F7-DDA9886A3A6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2" name="Connettore diritto 71">
              <a:extLst>
                <a:ext uri="{FF2B5EF4-FFF2-40B4-BE49-F238E27FC236}">
                  <a16:creationId xmlns:a16="http://schemas.microsoft.com/office/drawing/2014/main" id="{26522B4F-50C4-4FCE-8AE2-3789D63ED33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3" name="Connettore diritto 72">
              <a:extLst>
                <a:ext uri="{FF2B5EF4-FFF2-40B4-BE49-F238E27FC236}">
                  <a16:creationId xmlns:a16="http://schemas.microsoft.com/office/drawing/2014/main" id="{2C3978FC-B5D1-42BE-B086-BC2A733D58F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4" name="Connettore diritto 73">
              <a:extLst>
                <a:ext uri="{FF2B5EF4-FFF2-40B4-BE49-F238E27FC236}">
                  <a16:creationId xmlns:a16="http://schemas.microsoft.com/office/drawing/2014/main" id="{ACED99F1-340D-4970-8E66-3B28E927112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5" name="Connettore diritto 74">
              <a:extLst>
                <a:ext uri="{FF2B5EF4-FFF2-40B4-BE49-F238E27FC236}">
                  <a16:creationId xmlns:a16="http://schemas.microsoft.com/office/drawing/2014/main" id="{50A54E39-63C0-4847-A766-C6B74FEB48D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pic>
        <p:nvPicPr>
          <p:cNvPr id="1026" name="Picture 2" descr="Image result for logo uilpa bac">
            <a:extLst>
              <a:ext uri="{FF2B5EF4-FFF2-40B4-BE49-F238E27FC236}">
                <a16:creationId xmlns:a16="http://schemas.microsoft.com/office/drawing/2014/main" id="{D563809E-2053-46B5-9F04-9BDEA6DA0E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0065" y="670790"/>
            <a:ext cx="2143125" cy="2143125"/>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a:extLst>
              <a:ext uri="{FF2B5EF4-FFF2-40B4-BE49-F238E27FC236}">
                <a16:creationId xmlns:a16="http://schemas.microsoft.com/office/drawing/2014/main" id="{62AD8981-E16B-4AE7-AC70-E2088F4DA377}"/>
              </a:ext>
            </a:extLst>
          </p:cNvPr>
          <p:cNvSpPr txBox="1"/>
          <p:nvPr/>
        </p:nvSpPr>
        <p:spPr>
          <a:xfrm>
            <a:off x="630826" y="3162548"/>
            <a:ext cx="6575496" cy="267765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prstClr val="black"/>
                </a:solidFill>
                <a:effectLst/>
                <a:uLnTx/>
                <a:uFillTx/>
                <a:latin typeface="Century Gothic" panose="020B0502020202020204"/>
                <a:ea typeface="+mn-ea"/>
                <a:cs typeface="+mn-cs"/>
              </a:rPr>
              <a:t>CORSO DI PREPARAZIONE AL CONCORSO</a:t>
            </a:r>
            <a:br>
              <a:rPr kumimoji="0" lang="it-IT" sz="2400" b="1" i="0" u="none" strike="noStrike" kern="1200" cap="none" spc="0" normalizeH="0" baseline="0" noProof="0" dirty="0">
                <a:ln>
                  <a:noFill/>
                </a:ln>
                <a:solidFill>
                  <a:prstClr val="black"/>
                </a:solidFill>
                <a:effectLst/>
                <a:uLnTx/>
                <a:uFillTx/>
                <a:latin typeface="Century Gothic" panose="020B0502020202020204"/>
                <a:ea typeface="+mn-ea"/>
                <a:cs typeface="+mn-cs"/>
              </a:rPr>
            </a:br>
            <a:r>
              <a:rPr kumimoji="0" lang="it-IT" sz="2400" b="1" i="0" u="none" strike="noStrike" kern="1200" cap="none" spc="0" normalizeH="0" baseline="0" noProof="0" dirty="0">
                <a:ln>
                  <a:noFill/>
                </a:ln>
                <a:solidFill>
                  <a:prstClr val="black"/>
                </a:solidFill>
                <a:effectLst/>
                <a:uLnTx/>
                <a:uFillTx/>
                <a:latin typeface="Century Gothic" panose="020B0502020202020204"/>
                <a:ea typeface="+mn-ea"/>
                <a:cs typeface="+mn-cs"/>
              </a:rPr>
              <a:t>1052 AFAV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prstClr val="black"/>
                </a:solidFill>
                <a:effectLst/>
                <a:uLnTx/>
                <a:uFillTx/>
                <a:latin typeface="Century Gothic" panose="020B0502020202020204"/>
                <a:ea typeface="+mn-ea"/>
                <a:cs typeface="+mn-cs"/>
              </a:rPr>
              <a:t>LA PROVA SCRITTA</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2000" b="1" i="0" u="none" strike="noStrike" kern="1200" cap="small" spc="0" normalizeH="0" baseline="0" noProof="0" dirty="0">
                <a:ln>
                  <a:noFill/>
                </a:ln>
                <a:solidFill>
                  <a:prstClr val="black"/>
                </a:solidFill>
                <a:effectLst/>
                <a:uLnTx/>
                <a:uFillTx/>
                <a:latin typeface="Century Gothic" panose="020B0502020202020204"/>
                <a:ea typeface="+mn-ea"/>
                <a:cs typeface="+mn-cs"/>
              </a:rPr>
              <a:t>elementi di organizzazione, ordinamento e competenze del Ministero per i beni e le attività culturali e per il turismo</a:t>
            </a:r>
          </a:p>
          <a:p>
            <a:pPr marL="0" marR="0" lvl="0" indent="0" algn="l" defTabSz="457200" rtl="0" eaLnBrk="1" fontAlgn="auto" latinLnBrk="0" hangingPunct="1">
              <a:lnSpc>
                <a:spcPct val="100000"/>
              </a:lnSpc>
              <a:spcBef>
                <a:spcPts val="0"/>
              </a:spcBef>
              <a:spcAft>
                <a:spcPts val="0"/>
              </a:spcAft>
              <a:buClrTx/>
              <a:buSzTx/>
              <a:buFontTx/>
              <a:buNone/>
              <a:tabLst/>
              <a:defRPr/>
            </a:pPr>
            <a:br>
              <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rPr>
            </a:br>
            <a:endPar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
        <p:nvSpPr>
          <p:cNvPr id="6" name="CasellaDiTesto 5">
            <a:extLst>
              <a:ext uri="{FF2B5EF4-FFF2-40B4-BE49-F238E27FC236}">
                <a16:creationId xmlns:a16="http://schemas.microsoft.com/office/drawing/2014/main" id="{8A831B22-5FB9-425F-96D1-0C93286D6301}"/>
              </a:ext>
            </a:extLst>
          </p:cNvPr>
          <p:cNvSpPr txBox="1"/>
          <p:nvPr/>
        </p:nvSpPr>
        <p:spPr>
          <a:xfrm>
            <a:off x="7978161" y="297351"/>
            <a:ext cx="3503518" cy="3139321"/>
          </a:xfrm>
          <a:prstGeom prst="rect">
            <a:avLst/>
          </a:prstGeom>
          <a:solidFill>
            <a:schemeClr val="tx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rPr>
              <a:t>Cristina Lollai</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rPr>
              <a:t>Funzionario Promozione e Comunicazione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rPr>
              <a:t>Responsabile servizio tutela beni storico-artistici Segretariato Regionale Lazio</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rPr>
              <a:t>Responsabile Comunicazione </a:t>
            </a:r>
            <a:r>
              <a:rPr kumimoji="0" lang="it-IT" sz="1800" b="0" i="0" u="none" strike="noStrike" kern="1200" cap="none" spc="0" normalizeH="0" baseline="0" noProof="0">
                <a:ln>
                  <a:noFill/>
                </a:ln>
                <a:solidFill>
                  <a:prstClr val="black"/>
                </a:solidFill>
                <a:effectLst/>
                <a:uLnTx/>
                <a:uFillTx/>
                <a:latin typeface="Century Gothic" panose="020B0502020202020204"/>
                <a:ea typeface="+mn-ea"/>
                <a:cs typeface="+mn-cs"/>
              </a:rPr>
              <a:t>Istituzionale ICR</a:t>
            </a:r>
            <a:endPar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
        <p:nvSpPr>
          <p:cNvPr id="7" name="CasellaDiTesto 6">
            <a:extLst>
              <a:ext uri="{FF2B5EF4-FFF2-40B4-BE49-F238E27FC236}">
                <a16:creationId xmlns:a16="http://schemas.microsoft.com/office/drawing/2014/main" id="{63D671EC-CE99-4C56-9E4B-D68DB5541731}"/>
              </a:ext>
            </a:extLst>
          </p:cNvPr>
          <p:cNvSpPr txBox="1"/>
          <p:nvPr/>
        </p:nvSpPr>
        <p:spPr>
          <a:xfrm>
            <a:off x="3525430" y="782702"/>
            <a:ext cx="3511826" cy="1200329"/>
          </a:xfrm>
          <a:prstGeom prst="rect">
            <a:avLst/>
          </a:prstGeom>
          <a:solidFill>
            <a:schemeClr val="tx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1" i="0" u="none" strike="noStrike" kern="1200" cap="small" spc="0" normalizeH="0" baseline="0" noProof="0" dirty="0">
                <a:ln>
                  <a:noFill/>
                </a:ln>
                <a:solidFill>
                  <a:prstClr val="black"/>
                </a:solidFill>
                <a:effectLst/>
                <a:uLnTx/>
                <a:uFillTx/>
                <a:latin typeface="Century Gothic" panose="020B0502020202020204"/>
                <a:ea typeface="+mn-ea"/>
                <a:cs typeface="+mn-cs"/>
              </a:rPr>
              <a:t>Parte III</a:t>
            </a:r>
          </a:p>
          <a:p>
            <a:pPr marL="0" marR="0" lvl="0" indent="0" algn="l" defTabSz="457200" rtl="0" eaLnBrk="1" fontAlgn="auto" latinLnBrk="0" hangingPunct="1">
              <a:lnSpc>
                <a:spcPct val="100000"/>
              </a:lnSpc>
              <a:spcBef>
                <a:spcPts val="0"/>
              </a:spcBef>
              <a:spcAft>
                <a:spcPts val="0"/>
              </a:spcAft>
              <a:buClrTx/>
              <a:buSzTx/>
              <a:buFontTx/>
              <a:buNone/>
              <a:tabLst/>
              <a:defRPr/>
            </a:pPr>
            <a:r>
              <a:rPr lang="it-IT" b="1" cap="small" dirty="0">
                <a:solidFill>
                  <a:prstClr val="black"/>
                </a:solidFill>
                <a:latin typeface="Century Gothic" panose="020B0502020202020204"/>
              </a:rPr>
              <a:t>Istituti centrali e istituti dotati di autonomia speciale</a:t>
            </a:r>
            <a:endParaRPr kumimoji="0" lang="it-IT" sz="1800" b="1" i="0" u="none" strike="noStrike" kern="1200" cap="small" spc="0" normalizeH="0" baseline="0" noProof="0" dirty="0">
              <a:ln>
                <a:noFill/>
              </a:ln>
              <a:solidFill>
                <a:prstClr val="black"/>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it-IT" sz="1800" b="1" i="0" u="none" strike="noStrike" kern="1200" cap="small" spc="0" normalizeH="0" baseline="0" noProof="0" dirty="0">
              <a:ln>
                <a:noFill/>
              </a:ln>
              <a:solidFill>
                <a:prstClr val="black"/>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780818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72224" cy="1197577"/>
          </a:xfrm>
        </p:spPr>
        <p:txBody>
          <a:bodyPr>
            <a:normAutofit/>
          </a:bodyPr>
          <a:lstStyle/>
          <a:p>
            <a:r>
              <a:rPr lang="it-IT" dirty="0" err="1">
                <a:solidFill>
                  <a:schemeClr val="bg1"/>
                </a:solidFill>
              </a:rPr>
              <a:t>Cos’e’</a:t>
            </a:r>
            <a:r>
              <a:rPr lang="it-IT" dirty="0">
                <a:solidFill>
                  <a:schemeClr val="bg1"/>
                </a:solidFill>
              </a:rPr>
              <a:t> un museo?</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14068" y="487616"/>
            <a:ext cx="12206068" cy="5601533"/>
          </a:xfrm>
          <a:prstGeom prst="rect">
            <a:avLst/>
          </a:prstGeom>
          <a:solidFill>
            <a:schemeClr val="tx2">
              <a:lumMod val="40000"/>
              <a:lumOff val="60000"/>
            </a:schemeClr>
          </a:solidFill>
        </p:spPr>
        <p:txBody>
          <a:bodyPr wrap="square" numCol="1" rtlCol="0">
            <a:spAutoFit/>
          </a:bodyPr>
          <a:lstStyle/>
          <a:p>
            <a:r>
              <a:rPr lang="it-IT" i="1" dirty="0">
                <a:solidFill>
                  <a:schemeClr val="bg1"/>
                </a:solidFill>
              </a:rPr>
              <a:t>Cfr.</a:t>
            </a:r>
            <a:r>
              <a:rPr lang="it-IT" b="1" i="1" dirty="0">
                <a:solidFill>
                  <a:schemeClr val="bg1"/>
                </a:solidFill>
              </a:rPr>
              <a:t>DM 23 dicembre 2014 – organizzazione e funzionamento dei musei statali</a:t>
            </a:r>
          </a:p>
          <a:p>
            <a:r>
              <a:rPr lang="it-IT" sz="2000" b="1" dirty="0">
                <a:solidFill>
                  <a:schemeClr val="bg1"/>
                </a:solidFill>
              </a:rPr>
              <a:t>Articolo 1 Definizione e missione del museo</a:t>
            </a:r>
          </a:p>
          <a:p>
            <a:pPr marL="342900" indent="-342900" algn="just">
              <a:buAutoNum type="arabicPeriod"/>
            </a:pPr>
            <a:r>
              <a:rPr lang="it-IT" sz="2000" i="1" dirty="0">
                <a:solidFill>
                  <a:schemeClr val="bg1"/>
                </a:solidFill>
              </a:rPr>
              <a:t>Il museo è una istituzione permanente, senza scopo di lucro, al servizio della società e del suo sviluppo. E' aperto al pubblico e compie ricerche che riguardano le testimonianze materiali e immateriali dell'umanità e del suo ambiente; le acquisisce, le conserva, le comunica e le espone a fini di studio, educazione e diletto, promuovendone la conoscenza presso il pubblico e la comunità scientifica. </a:t>
            </a:r>
          </a:p>
          <a:p>
            <a:pPr marL="342900" indent="-342900" algn="just">
              <a:buFont typeface="+mj-lt"/>
              <a:buAutoNum type="arabicPeriod"/>
            </a:pPr>
            <a:r>
              <a:rPr lang="it-IT" sz="2000" dirty="0">
                <a:solidFill>
                  <a:schemeClr val="bg1"/>
                </a:solidFill>
              </a:rPr>
              <a:t>In attuazione </a:t>
            </a:r>
            <a:r>
              <a:rPr lang="it-IT" sz="2000" b="1" dirty="0">
                <a:solidFill>
                  <a:schemeClr val="bg1"/>
                </a:solidFill>
              </a:rPr>
              <a:t>dell'art. 9 della Costituzione</a:t>
            </a:r>
            <a:r>
              <a:rPr lang="it-IT" sz="2000" dirty="0">
                <a:solidFill>
                  <a:schemeClr val="bg1"/>
                </a:solidFill>
              </a:rPr>
              <a:t>, l'attività dei musei statali è diretta alla </a:t>
            </a:r>
            <a:r>
              <a:rPr lang="it-IT" sz="2000" b="1" dirty="0">
                <a:solidFill>
                  <a:schemeClr val="bg1"/>
                </a:solidFill>
              </a:rPr>
              <a:t>tutela del patrimonio     culturale e alla promozione dello sviluppo della cultura e della ricerca scientifica e tecnica</a:t>
            </a:r>
            <a:r>
              <a:rPr lang="it-IT" sz="2000" dirty="0">
                <a:solidFill>
                  <a:schemeClr val="bg1"/>
                </a:solidFill>
              </a:rPr>
              <a:t>. Essa è ispirata ai principi di imparzialità, buon andamento, trasparenza, pubblicità e responsabilità di rendiconto (accountability). Ai sensi dell’art. 101, comma 3, del Codice, i musei statali espletano un servizio pubblico. </a:t>
            </a:r>
          </a:p>
          <a:p>
            <a:pPr marL="342900" indent="-342900" algn="just">
              <a:buFont typeface="+mj-lt"/>
              <a:buAutoNum type="arabicPeriod"/>
            </a:pPr>
            <a:r>
              <a:rPr lang="it-IT" sz="2000" dirty="0">
                <a:solidFill>
                  <a:schemeClr val="bg1"/>
                </a:solidFill>
              </a:rPr>
              <a:t>I musei statali sono dotati di autonomia tecnico-scientifica e svolgono funzioni di tutela e valorizzazione delle raccolte in loro consegna, assicurandone e promuovendone la pubblica fruizione; </a:t>
            </a:r>
            <a:r>
              <a:rPr lang="it-IT" sz="2000" b="1" u="sng" dirty="0">
                <a:solidFill>
                  <a:schemeClr val="bg1"/>
                </a:solidFill>
              </a:rPr>
              <a:t>sono dotati di un proprio statuto e di un bilancio e possono sottoscrivere, anche per fini di didattica, convenzioni con enti pubblici e istituti di studio e ricerca</a:t>
            </a:r>
            <a:r>
              <a:rPr lang="it-IT" sz="2000" dirty="0">
                <a:solidFill>
                  <a:schemeClr val="bg1"/>
                </a:solidFill>
              </a:rPr>
              <a:t>. Il servizio pubblico di fruizione erogato dai musei statali e i relativi standard sono definiti e resi pubblici attraverso la Carta dei servizi. </a:t>
            </a:r>
          </a:p>
        </p:txBody>
      </p:sp>
    </p:spTree>
    <p:extLst>
      <p:ext uri="{BB962C8B-B14F-4D97-AF65-F5344CB8AC3E}">
        <p14:creationId xmlns:p14="http://schemas.microsoft.com/office/powerpoint/2010/main" val="3257580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72224" cy="1197577"/>
          </a:xfrm>
        </p:spPr>
        <p:txBody>
          <a:bodyPr>
            <a:normAutofit fontScale="90000"/>
          </a:bodyPr>
          <a:lstStyle/>
          <a:p>
            <a:r>
              <a:rPr lang="it-IT" dirty="0">
                <a:solidFill>
                  <a:schemeClr val="bg1"/>
                </a:solidFill>
              </a:rPr>
              <a:t>Organizzazione dei musei ad </a:t>
            </a:r>
            <a:r>
              <a:rPr lang="it-IT" dirty="0" err="1">
                <a:solidFill>
                  <a:schemeClr val="bg1"/>
                </a:solidFill>
              </a:rPr>
              <a:t>autoNomia</a:t>
            </a:r>
            <a:r>
              <a:rPr lang="it-IT" dirty="0">
                <a:solidFill>
                  <a:schemeClr val="bg1"/>
                </a:solidFill>
              </a:rPr>
              <a:t> speciale -1</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14068" y="487616"/>
            <a:ext cx="12206068" cy="5909310"/>
          </a:xfrm>
          <a:prstGeom prst="rect">
            <a:avLst/>
          </a:prstGeom>
          <a:solidFill>
            <a:schemeClr val="tx2">
              <a:lumMod val="40000"/>
              <a:lumOff val="60000"/>
            </a:schemeClr>
          </a:solidFill>
        </p:spPr>
        <p:txBody>
          <a:bodyPr wrap="square" numCol="1" rtlCol="0">
            <a:spAutoFit/>
          </a:bodyPr>
          <a:lstStyle/>
          <a:p>
            <a:r>
              <a:rPr lang="it-IT" dirty="0">
                <a:solidFill>
                  <a:schemeClr val="bg1"/>
                </a:solidFill>
              </a:rPr>
              <a:t>I musei con autonomia speciale sono dotati di </a:t>
            </a:r>
            <a:r>
              <a:rPr lang="it-IT" u="sng" dirty="0">
                <a:solidFill>
                  <a:schemeClr val="bg1"/>
                </a:solidFill>
              </a:rPr>
              <a:t>autonomia scientifica, finanziaria, contabile ed organizzativa e sono costituiti dai seguenti organi</a:t>
            </a:r>
            <a:br>
              <a:rPr lang="it-IT" u="sng" dirty="0">
                <a:solidFill>
                  <a:schemeClr val="bg1"/>
                </a:solidFill>
              </a:rPr>
            </a:br>
            <a:r>
              <a:rPr lang="it-IT" b="1" dirty="0">
                <a:solidFill>
                  <a:schemeClr val="bg1"/>
                </a:solidFill>
              </a:rPr>
              <a:t>a) il Direttore;</a:t>
            </a:r>
            <a:br>
              <a:rPr lang="it-IT" b="1" dirty="0">
                <a:solidFill>
                  <a:schemeClr val="bg1"/>
                </a:solidFill>
              </a:rPr>
            </a:br>
            <a:r>
              <a:rPr lang="it-IT" b="1" dirty="0">
                <a:solidFill>
                  <a:schemeClr val="bg1"/>
                </a:solidFill>
              </a:rPr>
              <a:t>b) il Consiglio di amministrazione;</a:t>
            </a:r>
            <a:br>
              <a:rPr lang="it-IT" b="1" dirty="0">
                <a:solidFill>
                  <a:schemeClr val="bg1"/>
                </a:solidFill>
              </a:rPr>
            </a:br>
            <a:r>
              <a:rPr lang="it-IT" b="1" dirty="0">
                <a:solidFill>
                  <a:schemeClr val="bg1"/>
                </a:solidFill>
              </a:rPr>
              <a:t>c) il Comitato scientifico;</a:t>
            </a:r>
            <a:br>
              <a:rPr lang="it-IT" b="1" dirty="0">
                <a:solidFill>
                  <a:schemeClr val="bg1"/>
                </a:solidFill>
              </a:rPr>
            </a:br>
            <a:r>
              <a:rPr lang="it-IT" b="1" dirty="0">
                <a:solidFill>
                  <a:schemeClr val="bg1"/>
                </a:solidFill>
              </a:rPr>
              <a:t>d) il Collegio dei revisori dei conti.</a:t>
            </a:r>
            <a:br>
              <a:rPr lang="it-IT" dirty="0">
                <a:solidFill>
                  <a:schemeClr val="bg1"/>
                </a:solidFill>
              </a:rPr>
            </a:br>
            <a:r>
              <a:rPr lang="it-IT" dirty="0">
                <a:solidFill>
                  <a:schemeClr val="bg1"/>
                </a:solidFill>
              </a:rPr>
              <a:t>Gli organi apicali garantiscono lo svolgimento della missione del museo, ne verificano l’economicità, l’efficienza e l’efficacia delle attività e </a:t>
            </a:r>
            <a:r>
              <a:rPr lang="it-IT" b="1" dirty="0">
                <a:solidFill>
                  <a:schemeClr val="bg1"/>
                </a:solidFill>
              </a:rPr>
              <a:t>controllano la qualità scientifica dell’offerta culturale e delle pratiche di conservazione, fruizione e valorizzazione</a:t>
            </a:r>
            <a:r>
              <a:rPr lang="it-IT" dirty="0">
                <a:solidFill>
                  <a:schemeClr val="bg1"/>
                </a:solidFill>
              </a:rPr>
              <a:t> dei beni in consegna al museo.</a:t>
            </a:r>
          </a:p>
          <a:p>
            <a:r>
              <a:rPr lang="it-IT" b="1" u="sng" dirty="0">
                <a:solidFill>
                  <a:schemeClr val="bg1"/>
                </a:solidFill>
              </a:rPr>
              <a:t>Il Direttore</a:t>
            </a:r>
            <a:br>
              <a:rPr lang="it-IT" dirty="0">
                <a:solidFill>
                  <a:schemeClr val="bg1"/>
                </a:solidFill>
              </a:rPr>
            </a:br>
            <a:r>
              <a:rPr lang="it-IT" dirty="0">
                <a:solidFill>
                  <a:schemeClr val="bg1"/>
                </a:solidFill>
              </a:rPr>
              <a:t>Il direttore </a:t>
            </a:r>
            <a:r>
              <a:rPr lang="it-IT" b="1" dirty="0">
                <a:solidFill>
                  <a:schemeClr val="bg1"/>
                </a:solidFill>
              </a:rPr>
              <a:t>gestisce il museo </a:t>
            </a:r>
            <a:r>
              <a:rPr lang="it-IT" dirty="0">
                <a:solidFill>
                  <a:schemeClr val="bg1"/>
                </a:solidFill>
              </a:rPr>
              <a:t>ai sensi della legge, </a:t>
            </a:r>
            <a:r>
              <a:rPr lang="it-IT" b="1" dirty="0">
                <a:solidFill>
                  <a:schemeClr val="bg1"/>
                </a:solidFill>
              </a:rPr>
              <a:t>stabilisce l’importo dei biglietti di ingresso e gli orari di apertura</a:t>
            </a:r>
            <a:r>
              <a:rPr lang="it-IT" dirty="0">
                <a:solidFill>
                  <a:schemeClr val="bg1"/>
                </a:solidFill>
              </a:rPr>
              <a:t> in modo da assicurarne la più ampia fruizione ed elabora, sentito il direttore del Polo museale regionale, il progetto di gestione del museo comprendente </a:t>
            </a:r>
            <a:r>
              <a:rPr lang="it-IT" b="1" dirty="0">
                <a:solidFill>
                  <a:schemeClr val="bg1"/>
                </a:solidFill>
              </a:rPr>
              <a:t>le attività </a:t>
            </a:r>
            <a:r>
              <a:rPr lang="it-IT" dirty="0">
                <a:solidFill>
                  <a:schemeClr val="bg1"/>
                </a:solidFill>
              </a:rPr>
              <a:t>e </a:t>
            </a:r>
            <a:r>
              <a:rPr lang="it-IT" b="1" dirty="0">
                <a:solidFill>
                  <a:schemeClr val="bg1"/>
                </a:solidFill>
              </a:rPr>
              <a:t>i servizi di valorizzazione </a:t>
            </a:r>
            <a:r>
              <a:rPr lang="it-IT" dirty="0">
                <a:solidFill>
                  <a:schemeClr val="bg1"/>
                </a:solidFill>
              </a:rPr>
              <a:t>ivi inclusi i servizi da affidare in concessione, al fine della successiva messa a gara degli stessi. Il direttore del museo è nominato attraverso </a:t>
            </a:r>
            <a:r>
              <a:rPr lang="it-IT" b="1" dirty="0">
                <a:solidFill>
                  <a:schemeClr val="bg1"/>
                </a:solidFill>
              </a:rPr>
              <a:t>selezioni pubbliche internazionali.</a:t>
            </a:r>
          </a:p>
          <a:p>
            <a:r>
              <a:rPr lang="it-IT" b="1" dirty="0">
                <a:solidFill>
                  <a:schemeClr val="bg1"/>
                </a:solidFill>
              </a:rPr>
              <a:t>L’incarico di direttore</a:t>
            </a:r>
            <a:r>
              <a:rPr lang="it-IT" dirty="0">
                <a:solidFill>
                  <a:schemeClr val="bg1"/>
                </a:solidFill>
              </a:rPr>
              <a:t>, per quei musei provvisti di autonomia speciale e costituiti come uffici dirigenziali, va assegnato (secondo le modalità presentate dall’art. 14, comma 2-bis del </a:t>
            </a:r>
            <a:r>
              <a:rPr lang="it-IT" dirty="0" err="1">
                <a:solidFill>
                  <a:schemeClr val="bg1"/>
                </a:solidFill>
              </a:rPr>
              <a:t>d.l.</a:t>
            </a:r>
            <a:r>
              <a:rPr lang="it-IT" dirty="0">
                <a:solidFill>
                  <a:schemeClr val="bg1"/>
                </a:solidFill>
              </a:rPr>
              <a:t> 31 Maggio 2014, n. 83 a seguito convertito dalla l. 29 Luglio 2014, n. 106) mediante </a:t>
            </a:r>
            <a:r>
              <a:rPr lang="it-IT" b="1" dirty="0">
                <a:solidFill>
                  <a:schemeClr val="bg1"/>
                </a:solidFill>
              </a:rPr>
              <a:t>selezione pubblica per una durata dai 3 ai 5 anni </a:t>
            </a:r>
            <a:r>
              <a:rPr lang="it-IT" dirty="0">
                <a:solidFill>
                  <a:schemeClr val="bg1"/>
                </a:solidFill>
              </a:rPr>
              <a:t>a «</a:t>
            </a:r>
            <a:r>
              <a:rPr lang="it-IT" b="1" dirty="0">
                <a:solidFill>
                  <a:schemeClr val="bg1"/>
                </a:solidFill>
              </a:rPr>
              <a:t>persone di particolare e comprovata qualificazione professionale in materia di tutela e valorizzazione dei beni culturali </a:t>
            </a:r>
            <a:r>
              <a:rPr lang="it-IT" dirty="0">
                <a:solidFill>
                  <a:schemeClr val="bg1"/>
                </a:solidFill>
              </a:rPr>
              <a:t>e in possesso di una </a:t>
            </a:r>
            <a:r>
              <a:rPr lang="it-IT" b="1" dirty="0">
                <a:solidFill>
                  <a:schemeClr val="bg1"/>
                </a:solidFill>
              </a:rPr>
              <a:t>documentata esperienza di elevato livello </a:t>
            </a:r>
            <a:r>
              <a:rPr lang="it-IT" dirty="0">
                <a:solidFill>
                  <a:schemeClr val="bg1"/>
                </a:solidFill>
              </a:rPr>
              <a:t>nella gestione di istituiti e luoghi della cultura». </a:t>
            </a:r>
            <a:endParaRPr lang="it-IT" i="1" dirty="0">
              <a:solidFill>
                <a:schemeClr val="bg1"/>
              </a:solidFill>
            </a:endParaRPr>
          </a:p>
        </p:txBody>
      </p:sp>
    </p:spTree>
    <p:extLst>
      <p:ext uri="{BB962C8B-B14F-4D97-AF65-F5344CB8AC3E}">
        <p14:creationId xmlns:p14="http://schemas.microsoft.com/office/powerpoint/2010/main" val="5122458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72224" cy="1197577"/>
          </a:xfrm>
        </p:spPr>
        <p:txBody>
          <a:bodyPr>
            <a:normAutofit fontScale="90000"/>
          </a:bodyPr>
          <a:lstStyle/>
          <a:p>
            <a:r>
              <a:rPr lang="it-IT" dirty="0">
                <a:solidFill>
                  <a:schemeClr val="bg1"/>
                </a:solidFill>
              </a:rPr>
              <a:t>Organizzazione dei musei ad </a:t>
            </a:r>
            <a:r>
              <a:rPr lang="it-IT" dirty="0" err="1">
                <a:solidFill>
                  <a:schemeClr val="bg1"/>
                </a:solidFill>
              </a:rPr>
              <a:t>autoNomia</a:t>
            </a:r>
            <a:r>
              <a:rPr lang="it-IT" dirty="0">
                <a:solidFill>
                  <a:schemeClr val="bg1"/>
                </a:solidFill>
              </a:rPr>
              <a:t> speciale -2</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14068" y="487616"/>
            <a:ext cx="12206068" cy="6217087"/>
          </a:xfrm>
          <a:prstGeom prst="rect">
            <a:avLst/>
          </a:prstGeom>
          <a:solidFill>
            <a:schemeClr val="tx2">
              <a:lumMod val="40000"/>
              <a:lumOff val="60000"/>
            </a:schemeClr>
          </a:solidFill>
        </p:spPr>
        <p:txBody>
          <a:bodyPr wrap="square" numCol="1" rtlCol="0">
            <a:spAutoFit/>
          </a:bodyPr>
          <a:lstStyle/>
          <a:p>
            <a:r>
              <a:rPr lang="it-IT" b="1" u="sng" dirty="0">
                <a:solidFill>
                  <a:schemeClr val="bg1"/>
                </a:solidFill>
              </a:rPr>
              <a:t>Il CONSIGLIO DI AMMINISTRAZIONE</a:t>
            </a:r>
            <a:br>
              <a:rPr lang="it-IT" dirty="0">
                <a:solidFill>
                  <a:schemeClr val="bg1"/>
                </a:solidFill>
              </a:rPr>
            </a:br>
            <a:r>
              <a:rPr lang="it-IT" sz="2000" dirty="0">
                <a:solidFill>
                  <a:schemeClr val="bg1"/>
                </a:solidFill>
              </a:rPr>
              <a:t>Il consiglio di amministrazione </a:t>
            </a:r>
            <a:r>
              <a:rPr lang="it-IT" sz="2000" b="1" dirty="0">
                <a:solidFill>
                  <a:schemeClr val="bg1"/>
                </a:solidFill>
              </a:rPr>
              <a:t>determina e programma le linee di ricerca e gli indirizzi tecnici dell’attività del museo</a:t>
            </a:r>
            <a:r>
              <a:rPr lang="it-IT" sz="2000" dirty="0">
                <a:solidFill>
                  <a:schemeClr val="bg1"/>
                </a:solidFill>
              </a:rPr>
              <a:t>, in coerenza con le direttive e gli altri atti di indirizzo del Ministero. In particolare, </a:t>
            </a:r>
            <a:r>
              <a:rPr lang="it-IT" sz="2000" b="1" dirty="0">
                <a:solidFill>
                  <a:schemeClr val="bg1"/>
                </a:solidFill>
              </a:rPr>
              <a:t>il Consiglio adotta lo statuto del museo, approva la carta dei servizi e il programma di attività annuale e pluriennale del museo</a:t>
            </a:r>
            <a:r>
              <a:rPr lang="it-IT" sz="2000" dirty="0">
                <a:solidFill>
                  <a:schemeClr val="bg1"/>
                </a:solidFill>
              </a:rPr>
              <a:t>, verificandone la compatibilità finanziaria e l’attuazione. Approva inoltre </a:t>
            </a:r>
            <a:r>
              <a:rPr lang="it-IT" sz="2000" b="1" dirty="0">
                <a:solidFill>
                  <a:schemeClr val="bg1"/>
                </a:solidFill>
              </a:rPr>
              <a:t>il bilancio di previsione, le relative variazioni, il conto consuntivo </a:t>
            </a:r>
            <a:r>
              <a:rPr lang="it-IT" sz="2000" dirty="0">
                <a:solidFill>
                  <a:schemeClr val="bg1"/>
                </a:solidFill>
              </a:rPr>
              <a:t>e gli strumenti di verifica dei servizi affidati in concessione rispetto ai progetti di valorizzazione predisposti dal direttore del museo, monitorandone la relativa applicazione.</a:t>
            </a:r>
            <a:br>
              <a:rPr lang="it-IT" sz="2000" dirty="0">
                <a:solidFill>
                  <a:schemeClr val="bg1"/>
                </a:solidFill>
              </a:rPr>
            </a:br>
            <a:r>
              <a:rPr lang="it-IT" sz="2000" dirty="0">
                <a:solidFill>
                  <a:schemeClr val="bg1"/>
                </a:solidFill>
              </a:rPr>
              <a:t>Il Consiglio di amministrazione è composto dal direttore del museo, che lo presiede, e da quattro membri designati dal Ministro dei beni e delle attività culturali e del turismo, di cui uno d’intesa con il Ministro dell’istruzione, dell’università e della ricerca e uno d’intesa con il Ministro dell’economia e delle finanze, scelti tra esperti di chiara fama nel settore del patrimonio culturale.</a:t>
            </a:r>
            <a:br>
              <a:rPr lang="it-IT" sz="2000" dirty="0">
                <a:solidFill>
                  <a:schemeClr val="bg1"/>
                </a:solidFill>
              </a:rPr>
            </a:br>
            <a:r>
              <a:rPr lang="it-IT" sz="2000" dirty="0">
                <a:solidFill>
                  <a:schemeClr val="bg1"/>
                </a:solidFill>
              </a:rPr>
              <a:t>Fatta eccezione del direttore, </a:t>
            </a:r>
            <a:r>
              <a:rPr lang="it-IT" sz="2000" b="1" dirty="0">
                <a:solidFill>
                  <a:schemeClr val="bg1"/>
                </a:solidFill>
              </a:rPr>
              <a:t>i componenti del Consiglio sono nominati con decreto del Ministro dei beni e delle attività culturali e del turismo per una durata di cinque anni </a:t>
            </a:r>
            <a:r>
              <a:rPr lang="it-IT" sz="2000" dirty="0">
                <a:solidFill>
                  <a:schemeClr val="bg1"/>
                </a:solidFill>
              </a:rPr>
              <a:t>e possono essere confermati per una sola volta. La partecipazione al Consiglio di amministrazione non dà titolo a compenso, gettoni, indennità o rimborsi di alcun tipo.</a:t>
            </a:r>
            <a:br>
              <a:rPr lang="it-IT" sz="2000" dirty="0">
                <a:solidFill>
                  <a:schemeClr val="bg1"/>
                </a:solidFill>
              </a:rPr>
            </a:br>
            <a:r>
              <a:rPr lang="it-IT" sz="2000" dirty="0">
                <a:solidFill>
                  <a:schemeClr val="bg1"/>
                </a:solidFill>
              </a:rPr>
              <a:t>Per evitare eventuali conflitti di interesse, I componenti del Consiglio non possono essere titolari di rapporti di collaborazione professionale con il museo, né possono assumere incarichi professionali in progetti o iniziative il cui finanziamento, anche parziale, è a carico del museo.</a:t>
            </a:r>
          </a:p>
        </p:txBody>
      </p:sp>
    </p:spTree>
    <p:extLst>
      <p:ext uri="{BB962C8B-B14F-4D97-AF65-F5344CB8AC3E}">
        <p14:creationId xmlns:p14="http://schemas.microsoft.com/office/powerpoint/2010/main" val="36783255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72224" cy="1197577"/>
          </a:xfrm>
        </p:spPr>
        <p:txBody>
          <a:bodyPr>
            <a:normAutofit fontScale="90000"/>
          </a:bodyPr>
          <a:lstStyle/>
          <a:p>
            <a:r>
              <a:rPr lang="it-IT" dirty="0">
                <a:solidFill>
                  <a:schemeClr val="bg1"/>
                </a:solidFill>
              </a:rPr>
              <a:t>Organizzazione dei musei ad </a:t>
            </a:r>
            <a:r>
              <a:rPr lang="it-IT" dirty="0" err="1">
                <a:solidFill>
                  <a:schemeClr val="bg1"/>
                </a:solidFill>
              </a:rPr>
              <a:t>autoNomia</a:t>
            </a:r>
            <a:r>
              <a:rPr lang="it-IT" dirty="0">
                <a:solidFill>
                  <a:schemeClr val="bg1"/>
                </a:solidFill>
              </a:rPr>
              <a:t> speciale -3</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14068" y="487616"/>
            <a:ext cx="12206068" cy="5909310"/>
          </a:xfrm>
          <a:prstGeom prst="rect">
            <a:avLst/>
          </a:prstGeom>
          <a:solidFill>
            <a:schemeClr val="tx2">
              <a:lumMod val="40000"/>
              <a:lumOff val="60000"/>
            </a:schemeClr>
          </a:solidFill>
        </p:spPr>
        <p:txBody>
          <a:bodyPr wrap="square" numCol="1" rtlCol="0">
            <a:spAutoFit/>
          </a:bodyPr>
          <a:lstStyle/>
          <a:p>
            <a:r>
              <a:rPr lang="it-IT" sz="2000" b="1" u="sng" dirty="0">
                <a:solidFill>
                  <a:schemeClr val="bg1"/>
                </a:solidFill>
              </a:rPr>
              <a:t>IL COMITATO SCIENTIFICO</a:t>
            </a:r>
            <a:br>
              <a:rPr lang="it-IT" dirty="0">
                <a:solidFill>
                  <a:schemeClr val="bg1"/>
                </a:solidFill>
              </a:rPr>
            </a:br>
            <a:r>
              <a:rPr lang="it-IT" sz="2400" dirty="0">
                <a:solidFill>
                  <a:schemeClr val="bg1"/>
                </a:solidFill>
              </a:rPr>
              <a:t>Il comitato scientifico è un </a:t>
            </a:r>
            <a:r>
              <a:rPr lang="it-IT" sz="2400" b="1" dirty="0">
                <a:solidFill>
                  <a:schemeClr val="bg1"/>
                </a:solidFill>
              </a:rPr>
              <a:t>organo consultivo a supporto del direttore sulle questioni di carattere scientifico </a:t>
            </a:r>
            <a:r>
              <a:rPr lang="it-IT" sz="2400" dirty="0">
                <a:solidFill>
                  <a:schemeClr val="bg1"/>
                </a:solidFill>
              </a:rPr>
              <a:t>nell’ambito di attività dell’istituto. Tra queste: la verifica e l’approvazione, d’intesa con il Consiglio di amministrazione, delle politiche di prestito e di pianificazione delle mostre.</a:t>
            </a:r>
            <a:br>
              <a:rPr lang="it-IT" sz="2400" dirty="0">
                <a:solidFill>
                  <a:schemeClr val="bg1"/>
                </a:solidFill>
              </a:rPr>
            </a:br>
            <a:r>
              <a:rPr lang="it-IT" sz="2400" dirty="0">
                <a:solidFill>
                  <a:schemeClr val="bg1"/>
                </a:solidFill>
              </a:rPr>
              <a:t>Il Comitato scientifico è composto dal direttore dell’istituto, che lo presiede, e da un membro designato dal Ministro, un membro designato dal Consiglio superiore “Beni culturali e paesaggistici”, un membro designato dalla Regione e uno dal Comune ove ha sede il museo. I componenti del Comitato sono individuati tra </a:t>
            </a:r>
            <a:r>
              <a:rPr lang="it-IT" sz="2400" b="1" dirty="0">
                <a:solidFill>
                  <a:schemeClr val="bg1"/>
                </a:solidFill>
              </a:rPr>
              <a:t>professori universitari di ruolo </a:t>
            </a:r>
            <a:r>
              <a:rPr lang="it-IT" sz="2400" dirty="0">
                <a:solidFill>
                  <a:schemeClr val="bg1"/>
                </a:solidFill>
              </a:rPr>
              <a:t>in settori attinenti all’ambito disciplinare di attività dell’istituto o esperti di particolare e comprovata qualificazione scientifica e professionale in materia di tutela e valorizzazione dei beni culturali.</a:t>
            </a:r>
            <a:br>
              <a:rPr lang="it-IT" sz="2400" dirty="0">
                <a:solidFill>
                  <a:schemeClr val="bg1"/>
                </a:solidFill>
              </a:rPr>
            </a:br>
            <a:r>
              <a:rPr lang="it-IT" sz="2400" dirty="0">
                <a:solidFill>
                  <a:schemeClr val="bg1"/>
                </a:solidFill>
              </a:rPr>
              <a:t>I componenti del Comitato </a:t>
            </a:r>
            <a:r>
              <a:rPr lang="it-IT" sz="2400" b="1" dirty="0">
                <a:solidFill>
                  <a:schemeClr val="bg1"/>
                </a:solidFill>
              </a:rPr>
              <a:t>non possono essere titolari di rapporti di collaborazione professionale con il museo</a:t>
            </a:r>
            <a:r>
              <a:rPr lang="it-IT" sz="2400" dirty="0">
                <a:solidFill>
                  <a:schemeClr val="bg1"/>
                </a:solidFill>
              </a:rPr>
              <a:t>, né possono assumere incarichi professionali in progetti o iniziative il cui </a:t>
            </a:r>
            <a:r>
              <a:rPr lang="it-IT" sz="2400" b="1" dirty="0">
                <a:solidFill>
                  <a:schemeClr val="bg1"/>
                </a:solidFill>
              </a:rPr>
              <a:t>finanziamento</a:t>
            </a:r>
            <a:r>
              <a:rPr lang="it-IT" sz="2400" dirty="0">
                <a:solidFill>
                  <a:schemeClr val="bg1"/>
                </a:solidFill>
              </a:rPr>
              <a:t>, anche parziale, è </a:t>
            </a:r>
            <a:r>
              <a:rPr lang="it-IT" sz="2400" b="1" dirty="0">
                <a:solidFill>
                  <a:schemeClr val="bg1"/>
                </a:solidFill>
              </a:rPr>
              <a:t>a carico del museo.</a:t>
            </a:r>
          </a:p>
        </p:txBody>
      </p:sp>
    </p:spTree>
    <p:extLst>
      <p:ext uri="{BB962C8B-B14F-4D97-AF65-F5344CB8AC3E}">
        <p14:creationId xmlns:p14="http://schemas.microsoft.com/office/powerpoint/2010/main" val="26065496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74249346-A075-42C1-91AD-1E2B198F8240}"/>
              </a:ext>
            </a:extLst>
          </p:cNvPr>
          <p:cNvSpPr txBox="1"/>
          <p:nvPr/>
        </p:nvSpPr>
        <p:spPr>
          <a:xfrm>
            <a:off x="-9586" y="369332"/>
            <a:ext cx="6959026" cy="6186309"/>
          </a:xfrm>
          <a:prstGeom prst="rect">
            <a:avLst/>
          </a:prstGeom>
          <a:solidFill>
            <a:schemeClr val="tx2">
              <a:lumMod val="40000"/>
              <a:lumOff val="60000"/>
            </a:schemeClr>
          </a:solidFill>
        </p:spPr>
        <p:txBody>
          <a:bodyPr wrap="square" numCol="1" rtlCol="0">
            <a:spAutoFit/>
          </a:bodyPr>
          <a:lstStyle/>
          <a:p>
            <a:r>
              <a:rPr lang="it-IT" dirty="0">
                <a:solidFill>
                  <a:schemeClr val="bg1"/>
                </a:solidFill>
              </a:rPr>
              <a:t>Dimissioni agli Uffizi contro il prestito del Leone X di Raffaello alle Scuderie del Quirinale</a:t>
            </a:r>
          </a:p>
          <a:p>
            <a:r>
              <a:rPr lang="it-IT" dirty="0">
                <a:solidFill>
                  <a:schemeClr val="bg1"/>
                </a:solidFill>
              </a:rPr>
              <a:t>Si è dimesso in blocco il comitato scientifico degli Uffizi per protesta contro la decisione del direttore </a:t>
            </a:r>
            <a:r>
              <a:rPr lang="it-IT" dirty="0" err="1">
                <a:solidFill>
                  <a:schemeClr val="bg1"/>
                </a:solidFill>
              </a:rPr>
              <a:t>Eike</a:t>
            </a:r>
            <a:r>
              <a:rPr lang="it-IT" dirty="0">
                <a:solidFill>
                  <a:schemeClr val="bg1"/>
                </a:solidFill>
              </a:rPr>
              <a:t> Schmidt di prestare il «Ritratto di Leone X» di Raffaello per la mostra che si terrà alle Scuderie del Quirinale a Roma dal 5 marzo al 2 giugno. Il comitato scientifico ricorda che il quadro era nella lista di opere inamovibili del museo e di aver negato il consenso al prestito.</a:t>
            </a:r>
          </a:p>
          <a:p>
            <a:r>
              <a:rPr lang="it-IT" dirty="0">
                <a:solidFill>
                  <a:schemeClr val="bg1"/>
                </a:solidFill>
              </a:rPr>
              <a:t>Il dipinto è stato restaurato dall’Opificio delle Pietre dure ed è stato trasferito a Roma, un errore  secondo Donata Levi, Tomaso Montanari, Fabrizio Moretti e Claudio Pizzorusso che hanno rassegnato le dimissioni. In una lettera indirizzata agli enti che li hanno nominati - il ministero dei Beni culturali, l'Università e il Comune di Firenze - i quattro componenti del comitato scientifico spiegano di aver lavorato per mesi alla lista delle opere inamovibili degli Uffizi. Si tratta di un elenco di 24 opere approvato anche dal direttore Schmidt. Con queste motivazioni, nella riunione del 9 dicembre scorso, era stato negato il prestito del «Ritratto di Leone X», citato al numero 21 della lista come opera identitaria del museo fiorentino.</a:t>
            </a:r>
          </a:p>
        </p:txBody>
      </p:sp>
      <p:sp>
        <p:nvSpPr>
          <p:cNvPr id="7" name="CasellaDiTesto 6">
            <a:extLst>
              <a:ext uri="{FF2B5EF4-FFF2-40B4-BE49-F238E27FC236}">
                <a16:creationId xmlns:a16="http://schemas.microsoft.com/office/drawing/2014/main" id="{A8803C34-E925-4F17-9F29-89728C5F503E}"/>
              </a:ext>
            </a:extLst>
          </p:cNvPr>
          <p:cNvSpPr txBox="1"/>
          <p:nvPr/>
        </p:nvSpPr>
        <p:spPr>
          <a:xfrm>
            <a:off x="684212" y="0"/>
            <a:ext cx="11104514" cy="369332"/>
          </a:xfrm>
          <a:prstGeom prst="rect">
            <a:avLst/>
          </a:prstGeom>
          <a:noFill/>
        </p:spPr>
        <p:txBody>
          <a:bodyPr wrap="square" rtlCol="0">
            <a:spAutoFit/>
          </a:bodyPr>
          <a:lstStyle/>
          <a:p>
            <a:r>
              <a:rPr lang="it-IT" b="1" dirty="0">
                <a:solidFill>
                  <a:schemeClr val="bg1"/>
                </a:solidFill>
              </a:rPr>
              <a:t>COMITATO SCIENTIFICO VS. DIRETTORE. IL CASO DEGLI UFFIZI (25 febbraio 2020)</a:t>
            </a:r>
            <a:r>
              <a:rPr lang="it-IT" dirty="0"/>
              <a:t>.</a:t>
            </a:r>
          </a:p>
        </p:txBody>
      </p:sp>
      <p:pic>
        <p:nvPicPr>
          <p:cNvPr id="9" name="Immagine 8">
            <a:extLst>
              <a:ext uri="{FF2B5EF4-FFF2-40B4-BE49-F238E27FC236}">
                <a16:creationId xmlns:a16="http://schemas.microsoft.com/office/drawing/2014/main" id="{0DE8DA7F-18D8-49E5-A881-0CCEC69F55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4726" y="371790"/>
            <a:ext cx="4824000" cy="6114420"/>
          </a:xfrm>
          <a:prstGeom prst="rect">
            <a:avLst/>
          </a:prstGeom>
        </p:spPr>
      </p:pic>
    </p:spTree>
    <p:extLst>
      <p:ext uri="{BB962C8B-B14F-4D97-AF65-F5344CB8AC3E}">
        <p14:creationId xmlns:p14="http://schemas.microsoft.com/office/powerpoint/2010/main" val="31024080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72224" cy="1197577"/>
          </a:xfrm>
        </p:spPr>
        <p:txBody>
          <a:bodyPr>
            <a:normAutofit fontScale="90000"/>
          </a:bodyPr>
          <a:lstStyle/>
          <a:p>
            <a:r>
              <a:rPr lang="it-IT" dirty="0">
                <a:solidFill>
                  <a:schemeClr val="bg1"/>
                </a:solidFill>
              </a:rPr>
              <a:t>Organizzazione dei musei ad </a:t>
            </a:r>
            <a:r>
              <a:rPr lang="it-IT" dirty="0" err="1">
                <a:solidFill>
                  <a:schemeClr val="bg1"/>
                </a:solidFill>
              </a:rPr>
              <a:t>autoNomia</a:t>
            </a:r>
            <a:r>
              <a:rPr lang="it-IT" dirty="0">
                <a:solidFill>
                  <a:schemeClr val="bg1"/>
                </a:solidFill>
              </a:rPr>
              <a:t> speciale -4</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14068" y="487616"/>
            <a:ext cx="12206068" cy="6278642"/>
          </a:xfrm>
          <a:prstGeom prst="rect">
            <a:avLst/>
          </a:prstGeom>
          <a:solidFill>
            <a:schemeClr val="tx2">
              <a:lumMod val="40000"/>
              <a:lumOff val="60000"/>
            </a:schemeClr>
          </a:solidFill>
        </p:spPr>
        <p:txBody>
          <a:bodyPr wrap="square" numCol="1" rtlCol="0">
            <a:spAutoFit/>
          </a:bodyPr>
          <a:lstStyle/>
          <a:p>
            <a:r>
              <a:rPr lang="it-IT" b="1" u="sng" cap="all" dirty="0">
                <a:solidFill>
                  <a:schemeClr val="bg1"/>
                </a:solidFill>
              </a:rPr>
              <a:t>il Collegio dei revisori dei conti.</a:t>
            </a:r>
            <a:br>
              <a:rPr lang="it-IT" dirty="0"/>
            </a:br>
            <a:r>
              <a:rPr lang="it-IT" sz="2400" dirty="0">
                <a:solidFill>
                  <a:schemeClr val="bg1"/>
                </a:solidFill>
              </a:rPr>
              <a:t>Il Collegio dei revisori dei conti del museo dotato di autonomia speciale svolge le attività relative al </a:t>
            </a:r>
            <a:r>
              <a:rPr lang="it-IT" sz="2400" b="1" dirty="0">
                <a:solidFill>
                  <a:schemeClr val="bg1"/>
                </a:solidFill>
              </a:rPr>
              <a:t>controllo di regolarità amministrativo-contabile</a:t>
            </a:r>
            <a:r>
              <a:rPr lang="it-IT" sz="2400" dirty="0">
                <a:solidFill>
                  <a:schemeClr val="bg1"/>
                </a:solidFill>
              </a:rPr>
              <a:t>. In particolare, il Collegio verifica la regolare tenuta delle scritture contabili ed il regolare andamento della gestione economica, finanziaria e patrimoniale del museo; si esprime altresì sullo statuto del museo e sulle modifiche statutarie.</a:t>
            </a:r>
            <a:br>
              <a:rPr lang="it-IT" sz="2400" dirty="0">
                <a:solidFill>
                  <a:schemeClr val="bg1"/>
                </a:solidFill>
              </a:rPr>
            </a:br>
            <a:r>
              <a:rPr lang="it-IT" sz="2400" dirty="0">
                <a:solidFill>
                  <a:schemeClr val="bg1"/>
                </a:solidFill>
              </a:rPr>
              <a:t>Il Collegio dei revisori dei conti è composto da </a:t>
            </a:r>
            <a:r>
              <a:rPr lang="it-IT" sz="2400" b="1" dirty="0">
                <a:solidFill>
                  <a:schemeClr val="bg1"/>
                </a:solidFill>
              </a:rPr>
              <a:t>tre componenti effettivi</a:t>
            </a:r>
            <a:r>
              <a:rPr lang="it-IT" sz="2400" dirty="0">
                <a:solidFill>
                  <a:schemeClr val="bg1"/>
                </a:solidFill>
              </a:rPr>
              <a:t>, di cui un </a:t>
            </a:r>
            <a:r>
              <a:rPr lang="it-IT" sz="2400" b="1" dirty="0">
                <a:solidFill>
                  <a:schemeClr val="bg1"/>
                </a:solidFill>
              </a:rPr>
              <a:t>funzionario del Ministero dell’economia e delle finanze </a:t>
            </a:r>
            <a:r>
              <a:rPr lang="it-IT" sz="2400" dirty="0">
                <a:solidFill>
                  <a:schemeClr val="bg1"/>
                </a:solidFill>
              </a:rPr>
              <a:t>con funzioni di </a:t>
            </a:r>
            <a:r>
              <a:rPr lang="it-IT" sz="2400" b="1" dirty="0">
                <a:solidFill>
                  <a:schemeClr val="bg1"/>
                </a:solidFill>
              </a:rPr>
              <a:t>presidente</a:t>
            </a:r>
            <a:r>
              <a:rPr lang="it-IT" sz="2400" dirty="0">
                <a:solidFill>
                  <a:schemeClr val="bg1"/>
                </a:solidFill>
              </a:rPr>
              <a:t>, e da due membri supplenti. I componenti, scelti tra </a:t>
            </a:r>
            <a:r>
              <a:rPr lang="it-IT" sz="2400" b="1" dirty="0">
                <a:solidFill>
                  <a:schemeClr val="bg1"/>
                </a:solidFill>
              </a:rPr>
              <a:t>soggetti iscritti al Registro dei revisori contabili</a:t>
            </a:r>
            <a:r>
              <a:rPr lang="it-IT" sz="2400" dirty="0">
                <a:solidFill>
                  <a:schemeClr val="bg1"/>
                </a:solidFill>
              </a:rPr>
              <a:t> e nominati con decreto del Ministro dei beni e delle attività culturali e del turismo, </a:t>
            </a:r>
            <a:r>
              <a:rPr lang="it-IT" sz="2400" b="1" dirty="0">
                <a:solidFill>
                  <a:schemeClr val="bg1"/>
                </a:solidFill>
              </a:rPr>
              <a:t>durano in carica tre anni </a:t>
            </a:r>
            <a:r>
              <a:rPr lang="it-IT" sz="2400" dirty="0">
                <a:solidFill>
                  <a:schemeClr val="bg1"/>
                </a:solidFill>
              </a:rPr>
              <a:t>e possono essere confermati una sola volta.</a:t>
            </a:r>
            <a:br>
              <a:rPr lang="it-IT" sz="2400" dirty="0">
                <a:solidFill>
                  <a:schemeClr val="bg1"/>
                </a:solidFill>
              </a:rPr>
            </a:br>
            <a:r>
              <a:rPr lang="it-IT" sz="2400" b="1" dirty="0">
                <a:solidFill>
                  <a:schemeClr val="bg1"/>
                </a:solidFill>
              </a:rPr>
              <a:t>Ai componenti del Collegio dei revisori spetta un compenso </a:t>
            </a:r>
            <a:r>
              <a:rPr lang="it-IT" sz="2400" dirty="0">
                <a:solidFill>
                  <a:schemeClr val="bg1"/>
                </a:solidFill>
              </a:rPr>
              <a:t>determinato con decreto del Ministro dei beni e delle attività culturali e del turismo, di concerto con il Ministro dell’economia e delle finanze. I componenti del Collegio non possono assumere incarichi professionali in progetti o iniziative il cui finanziamento, anche parziale, è a carico del museo.</a:t>
            </a:r>
          </a:p>
        </p:txBody>
      </p:sp>
    </p:spTree>
    <p:extLst>
      <p:ext uri="{BB962C8B-B14F-4D97-AF65-F5344CB8AC3E}">
        <p14:creationId xmlns:p14="http://schemas.microsoft.com/office/powerpoint/2010/main" val="30698809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72224" cy="1197577"/>
          </a:xfrm>
        </p:spPr>
        <p:txBody>
          <a:bodyPr>
            <a:normAutofit/>
          </a:bodyPr>
          <a:lstStyle/>
          <a:p>
            <a:r>
              <a:rPr lang="it-IT" dirty="0">
                <a:solidFill>
                  <a:schemeClr val="bg1"/>
                </a:solidFill>
              </a:rPr>
              <a:t>Lo statuto</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36495" y="600158"/>
            <a:ext cx="12206068" cy="5262979"/>
          </a:xfrm>
          <a:prstGeom prst="rect">
            <a:avLst/>
          </a:prstGeom>
          <a:solidFill>
            <a:schemeClr val="tx2">
              <a:lumMod val="40000"/>
              <a:lumOff val="60000"/>
            </a:schemeClr>
          </a:solidFill>
        </p:spPr>
        <p:txBody>
          <a:bodyPr wrap="square" numCol="1" rtlCol="0">
            <a:spAutoFit/>
          </a:bodyPr>
          <a:lstStyle/>
          <a:p>
            <a:r>
              <a:rPr lang="it-IT" b="1" i="1" dirty="0">
                <a:solidFill>
                  <a:schemeClr val="bg1"/>
                </a:solidFill>
              </a:rPr>
              <a:t>Cfr.DM 23 dicembre 2014 – organizzazione e funzionamento dei musei statali art. 2</a:t>
            </a:r>
          </a:p>
          <a:p>
            <a:pPr algn="just"/>
            <a:r>
              <a:rPr lang="it-IT" sz="2000" dirty="0">
                <a:solidFill>
                  <a:schemeClr val="bg1"/>
                </a:solidFill>
              </a:rPr>
              <a:t>Lo </a:t>
            </a:r>
            <a:r>
              <a:rPr lang="it-IT" sz="2000" b="1" dirty="0">
                <a:solidFill>
                  <a:schemeClr val="bg1"/>
                </a:solidFill>
              </a:rPr>
              <a:t>statuto</a:t>
            </a:r>
            <a:r>
              <a:rPr lang="it-IT" sz="2000" dirty="0">
                <a:solidFill>
                  <a:schemeClr val="bg1"/>
                </a:solidFill>
              </a:rPr>
              <a:t> è il documento costitutivo del museo, ne dichiara </a:t>
            </a:r>
            <a:r>
              <a:rPr lang="it-IT" sz="2000" b="1" dirty="0">
                <a:solidFill>
                  <a:schemeClr val="bg1"/>
                </a:solidFill>
              </a:rPr>
              <a:t>la missione, gli obiettivi e l'organizzazione</a:t>
            </a:r>
            <a:r>
              <a:rPr lang="it-IT" sz="2000" dirty="0">
                <a:solidFill>
                  <a:schemeClr val="bg1"/>
                </a:solidFill>
              </a:rPr>
              <a:t>. Esso è elaborato in coerenza con il decreto ministeriale 10 maggio 2001, recante «Atto di indirizzo sui criteri tecnico-scientifici e sugli standard di funzionamento e sviluppo dei musei» e con il Codice etico dei musei dell'International </a:t>
            </a:r>
            <a:r>
              <a:rPr lang="it-IT" sz="2000" dirty="0" err="1">
                <a:solidFill>
                  <a:schemeClr val="bg1"/>
                </a:solidFill>
              </a:rPr>
              <a:t>Council</a:t>
            </a:r>
            <a:r>
              <a:rPr lang="it-IT" sz="2000" dirty="0">
                <a:solidFill>
                  <a:schemeClr val="bg1"/>
                </a:solidFill>
              </a:rPr>
              <a:t> of Museums (ICOM). </a:t>
            </a:r>
          </a:p>
          <a:p>
            <a:pPr algn="just"/>
            <a:r>
              <a:rPr lang="it-IT" sz="2000" dirty="0">
                <a:solidFill>
                  <a:schemeClr val="bg1"/>
                </a:solidFill>
              </a:rPr>
              <a:t> Lo statuto, a titolo esemplificativo e non esaustivo, </a:t>
            </a:r>
            <a:r>
              <a:rPr lang="it-IT" sz="2000" b="1" dirty="0">
                <a:solidFill>
                  <a:schemeClr val="bg1"/>
                </a:solidFill>
              </a:rPr>
              <a:t>disciplina la denominazione e la sede del museo; le finalità, le funzioni e l'ordinamento interno dell'istituzione; il patrimonio e l'assetto finanziario</a:t>
            </a:r>
            <a:r>
              <a:rPr lang="it-IT" sz="2000" dirty="0">
                <a:solidFill>
                  <a:schemeClr val="bg1"/>
                </a:solidFill>
              </a:rPr>
              <a:t>. </a:t>
            </a:r>
          </a:p>
          <a:p>
            <a:pPr algn="just"/>
            <a:r>
              <a:rPr lang="it-IT" sz="2000" dirty="0">
                <a:solidFill>
                  <a:schemeClr val="bg1"/>
                </a:solidFill>
              </a:rPr>
              <a:t>Lo statuto è adottato dal Direttore del Polo museale regionale, su proposta del Direttore del museo, e approvato dal Direttore generale Musei. Per i musei dotati di autonomia speciale, </a:t>
            </a:r>
            <a:r>
              <a:rPr lang="it-IT" sz="2000" b="1" dirty="0">
                <a:solidFill>
                  <a:schemeClr val="bg1"/>
                </a:solidFill>
              </a:rPr>
              <a:t>lo statuto è adottato dal Consiglio di amministrazione del museo e approvato con decreto del Ministro dei beni e delle attività culturali e del turismo, su proposta del Direttore generale Musei</a:t>
            </a:r>
            <a:r>
              <a:rPr lang="it-IT" sz="2000" dirty="0">
                <a:solidFill>
                  <a:schemeClr val="bg1"/>
                </a:solidFill>
              </a:rPr>
              <a:t>. Per i musei dotati di personalità giuridica, lo statuto è adottato secondo le modalità previste nell'atto istitutivo dell'ente.</a:t>
            </a:r>
          </a:p>
          <a:p>
            <a:pPr algn="just"/>
            <a:r>
              <a:rPr lang="it-IT" sz="2000" dirty="0">
                <a:solidFill>
                  <a:schemeClr val="bg1"/>
                </a:solidFill>
              </a:rPr>
              <a:t>Lo statuto è redatto in forma scritta e </a:t>
            </a:r>
            <a:r>
              <a:rPr lang="it-IT" sz="2000" b="1" dirty="0">
                <a:solidFill>
                  <a:schemeClr val="bg1"/>
                </a:solidFill>
              </a:rPr>
              <a:t>pubblicato sui siti internet</a:t>
            </a:r>
            <a:r>
              <a:rPr lang="it-IT" sz="2000" dirty="0">
                <a:solidFill>
                  <a:schemeClr val="bg1"/>
                </a:solidFill>
              </a:rPr>
              <a:t> del museo, del Polo museale regionale e del Ministero.</a:t>
            </a:r>
          </a:p>
          <a:p>
            <a:pPr algn="just"/>
            <a:endParaRPr lang="it-IT" i="1" dirty="0">
              <a:solidFill>
                <a:schemeClr val="bg1"/>
              </a:solidFill>
            </a:endParaRPr>
          </a:p>
        </p:txBody>
      </p:sp>
    </p:spTree>
    <p:extLst>
      <p:ext uri="{BB962C8B-B14F-4D97-AF65-F5344CB8AC3E}">
        <p14:creationId xmlns:p14="http://schemas.microsoft.com/office/powerpoint/2010/main" val="22319415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72224" cy="1197577"/>
          </a:xfrm>
        </p:spPr>
        <p:txBody>
          <a:bodyPr>
            <a:normAutofit fontScale="90000"/>
          </a:bodyPr>
          <a:lstStyle/>
          <a:p>
            <a:r>
              <a:rPr lang="it-IT" dirty="0">
                <a:solidFill>
                  <a:schemeClr val="bg1"/>
                </a:solidFill>
              </a:rPr>
              <a:t>Il bilancio DEL MUSEO (AUTONOMO E NON AUTONOMO)</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14068" y="487616"/>
            <a:ext cx="12206068" cy="5355312"/>
          </a:xfrm>
          <a:prstGeom prst="rect">
            <a:avLst/>
          </a:prstGeom>
          <a:solidFill>
            <a:schemeClr val="tx2">
              <a:lumMod val="40000"/>
              <a:lumOff val="60000"/>
            </a:schemeClr>
          </a:solidFill>
        </p:spPr>
        <p:txBody>
          <a:bodyPr wrap="square" numCol="1" rtlCol="0">
            <a:spAutoFit/>
          </a:bodyPr>
          <a:lstStyle/>
          <a:p>
            <a:r>
              <a:rPr lang="it-IT" b="1" i="1" dirty="0">
                <a:solidFill>
                  <a:schemeClr val="bg1"/>
                </a:solidFill>
              </a:rPr>
              <a:t>Cfr. DM 23 dicembre 2014 – organizzazione e funzionamento dei musei statali</a:t>
            </a:r>
          </a:p>
          <a:p>
            <a:pPr algn="just"/>
            <a:endParaRPr lang="it-IT" i="1" dirty="0">
              <a:solidFill>
                <a:schemeClr val="bg1"/>
              </a:solidFill>
            </a:endParaRPr>
          </a:p>
          <a:p>
            <a:pPr marL="342900" indent="-342900" algn="just">
              <a:buAutoNum type="arabicPeriod"/>
            </a:pPr>
            <a:r>
              <a:rPr lang="it-IT" dirty="0">
                <a:solidFill>
                  <a:schemeClr val="bg1"/>
                </a:solidFill>
              </a:rPr>
              <a:t>Il bilancio è il documento di rendicontazione contabile che evidenzia la pianificazione e i risultati della gestione finanziaria e contabile delle risorse economiche a disposizione del museo. Esso è redatto secondo principi di pubblicità e trasparenza, individuando tutte le diverse voci di entrata e di spesa, anche allo scopo di consentire la valutazione dell'adeguatezza dell'assetto economico, la regolarità della gestione e la confrontabilità, anche internazionale, delle istituzioni museali. </a:t>
            </a:r>
          </a:p>
          <a:p>
            <a:pPr marL="342900" indent="-342900" algn="just">
              <a:buAutoNum type="arabicPeriod"/>
            </a:pPr>
            <a:r>
              <a:rPr lang="it-IT" dirty="0">
                <a:solidFill>
                  <a:schemeClr val="bg1"/>
                </a:solidFill>
              </a:rPr>
              <a:t>Con riferimento ai </a:t>
            </a:r>
            <a:r>
              <a:rPr lang="it-IT" b="1" dirty="0">
                <a:solidFill>
                  <a:schemeClr val="bg1"/>
                </a:solidFill>
              </a:rPr>
              <a:t>musei dotati di autonomia speciale</a:t>
            </a:r>
            <a:r>
              <a:rPr lang="it-IT" dirty="0">
                <a:solidFill>
                  <a:schemeClr val="bg1"/>
                </a:solidFill>
              </a:rPr>
              <a:t>, il bilancio è redatto e approvato secondo le disposizioni sul funzionamento amministrativo-contabile e la disciplina del servizio di cassa di cui dal decreto del Presidente della Repubblica 29 maggio 2003, n. 240, e, ad integrazione, dal decreto del Presidente della Repubblica 27 febbraio 2003, n. 97.* </a:t>
            </a:r>
          </a:p>
          <a:p>
            <a:pPr marL="342900" indent="-342900" algn="just">
              <a:buAutoNum type="arabicPeriod"/>
            </a:pPr>
            <a:r>
              <a:rPr lang="it-IT" b="1" dirty="0">
                <a:solidFill>
                  <a:schemeClr val="bg1"/>
                </a:solidFill>
              </a:rPr>
              <a:t>Nei musei </a:t>
            </a:r>
            <a:r>
              <a:rPr lang="it-IT" b="1" u="sng" dirty="0">
                <a:solidFill>
                  <a:schemeClr val="bg1"/>
                </a:solidFill>
              </a:rPr>
              <a:t>non dotati di autonomia speciale</a:t>
            </a:r>
            <a:r>
              <a:rPr lang="it-IT" b="1" dirty="0">
                <a:solidFill>
                  <a:schemeClr val="bg1"/>
                </a:solidFill>
              </a:rPr>
              <a:t>, il bilancio ha la esclusiva natura di documento di programmazione e di rendicontazione delle risorse e del loro utilizzo; è </a:t>
            </a:r>
            <a:r>
              <a:rPr lang="it-IT" b="1" u="sng" dirty="0">
                <a:solidFill>
                  <a:schemeClr val="bg1"/>
                </a:solidFill>
              </a:rPr>
              <a:t>predisposto e trasmesso dal Direttore del museo al Direttore del Polo museale regionale</a:t>
            </a:r>
            <a:r>
              <a:rPr lang="it-IT" dirty="0">
                <a:solidFill>
                  <a:schemeClr val="bg1"/>
                </a:solidFill>
              </a:rPr>
              <a:t>, che ne verifica la correttezza. </a:t>
            </a:r>
          </a:p>
          <a:p>
            <a:pPr marL="342900" indent="-342900" algn="just">
              <a:buAutoNum type="arabicPeriod"/>
            </a:pPr>
            <a:r>
              <a:rPr lang="it-IT" dirty="0">
                <a:solidFill>
                  <a:schemeClr val="bg1"/>
                </a:solidFill>
              </a:rPr>
              <a:t>Il bilancio è redatto in forma scritta e </a:t>
            </a:r>
            <a:r>
              <a:rPr lang="it-IT" b="1" dirty="0">
                <a:solidFill>
                  <a:schemeClr val="bg1"/>
                </a:solidFill>
              </a:rPr>
              <a:t>pubblicato sui siti internet </a:t>
            </a:r>
            <a:r>
              <a:rPr lang="it-IT" dirty="0">
                <a:solidFill>
                  <a:schemeClr val="bg1"/>
                </a:solidFill>
              </a:rPr>
              <a:t>del museo, del Polo museale regionale e del Ministero. </a:t>
            </a:r>
          </a:p>
          <a:p>
            <a:pPr marL="285750" indent="-285750" algn="just">
              <a:buFont typeface="Arial" panose="020B0604020202020204" pitchFamily="34" charset="0"/>
              <a:buChar char="•"/>
            </a:pPr>
            <a:r>
              <a:rPr lang="it-IT" dirty="0">
                <a:solidFill>
                  <a:schemeClr val="bg1"/>
                </a:solidFill>
              </a:rPr>
              <a:t>Per i musei dotati di autonomia speciale, </a:t>
            </a:r>
            <a:r>
              <a:rPr lang="it-IT" b="1" dirty="0">
                <a:solidFill>
                  <a:schemeClr val="bg1"/>
                </a:solidFill>
              </a:rPr>
              <a:t>lo statuto è adottato dal Consiglio di amministrazione del museo </a:t>
            </a:r>
            <a:r>
              <a:rPr lang="it-IT" dirty="0">
                <a:solidFill>
                  <a:schemeClr val="bg1"/>
                </a:solidFill>
              </a:rPr>
              <a:t>e approvato con decreto del Ministro dei beni e delle attività culturali e del turismo, su proposta del Direttore generale Musei.</a:t>
            </a:r>
          </a:p>
        </p:txBody>
      </p:sp>
    </p:spTree>
    <p:extLst>
      <p:ext uri="{BB962C8B-B14F-4D97-AF65-F5344CB8AC3E}">
        <p14:creationId xmlns:p14="http://schemas.microsoft.com/office/powerpoint/2010/main" val="31266189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0"/>
            <a:ext cx="12172224" cy="1197577"/>
          </a:xfrm>
        </p:spPr>
        <p:txBody>
          <a:bodyPr>
            <a:normAutofit/>
          </a:bodyPr>
          <a:lstStyle/>
          <a:p>
            <a:r>
              <a:rPr lang="it-IT" dirty="0">
                <a:solidFill>
                  <a:schemeClr val="bg1"/>
                </a:solidFill>
              </a:rPr>
              <a:t>La carta dei servizi</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14068" y="598788"/>
            <a:ext cx="12206068" cy="6247864"/>
          </a:xfrm>
          <a:prstGeom prst="rect">
            <a:avLst/>
          </a:prstGeom>
          <a:solidFill>
            <a:schemeClr val="tx2">
              <a:lumMod val="40000"/>
              <a:lumOff val="60000"/>
            </a:schemeClr>
          </a:solidFill>
        </p:spPr>
        <p:txBody>
          <a:bodyPr wrap="square" numCol="1" rtlCol="0">
            <a:spAutoFit/>
          </a:bodyPr>
          <a:lstStyle/>
          <a:p>
            <a:pPr algn="just"/>
            <a:r>
              <a:rPr lang="it-IT" sz="2000" dirty="0">
                <a:solidFill>
                  <a:schemeClr val="bg1"/>
                </a:solidFill>
              </a:rPr>
              <a:t>La </a:t>
            </a:r>
            <a:r>
              <a:rPr lang="it-IT" sz="2000" b="1" dirty="0">
                <a:solidFill>
                  <a:schemeClr val="bg1"/>
                </a:solidFill>
              </a:rPr>
              <a:t>Carta della qualità dei servizi </a:t>
            </a:r>
            <a:r>
              <a:rPr lang="it-IT" sz="2000" dirty="0">
                <a:solidFill>
                  <a:schemeClr val="bg1"/>
                </a:solidFill>
              </a:rPr>
              <a:t>risponde ad una duplice esigenza: </a:t>
            </a:r>
          </a:p>
          <a:p>
            <a:pPr marL="457200" indent="-457200" algn="just">
              <a:buAutoNum type="alphaLcParenR"/>
            </a:pPr>
            <a:r>
              <a:rPr lang="it-IT" sz="2000" dirty="0">
                <a:solidFill>
                  <a:schemeClr val="bg1"/>
                </a:solidFill>
              </a:rPr>
              <a:t>fissare principi e regole nel rapporto tra le amministrazioni che erogano servizi e i cittadini che ne fruiscono, in ossequio al principio di trasparenza enunciato in numerose previsioni legislative; </a:t>
            </a:r>
          </a:p>
          <a:p>
            <a:pPr marL="457200" indent="-457200" algn="just">
              <a:buAutoNum type="alphaLcParenR"/>
            </a:pPr>
            <a:r>
              <a:rPr lang="it-IT" sz="2000" dirty="0">
                <a:solidFill>
                  <a:schemeClr val="bg1"/>
                </a:solidFill>
              </a:rPr>
              <a:t>supportare i direttori degli istituti a definire il proprio progetto culturale e a identificare le tappe del processo di miglioramento. </a:t>
            </a:r>
          </a:p>
          <a:p>
            <a:pPr algn="just"/>
            <a:r>
              <a:rPr lang="it-IT" sz="2000" dirty="0">
                <a:solidFill>
                  <a:schemeClr val="bg1"/>
                </a:solidFill>
              </a:rPr>
              <a:t>Essa costituisce un vero e proprio “</a:t>
            </a:r>
            <a:r>
              <a:rPr lang="it-IT" sz="2000" b="1" dirty="0">
                <a:solidFill>
                  <a:schemeClr val="bg1"/>
                </a:solidFill>
              </a:rPr>
              <a:t>patto” con gli utenti</a:t>
            </a:r>
            <a:r>
              <a:rPr lang="it-IT" sz="2000" dirty="0">
                <a:solidFill>
                  <a:schemeClr val="bg1"/>
                </a:solidFill>
              </a:rPr>
              <a:t>, uno strumento di comunicazione e di informazione che permette loro di </a:t>
            </a:r>
            <a:r>
              <a:rPr lang="it-IT" sz="2000" b="1" dirty="0">
                <a:solidFill>
                  <a:schemeClr val="bg1"/>
                </a:solidFill>
              </a:rPr>
              <a:t>conoscere i servizi offerti, le modalità e gli standard promessi, di verificare che gli impegni assunti siano rispettati, di esprimere le proprie valutazioni anche attraverso forme di reclamo.</a:t>
            </a:r>
            <a:r>
              <a:rPr lang="it-IT" sz="2000" dirty="0">
                <a:solidFill>
                  <a:schemeClr val="bg1"/>
                </a:solidFill>
              </a:rPr>
              <a:t> L’adozione della Carta dei servizi nei musei e nei luoghi della cultura del Ministero è volta a promuovere una più ampia </a:t>
            </a:r>
            <a:r>
              <a:rPr lang="it-IT" sz="2000" b="1" dirty="0">
                <a:solidFill>
                  <a:schemeClr val="bg1"/>
                </a:solidFill>
              </a:rPr>
              <a:t>valorizzazione del patrimonio culturale </a:t>
            </a:r>
            <a:r>
              <a:rPr lang="it-IT" sz="2000" dirty="0">
                <a:solidFill>
                  <a:schemeClr val="bg1"/>
                </a:solidFill>
              </a:rPr>
              <a:t>in essi conservato e ad adeguare per quanto possibile, in armonia con le esigenze della tutela e della ricerca, l’organizzazione delle attività alle aspettative degli utenti. </a:t>
            </a:r>
          </a:p>
          <a:p>
            <a:pPr algn="just"/>
            <a:r>
              <a:rPr lang="it-IT" sz="2000" dirty="0">
                <a:solidFill>
                  <a:schemeClr val="bg1"/>
                </a:solidFill>
              </a:rPr>
              <a:t>La Carta della qualità dei servizi è </a:t>
            </a:r>
            <a:r>
              <a:rPr lang="it-IT" sz="2000" b="1" dirty="0">
                <a:solidFill>
                  <a:schemeClr val="bg1"/>
                </a:solidFill>
              </a:rPr>
              <a:t>un investimento strategico per la gestione del museo, uno strumento capace di: pensare il museo dalla parte del pubblico; realizzare un contratto fra museo e società; individuare punti di forza e punti di debolezza del museo; aderire ai principi fondamentali dell’Atto di indirizzo sugli standard</a:t>
            </a:r>
            <a:r>
              <a:rPr lang="it-IT" sz="2000" dirty="0">
                <a:solidFill>
                  <a:schemeClr val="bg1"/>
                </a:solidFill>
              </a:rPr>
              <a:t>. La Carta sarà </a:t>
            </a:r>
            <a:r>
              <a:rPr lang="it-IT" sz="2000" b="1" dirty="0">
                <a:solidFill>
                  <a:schemeClr val="bg1"/>
                </a:solidFill>
              </a:rPr>
              <a:t>aggiornata periodicamente </a:t>
            </a:r>
            <a:r>
              <a:rPr lang="it-IT" sz="2000" dirty="0">
                <a:solidFill>
                  <a:schemeClr val="bg1"/>
                </a:solidFill>
              </a:rPr>
              <a:t>per consolidare i livelli di qualità raggiunti e registrare i cambiamenti positivi intervenuti attraverso la realizzazione di progetti di miglioramento, che possono scaturire anche dal </a:t>
            </a:r>
            <a:r>
              <a:rPr lang="it-IT" sz="2000" b="1" dirty="0">
                <a:solidFill>
                  <a:schemeClr val="bg1"/>
                </a:solidFill>
              </a:rPr>
              <a:t>monitoraggio periodico dell’opinione degli utenti.</a:t>
            </a:r>
          </a:p>
        </p:txBody>
      </p:sp>
    </p:spTree>
    <p:extLst>
      <p:ext uri="{BB962C8B-B14F-4D97-AF65-F5344CB8AC3E}">
        <p14:creationId xmlns:p14="http://schemas.microsoft.com/office/powerpoint/2010/main" val="8026538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18757" y="178330"/>
            <a:ext cx="12172224" cy="730151"/>
          </a:xfrm>
        </p:spPr>
        <p:txBody>
          <a:bodyPr>
            <a:normAutofit fontScale="90000"/>
          </a:bodyPr>
          <a:lstStyle/>
          <a:p>
            <a:r>
              <a:rPr lang="it-IT" sz="4000" i="1" dirty="0">
                <a:solidFill>
                  <a:schemeClr val="bg1"/>
                </a:solidFill>
              </a:rPr>
              <a:t>                Archivio centrale dello stato</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38533" y="543406"/>
            <a:ext cx="12114934" cy="5078313"/>
          </a:xfrm>
          <a:prstGeom prst="rect">
            <a:avLst/>
          </a:prstGeom>
          <a:solidFill>
            <a:schemeClr val="tx2">
              <a:lumMod val="40000"/>
              <a:lumOff val="60000"/>
            </a:schemeClr>
          </a:solidFill>
        </p:spPr>
        <p:txBody>
          <a:bodyPr wrap="square" numCol="2" rtlCol="0">
            <a:spAutoFit/>
          </a:bodyPr>
          <a:lstStyle/>
          <a:p>
            <a:r>
              <a:rPr lang="it-IT" b="1" dirty="0">
                <a:solidFill>
                  <a:schemeClr val="bg1"/>
                </a:solidFill>
              </a:rPr>
              <a:t>Art. 34 DPCM 169/2019</a:t>
            </a:r>
          </a:p>
          <a:p>
            <a:r>
              <a:rPr lang="it-IT" dirty="0">
                <a:solidFill>
                  <a:schemeClr val="bg1"/>
                </a:solidFill>
              </a:rPr>
              <a:t>1. L’Archivio centrale dello Stato, con sede in Roma,</a:t>
            </a:r>
          </a:p>
          <a:p>
            <a:r>
              <a:rPr lang="it-IT" dirty="0">
                <a:solidFill>
                  <a:schemeClr val="bg1"/>
                </a:solidFill>
              </a:rPr>
              <a:t>custodisce la memoria documentale dello Stato unitario.</a:t>
            </a:r>
          </a:p>
          <a:p>
            <a:r>
              <a:rPr lang="it-IT" dirty="0">
                <a:solidFill>
                  <a:schemeClr val="bg1"/>
                </a:solidFill>
              </a:rPr>
              <a:t>Conserva, in conformità a quanto previsto dal Codice, archivi e documenti, su qualunque supporto, degli organi centrali dello Stato italiano e vigila sulla formazione di detti archivi</a:t>
            </a:r>
          </a:p>
          <a:p>
            <a:r>
              <a:rPr lang="it-IT" dirty="0">
                <a:solidFill>
                  <a:schemeClr val="bg1"/>
                </a:solidFill>
              </a:rPr>
              <a:t>Conserva, inoltre, archivi e documenti,</a:t>
            </a:r>
          </a:p>
          <a:p>
            <a:r>
              <a:rPr lang="it-IT" dirty="0">
                <a:solidFill>
                  <a:schemeClr val="bg1"/>
                </a:solidFill>
              </a:rPr>
              <a:t>su qualunque supporto, di enti pubblici di rilievo nazionale e di privati che lo Stato abbia in proprietà o deposito.</a:t>
            </a:r>
          </a:p>
          <a:p>
            <a:r>
              <a:rPr lang="it-IT" dirty="0">
                <a:solidFill>
                  <a:schemeClr val="bg1"/>
                </a:solidFill>
              </a:rPr>
              <a:t>Garantisce la consultabilità della documentazione</a:t>
            </a:r>
          </a:p>
          <a:p>
            <a:r>
              <a:rPr lang="it-IT" dirty="0">
                <a:solidFill>
                  <a:schemeClr val="bg1"/>
                </a:solidFill>
              </a:rPr>
              <a:t>conservata.</a:t>
            </a:r>
          </a:p>
          <a:p>
            <a:r>
              <a:rPr lang="it-IT" dirty="0">
                <a:solidFill>
                  <a:schemeClr val="bg1"/>
                </a:solidFill>
              </a:rPr>
              <a:t>2. L’Archivio centrale dello Stato costituisce </a:t>
            </a:r>
            <a:r>
              <a:rPr lang="it-IT" i="1" dirty="0">
                <a:solidFill>
                  <a:schemeClr val="bg1"/>
                </a:solidFill>
              </a:rPr>
              <a:t>repository*</a:t>
            </a:r>
          </a:p>
          <a:p>
            <a:r>
              <a:rPr lang="it-IT" dirty="0">
                <a:solidFill>
                  <a:schemeClr val="bg1"/>
                </a:solidFill>
              </a:rPr>
              <a:t>degli archivi digitali degli organi centrali dello Stato e</a:t>
            </a:r>
          </a:p>
          <a:p>
            <a:r>
              <a:rPr lang="it-IT" dirty="0">
                <a:solidFill>
                  <a:schemeClr val="bg1"/>
                </a:solidFill>
              </a:rPr>
              <a:t>degli atti di stato civile per l’intero territorio nazionale,</a:t>
            </a:r>
          </a:p>
          <a:p>
            <a:r>
              <a:rPr lang="it-IT" dirty="0">
                <a:solidFill>
                  <a:schemeClr val="bg1"/>
                </a:solidFill>
              </a:rPr>
              <a:t>previa intesa e di concerto con il Centro nazionale di raccolta</a:t>
            </a:r>
          </a:p>
          <a:p>
            <a:r>
              <a:rPr lang="it-IT" dirty="0">
                <a:solidFill>
                  <a:schemeClr val="bg1"/>
                </a:solidFill>
              </a:rPr>
              <a:t>del Ministero dell’interno.</a:t>
            </a:r>
          </a:p>
          <a:p>
            <a:r>
              <a:rPr lang="it-IT" dirty="0">
                <a:solidFill>
                  <a:schemeClr val="bg1"/>
                </a:solidFill>
              </a:rPr>
              <a:t>3. L’Archivio centrale dello Stato svolge, inoltre, attività di ricerca, formazione, promozione e editoriale in materia archivistica.</a:t>
            </a:r>
          </a:p>
          <a:p>
            <a:r>
              <a:rPr lang="it-IT" dirty="0">
                <a:solidFill>
                  <a:schemeClr val="bg1"/>
                </a:solidFill>
              </a:rPr>
              <a:t>4. L’Archivio centrale dello Stato è sottoposto alla vigilanza della </a:t>
            </a:r>
            <a:r>
              <a:rPr lang="it-IT" b="1" dirty="0">
                <a:solidFill>
                  <a:schemeClr val="bg1"/>
                </a:solidFill>
              </a:rPr>
              <a:t>Direzione generale Archivi </a:t>
            </a:r>
            <a:r>
              <a:rPr lang="it-IT" dirty="0">
                <a:solidFill>
                  <a:schemeClr val="bg1"/>
                </a:solidFill>
              </a:rPr>
              <a:t>e, limitatamente ai profili finanziari e contabili, della Direzione generale Bilancio.</a:t>
            </a:r>
          </a:p>
          <a:p>
            <a:endParaRPr lang="it-IT" i="1" dirty="0">
              <a:solidFill>
                <a:schemeClr val="bg1"/>
              </a:solidFill>
            </a:endParaRPr>
          </a:p>
          <a:p>
            <a:r>
              <a:rPr lang="it-IT" i="1" dirty="0">
                <a:solidFill>
                  <a:schemeClr val="bg1"/>
                </a:solidFill>
              </a:rPr>
              <a:t>*repository: banca dati</a:t>
            </a:r>
          </a:p>
          <a:p>
            <a:endParaRPr lang="it-IT" i="1" dirty="0">
              <a:solidFill>
                <a:schemeClr val="bg1"/>
              </a:solidFill>
            </a:endParaRPr>
          </a:p>
          <a:p>
            <a:endParaRPr lang="it-IT" i="1" dirty="0">
              <a:solidFill>
                <a:schemeClr val="bg1"/>
              </a:solidFill>
            </a:endParaRPr>
          </a:p>
        </p:txBody>
      </p:sp>
    </p:spTree>
    <p:extLst>
      <p:ext uri="{BB962C8B-B14F-4D97-AF65-F5344CB8AC3E}">
        <p14:creationId xmlns:p14="http://schemas.microsoft.com/office/powerpoint/2010/main" val="3814124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grpSp>
        <p:nvGrpSpPr>
          <p:cNvPr id="24" name="Gruppo 23">
            <a:extLst>
              <a:ext uri="{FF2B5EF4-FFF2-40B4-BE49-F238E27FC236}">
                <a16:creationId xmlns:a16="http://schemas.microsoft.com/office/drawing/2014/main" id="{62CE031E-EE35-4AA7-9784-80509332778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25" name="Connettore diritto 24">
              <a:extLst>
                <a:ext uri="{FF2B5EF4-FFF2-40B4-BE49-F238E27FC236}">
                  <a16:creationId xmlns:a16="http://schemas.microsoft.com/office/drawing/2014/main" id="{118D62D3-5800-4F4A-95BE-C1A2BB8B233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Connettore diritto 25">
              <a:extLst>
                <a:ext uri="{FF2B5EF4-FFF2-40B4-BE49-F238E27FC236}">
                  <a16:creationId xmlns:a16="http://schemas.microsoft.com/office/drawing/2014/main" id="{4C9E4F52-5D94-4242-AC69-EE6A23FAB1D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Connettore diritto 26">
              <a:extLst>
                <a:ext uri="{FF2B5EF4-FFF2-40B4-BE49-F238E27FC236}">
                  <a16:creationId xmlns:a16="http://schemas.microsoft.com/office/drawing/2014/main" id="{322CC7C0-D1D6-4FF0-A60C-1AEB9C8736A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Connettore diritto 27">
              <a:extLst>
                <a:ext uri="{FF2B5EF4-FFF2-40B4-BE49-F238E27FC236}">
                  <a16:creationId xmlns:a16="http://schemas.microsoft.com/office/drawing/2014/main" id="{99B43E48-8275-4871-8745-F5CB75CFDB8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Connettore diritto 28">
              <a:extLst>
                <a:ext uri="{FF2B5EF4-FFF2-40B4-BE49-F238E27FC236}">
                  <a16:creationId xmlns:a16="http://schemas.microsoft.com/office/drawing/2014/main" id="{E87ED701-F942-4771-8F92-6EFCC2E8E0E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olo 1">
            <a:extLst>
              <a:ext uri="{FF2B5EF4-FFF2-40B4-BE49-F238E27FC236}">
                <a16:creationId xmlns:a16="http://schemas.microsoft.com/office/drawing/2014/main" id="{B3CC9E7E-C8DB-4D73-80B6-C5D35AD7F081}"/>
              </a:ext>
            </a:extLst>
          </p:cNvPr>
          <p:cNvSpPr>
            <a:spLocks noGrp="1"/>
          </p:cNvSpPr>
          <p:nvPr>
            <p:ph type="title"/>
          </p:nvPr>
        </p:nvSpPr>
        <p:spPr>
          <a:xfrm>
            <a:off x="959289" y="4924648"/>
            <a:ext cx="6763874" cy="1507067"/>
          </a:xfrm>
        </p:spPr>
        <p:txBody>
          <a:bodyPr vert="horz" lIns="91440" tIns="45720" rIns="91440" bIns="45720" rtlCol="0" anchor="ctr">
            <a:normAutofit fontScale="90000"/>
          </a:bodyPr>
          <a:lstStyle/>
          <a:p>
            <a:pPr rtl="0"/>
            <a:r>
              <a:rPr lang="it-IT" dirty="0"/>
              <a:t>Consolidare buone</a:t>
            </a:r>
            <a:br>
              <a:rPr lang="it-IT" dirty="0"/>
            </a:br>
            <a:r>
              <a:rPr lang="it-IT" dirty="0"/>
              <a:t>abitudini di studio</a:t>
            </a:r>
            <a:br>
              <a:rPr lang="it-IT" dirty="0"/>
            </a:br>
            <a:endParaRPr lang="it-IT" dirty="0"/>
          </a:p>
        </p:txBody>
      </p:sp>
      <p:pic>
        <p:nvPicPr>
          <p:cNvPr id="9" name="Immagine 8">
            <a:extLst>
              <a:ext uri="{FF2B5EF4-FFF2-40B4-BE49-F238E27FC236}">
                <a16:creationId xmlns:a16="http://schemas.microsoft.com/office/drawing/2014/main" id="{5FE9131D-E901-4FA8-9A7B-5713F9A495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7738682"/>
          </a:xfrm>
          <a:prstGeom prst="rect">
            <a:avLst/>
          </a:prstGeom>
        </p:spPr>
      </p:pic>
      <p:sp>
        <p:nvSpPr>
          <p:cNvPr id="3" name="Ovale 2">
            <a:extLst>
              <a:ext uri="{FF2B5EF4-FFF2-40B4-BE49-F238E27FC236}">
                <a16:creationId xmlns:a16="http://schemas.microsoft.com/office/drawing/2014/main" id="{4D42EECE-BA8A-4442-8FCB-366392BC333D}"/>
              </a:ext>
            </a:extLst>
          </p:cNvPr>
          <p:cNvSpPr/>
          <p:nvPr/>
        </p:nvSpPr>
        <p:spPr>
          <a:xfrm>
            <a:off x="10439929" y="3683001"/>
            <a:ext cx="1745725" cy="350559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 name="Ovale 3">
            <a:extLst>
              <a:ext uri="{FF2B5EF4-FFF2-40B4-BE49-F238E27FC236}">
                <a16:creationId xmlns:a16="http://schemas.microsoft.com/office/drawing/2014/main" id="{49CF325C-DB6B-4CB2-AD34-A550EB4B58F3}"/>
              </a:ext>
            </a:extLst>
          </p:cNvPr>
          <p:cNvSpPr/>
          <p:nvPr/>
        </p:nvSpPr>
        <p:spPr>
          <a:xfrm>
            <a:off x="0" y="3683001"/>
            <a:ext cx="2199064" cy="3744741"/>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Ovale 4">
            <a:extLst>
              <a:ext uri="{FF2B5EF4-FFF2-40B4-BE49-F238E27FC236}">
                <a16:creationId xmlns:a16="http://schemas.microsoft.com/office/drawing/2014/main" id="{AE99844C-7203-4C7A-A5B7-29263CE3984A}"/>
              </a:ext>
            </a:extLst>
          </p:cNvPr>
          <p:cNvSpPr/>
          <p:nvPr/>
        </p:nvSpPr>
        <p:spPr>
          <a:xfrm>
            <a:off x="1754316" y="3626685"/>
            <a:ext cx="1477108" cy="961292"/>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Ovale 5">
            <a:extLst>
              <a:ext uri="{FF2B5EF4-FFF2-40B4-BE49-F238E27FC236}">
                <a16:creationId xmlns:a16="http://schemas.microsoft.com/office/drawing/2014/main" id="{84B05BA5-6FFD-4BCE-A3BE-5D01B5BCFE74}"/>
              </a:ext>
            </a:extLst>
          </p:cNvPr>
          <p:cNvSpPr/>
          <p:nvPr/>
        </p:nvSpPr>
        <p:spPr>
          <a:xfrm>
            <a:off x="3771843" y="3466949"/>
            <a:ext cx="1139483" cy="1131121"/>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Ovale 13">
            <a:extLst>
              <a:ext uri="{FF2B5EF4-FFF2-40B4-BE49-F238E27FC236}">
                <a16:creationId xmlns:a16="http://schemas.microsoft.com/office/drawing/2014/main" id="{859CFC38-3C6F-4BD9-AE67-CAF3A179E126}"/>
              </a:ext>
            </a:extLst>
          </p:cNvPr>
          <p:cNvSpPr/>
          <p:nvPr/>
        </p:nvSpPr>
        <p:spPr>
          <a:xfrm>
            <a:off x="2739483" y="4548554"/>
            <a:ext cx="1477108" cy="961292"/>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967089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18757" y="178330"/>
            <a:ext cx="12172224" cy="730151"/>
          </a:xfrm>
        </p:spPr>
        <p:txBody>
          <a:bodyPr>
            <a:normAutofit fontScale="90000"/>
          </a:bodyPr>
          <a:lstStyle/>
          <a:p>
            <a:r>
              <a:rPr lang="it-IT" sz="4000" i="1" dirty="0">
                <a:solidFill>
                  <a:schemeClr val="bg1"/>
                </a:solidFill>
              </a:rPr>
              <a:t>                          La Digital Library</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38533" y="543406"/>
            <a:ext cx="12114934" cy="5632311"/>
          </a:xfrm>
          <a:prstGeom prst="rect">
            <a:avLst/>
          </a:prstGeom>
          <a:solidFill>
            <a:schemeClr val="tx2">
              <a:lumMod val="40000"/>
              <a:lumOff val="60000"/>
            </a:schemeClr>
          </a:solidFill>
        </p:spPr>
        <p:txBody>
          <a:bodyPr wrap="square" numCol="2" rtlCol="0">
            <a:spAutoFit/>
          </a:bodyPr>
          <a:lstStyle/>
          <a:p>
            <a:r>
              <a:rPr lang="it-IT" b="1" dirty="0">
                <a:solidFill>
                  <a:schemeClr val="bg1"/>
                </a:solidFill>
              </a:rPr>
              <a:t>Art</a:t>
            </a:r>
            <a:r>
              <a:rPr lang="it-IT" dirty="0">
                <a:solidFill>
                  <a:schemeClr val="bg1"/>
                </a:solidFill>
              </a:rPr>
              <a:t>. </a:t>
            </a:r>
            <a:r>
              <a:rPr lang="it-IT" b="1" dirty="0">
                <a:solidFill>
                  <a:schemeClr val="bg1"/>
                </a:solidFill>
              </a:rPr>
              <a:t>35 DPCM 169/2019</a:t>
            </a:r>
          </a:p>
          <a:p>
            <a:r>
              <a:rPr lang="it-IT" dirty="0">
                <a:solidFill>
                  <a:schemeClr val="bg1"/>
                </a:solidFill>
              </a:rPr>
              <a:t>1.L’Istituto centrale per la digitalizzazione del patrimonio culturale, di seguito « </a:t>
            </a:r>
            <a:r>
              <a:rPr lang="it-IT" i="1" dirty="0">
                <a:solidFill>
                  <a:schemeClr val="bg1"/>
                </a:solidFill>
              </a:rPr>
              <a:t>Digital Library </a:t>
            </a:r>
            <a:r>
              <a:rPr lang="it-IT" dirty="0">
                <a:solidFill>
                  <a:schemeClr val="bg1"/>
                </a:solidFill>
              </a:rPr>
              <a:t>»,</a:t>
            </a:r>
          </a:p>
          <a:p>
            <a:r>
              <a:rPr lang="it-IT" dirty="0">
                <a:solidFill>
                  <a:schemeClr val="bg1"/>
                </a:solidFill>
              </a:rPr>
              <a:t> cura il coordinamento e promuove programmi di </a:t>
            </a:r>
            <a:r>
              <a:rPr lang="it-IT" b="1" dirty="0">
                <a:solidFill>
                  <a:schemeClr val="bg1"/>
                </a:solidFill>
              </a:rPr>
              <a:t>digitalizzazione del patrimonio culturale </a:t>
            </a:r>
            <a:r>
              <a:rPr lang="it-IT" dirty="0">
                <a:solidFill>
                  <a:schemeClr val="bg1"/>
                </a:solidFill>
              </a:rPr>
              <a:t>di competenza del Ministero. A tal fine elabora il Pian nazionale di digitalizzazione del patrimonio culturale </a:t>
            </a:r>
          </a:p>
          <a:p>
            <a:r>
              <a:rPr lang="it-IT" dirty="0">
                <a:solidFill>
                  <a:schemeClr val="bg1"/>
                </a:solidFill>
              </a:rPr>
              <a:t>e ne cura l’attuazione ed esprime parere</a:t>
            </a:r>
          </a:p>
          <a:p>
            <a:r>
              <a:rPr lang="it-IT" dirty="0">
                <a:solidFill>
                  <a:schemeClr val="bg1"/>
                </a:solidFill>
              </a:rPr>
              <a:t>obbligatorio e vincolante su ogni iniziativa del Ministero in materia.</a:t>
            </a:r>
          </a:p>
          <a:p>
            <a:r>
              <a:rPr lang="it-IT" dirty="0">
                <a:solidFill>
                  <a:schemeClr val="bg1"/>
                </a:solidFill>
              </a:rPr>
              <a:t>2. Il direttore della </a:t>
            </a:r>
            <a:r>
              <a:rPr lang="it-IT" i="1" dirty="0">
                <a:solidFill>
                  <a:schemeClr val="bg1"/>
                </a:solidFill>
              </a:rPr>
              <a:t>Digital Library </a:t>
            </a:r>
            <a:r>
              <a:rPr lang="it-IT" dirty="0">
                <a:solidFill>
                  <a:schemeClr val="bg1"/>
                </a:solidFill>
              </a:rPr>
              <a:t>, in particolare:</a:t>
            </a:r>
          </a:p>
          <a:p>
            <a:r>
              <a:rPr lang="it-IT" i="1" dirty="0">
                <a:solidFill>
                  <a:schemeClr val="bg1"/>
                </a:solidFill>
              </a:rPr>
              <a:t>a) </a:t>
            </a:r>
            <a:r>
              <a:rPr lang="it-IT" dirty="0">
                <a:solidFill>
                  <a:schemeClr val="bg1"/>
                </a:solidFill>
              </a:rPr>
              <a:t>cura il coordinamento in materia di programmi di</a:t>
            </a:r>
          </a:p>
          <a:p>
            <a:r>
              <a:rPr lang="it-IT" dirty="0">
                <a:solidFill>
                  <a:schemeClr val="bg1"/>
                </a:solidFill>
              </a:rPr>
              <a:t>digitalizzazione del patrimonio culturale di competenza</a:t>
            </a:r>
          </a:p>
          <a:p>
            <a:r>
              <a:rPr lang="it-IT" dirty="0">
                <a:solidFill>
                  <a:schemeClr val="bg1"/>
                </a:solidFill>
              </a:rPr>
              <a:t>del Ministero, nonché dei censimenti di collezioni digitali e dei servizi per l’accesso on-line, quali siti Internet portali e delle banche dati</a:t>
            </a:r>
          </a:p>
          <a:p>
            <a:r>
              <a:rPr lang="it-IT" i="1" dirty="0">
                <a:solidFill>
                  <a:schemeClr val="bg1"/>
                </a:solidFill>
              </a:rPr>
              <a:t>b) </a:t>
            </a:r>
            <a:r>
              <a:rPr lang="it-IT" dirty="0">
                <a:solidFill>
                  <a:schemeClr val="bg1"/>
                </a:solidFill>
              </a:rPr>
              <a:t>verifica lo stato dei progetti di digitalizzazione attuati dagli uffici del Ministero e monitora la consistenza delle risorse digitali disponibili</a:t>
            </a:r>
            <a:endParaRPr lang="it-IT" i="1" dirty="0">
              <a:solidFill>
                <a:schemeClr val="bg1"/>
              </a:solidFill>
            </a:endParaRPr>
          </a:p>
          <a:p>
            <a:endParaRPr lang="it-IT" i="1" dirty="0">
              <a:solidFill>
                <a:schemeClr val="bg1"/>
              </a:solidFill>
            </a:endParaRPr>
          </a:p>
          <a:p>
            <a:r>
              <a:rPr lang="it-IT" i="1" dirty="0">
                <a:solidFill>
                  <a:schemeClr val="bg1"/>
                </a:solidFill>
              </a:rPr>
              <a:t>c) </a:t>
            </a:r>
            <a:r>
              <a:rPr lang="it-IT" dirty="0">
                <a:solidFill>
                  <a:schemeClr val="bg1"/>
                </a:solidFill>
              </a:rPr>
              <a:t>coordina appositi tavoli tecnici con rappresentanti</a:t>
            </a:r>
          </a:p>
          <a:p>
            <a:r>
              <a:rPr lang="it-IT" dirty="0">
                <a:solidFill>
                  <a:schemeClr val="bg1"/>
                </a:solidFill>
              </a:rPr>
              <a:t>degli istituti e degli uffici centrali e periferici del Ministero, ai fini dell’elaborazione e dell’attuazione del Piano nazionale di digitalizzazione del patrimonio culturale;</a:t>
            </a:r>
          </a:p>
          <a:p>
            <a:r>
              <a:rPr lang="it-IT" i="1" dirty="0">
                <a:solidFill>
                  <a:schemeClr val="bg1"/>
                </a:solidFill>
              </a:rPr>
              <a:t>d) </a:t>
            </a:r>
            <a:r>
              <a:rPr lang="it-IT" dirty="0">
                <a:solidFill>
                  <a:schemeClr val="bg1"/>
                </a:solidFill>
              </a:rPr>
              <a:t>fornisce supporto agli uffici del Ministero e redige</a:t>
            </a:r>
          </a:p>
          <a:p>
            <a:r>
              <a:rPr lang="it-IT" dirty="0">
                <a:solidFill>
                  <a:schemeClr val="bg1"/>
                </a:solidFill>
              </a:rPr>
              <a:t>accordi tipo per la realizzazione di progetti di digitalizzazione del patrimonio culturale, anche in collaborazione con altri enti pubblici o privati;</a:t>
            </a:r>
          </a:p>
          <a:p>
            <a:r>
              <a:rPr lang="it-IT" i="1" dirty="0">
                <a:solidFill>
                  <a:schemeClr val="bg1"/>
                </a:solidFill>
              </a:rPr>
              <a:t>e) </a:t>
            </a:r>
            <a:r>
              <a:rPr lang="it-IT" dirty="0">
                <a:solidFill>
                  <a:schemeClr val="bg1"/>
                </a:solidFill>
              </a:rPr>
              <a:t>coordina le iniziative atte ad assicurare la catalogazione del patrimonio culturale, ai sensi dell’articolo 17 del Codice.</a:t>
            </a:r>
          </a:p>
          <a:p>
            <a:endParaRPr lang="it-IT" i="1" dirty="0">
              <a:solidFill>
                <a:schemeClr val="bg1"/>
              </a:solidFill>
            </a:endParaRPr>
          </a:p>
          <a:p>
            <a:endParaRPr lang="it-IT" i="1" dirty="0">
              <a:solidFill>
                <a:schemeClr val="bg1"/>
              </a:solidFill>
            </a:endParaRPr>
          </a:p>
          <a:p>
            <a:endParaRPr lang="it-IT" i="1" dirty="0">
              <a:solidFill>
                <a:schemeClr val="bg1"/>
              </a:solidFill>
            </a:endParaRPr>
          </a:p>
        </p:txBody>
      </p:sp>
    </p:spTree>
    <p:extLst>
      <p:ext uri="{BB962C8B-B14F-4D97-AF65-F5344CB8AC3E}">
        <p14:creationId xmlns:p14="http://schemas.microsoft.com/office/powerpoint/2010/main" val="31539880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18757" y="178330"/>
            <a:ext cx="12172224" cy="730151"/>
          </a:xfrm>
        </p:spPr>
        <p:txBody>
          <a:bodyPr>
            <a:normAutofit fontScale="90000"/>
          </a:bodyPr>
          <a:lstStyle/>
          <a:p>
            <a:r>
              <a:rPr lang="it-IT" sz="4000" i="1" dirty="0">
                <a:solidFill>
                  <a:schemeClr val="bg1"/>
                </a:solidFill>
              </a:rPr>
              <a:t>                   La Digital Library - ORGANIGRAMMA</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38533" y="543406"/>
            <a:ext cx="12003412" cy="6186309"/>
          </a:xfrm>
          <a:prstGeom prst="rect">
            <a:avLst/>
          </a:prstGeom>
          <a:solidFill>
            <a:schemeClr val="tx2">
              <a:lumMod val="40000"/>
              <a:lumOff val="60000"/>
            </a:schemeClr>
          </a:solidFill>
        </p:spPr>
        <p:txBody>
          <a:bodyPr wrap="square" numCol="1" rtlCol="0">
            <a:spAutoFit/>
          </a:bodyPr>
          <a:lstStyle/>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pPr algn="just"/>
            <a:r>
              <a:rPr lang="it-IT" dirty="0">
                <a:solidFill>
                  <a:schemeClr val="bg1"/>
                </a:solidFill>
              </a:rPr>
              <a:t>La </a:t>
            </a:r>
            <a:r>
              <a:rPr lang="it-IT" i="1" dirty="0">
                <a:solidFill>
                  <a:schemeClr val="bg1"/>
                </a:solidFill>
              </a:rPr>
              <a:t>Digital Library </a:t>
            </a:r>
            <a:r>
              <a:rPr lang="it-IT" dirty="0">
                <a:solidFill>
                  <a:schemeClr val="bg1"/>
                </a:solidFill>
              </a:rPr>
              <a:t>svolge sull’Istituto centrale per</a:t>
            </a:r>
          </a:p>
          <a:p>
            <a:pPr algn="just"/>
            <a:r>
              <a:rPr lang="it-IT" dirty="0">
                <a:solidFill>
                  <a:schemeClr val="bg1"/>
                </a:solidFill>
              </a:rPr>
              <a:t>gli archivi, sull’Istituto centrale per i beni sonori e audiovisivi,</a:t>
            </a:r>
          </a:p>
          <a:p>
            <a:pPr algn="just"/>
            <a:r>
              <a:rPr lang="it-IT" dirty="0">
                <a:solidFill>
                  <a:schemeClr val="bg1"/>
                </a:solidFill>
              </a:rPr>
              <a:t>sull’Istituto centrale per il catalogo e la documentazione</a:t>
            </a:r>
          </a:p>
          <a:p>
            <a:pPr algn="just"/>
            <a:r>
              <a:rPr lang="it-IT" dirty="0">
                <a:solidFill>
                  <a:schemeClr val="bg1"/>
                </a:solidFill>
              </a:rPr>
              <a:t>e sull’Istituto centrale per il catalogo unico delle</a:t>
            </a:r>
          </a:p>
          <a:p>
            <a:pPr algn="just"/>
            <a:r>
              <a:rPr lang="it-IT" dirty="0">
                <a:solidFill>
                  <a:schemeClr val="bg1"/>
                </a:solidFill>
              </a:rPr>
              <a:t>biblioteche italiane </a:t>
            </a:r>
            <a:r>
              <a:rPr lang="it-IT" b="1" dirty="0">
                <a:solidFill>
                  <a:schemeClr val="bg1"/>
                </a:solidFill>
              </a:rPr>
              <a:t>le funzioni di indirizzo</a:t>
            </a:r>
            <a:r>
              <a:rPr lang="it-IT" dirty="0">
                <a:solidFill>
                  <a:schemeClr val="bg1"/>
                </a:solidFill>
              </a:rPr>
              <a:t> e, d’intesa con</a:t>
            </a:r>
          </a:p>
          <a:p>
            <a:pPr algn="just"/>
            <a:r>
              <a:rPr lang="it-IT" dirty="0">
                <a:solidFill>
                  <a:schemeClr val="bg1"/>
                </a:solidFill>
              </a:rPr>
              <a:t>la Direzione generale Bilancio limitatamente ai profili</a:t>
            </a:r>
          </a:p>
          <a:p>
            <a:pPr algn="just"/>
            <a:r>
              <a:rPr lang="it-IT" dirty="0">
                <a:solidFill>
                  <a:schemeClr val="bg1"/>
                </a:solidFill>
              </a:rPr>
              <a:t>contabili e finanziari, </a:t>
            </a:r>
            <a:r>
              <a:rPr lang="it-IT" b="1" dirty="0">
                <a:solidFill>
                  <a:schemeClr val="bg1"/>
                </a:solidFill>
              </a:rPr>
              <a:t>di vigilanza</a:t>
            </a:r>
            <a:r>
              <a:rPr lang="it-IT" dirty="0">
                <a:solidFill>
                  <a:schemeClr val="bg1"/>
                </a:solidFill>
              </a:rPr>
              <a:t>, anche ai fini dell’approvazione,</a:t>
            </a:r>
          </a:p>
          <a:p>
            <a:pPr algn="just"/>
            <a:r>
              <a:rPr lang="it-IT" dirty="0">
                <a:solidFill>
                  <a:schemeClr val="bg1"/>
                </a:solidFill>
              </a:rPr>
              <a:t>su parere conforme della Direzione Bilancio,</a:t>
            </a:r>
          </a:p>
          <a:p>
            <a:pPr algn="just"/>
            <a:r>
              <a:rPr lang="it-IT" b="1" dirty="0">
                <a:solidFill>
                  <a:schemeClr val="bg1"/>
                </a:solidFill>
              </a:rPr>
              <a:t>del bilancio di previsione, delle relative proposte di variazione</a:t>
            </a:r>
          </a:p>
          <a:p>
            <a:pPr algn="just"/>
            <a:r>
              <a:rPr lang="it-IT" b="1" dirty="0">
                <a:solidFill>
                  <a:schemeClr val="bg1"/>
                </a:solidFill>
              </a:rPr>
              <a:t>e del conto consuntivo.</a:t>
            </a:r>
            <a:endParaRPr lang="it-IT" b="1" i="1" dirty="0">
              <a:solidFill>
                <a:schemeClr val="bg1"/>
              </a:solidFill>
            </a:endParaRPr>
          </a:p>
        </p:txBody>
      </p:sp>
      <p:sp>
        <p:nvSpPr>
          <p:cNvPr id="6" name="CasellaDiTesto 5">
            <a:extLst>
              <a:ext uri="{FF2B5EF4-FFF2-40B4-BE49-F238E27FC236}">
                <a16:creationId xmlns:a16="http://schemas.microsoft.com/office/drawing/2014/main" id="{47D4E98D-F2EE-4BE0-80EE-76F98093E19F}"/>
              </a:ext>
            </a:extLst>
          </p:cNvPr>
          <p:cNvSpPr txBox="1"/>
          <p:nvPr/>
        </p:nvSpPr>
        <p:spPr>
          <a:xfrm>
            <a:off x="3460653" y="633610"/>
            <a:ext cx="4389120" cy="369332"/>
          </a:xfrm>
          <a:prstGeom prst="rect">
            <a:avLst/>
          </a:prstGeom>
          <a:noFill/>
          <a:ln>
            <a:solidFill>
              <a:schemeClr val="bg1"/>
            </a:solidFill>
          </a:ln>
        </p:spPr>
        <p:txBody>
          <a:bodyPr wrap="square" rtlCol="0">
            <a:spAutoFit/>
          </a:bodyPr>
          <a:lstStyle/>
          <a:p>
            <a:r>
              <a:rPr lang="it-IT" b="1" dirty="0">
                <a:solidFill>
                  <a:schemeClr val="bg1"/>
                </a:solidFill>
              </a:rPr>
              <a:t>                     Digital Library</a:t>
            </a:r>
          </a:p>
        </p:txBody>
      </p:sp>
      <p:cxnSp>
        <p:nvCxnSpPr>
          <p:cNvPr id="7" name="Connettore 2 6">
            <a:extLst>
              <a:ext uri="{FF2B5EF4-FFF2-40B4-BE49-F238E27FC236}">
                <a16:creationId xmlns:a16="http://schemas.microsoft.com/office/drawing/2014/main" id="{B0EC1560-705C-4064-8633-8B26F9AC9E1E}"/>
              </a:ext>
            </a:extLst>
          </p:cNvPr>
          <p:cNvCxnSpPr>
            <a:cxnSpLocks/>
          </p:cNvCxnSpPr>
          <p:nvPr/>
        </p:nvCxnSpPr>
        <p:spPr>
          <a:xfrm>
            <a:off x="4867423" y="1029933"/>
            <a:ext cx="0" cy="1937255"/>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CasellaDiTesto 7">
            <a:extLst>
              <a:ext uri="{FF2B5EF4-FFF2-40B4-BE49-F238E27FC236}">
                <a16:creationId xmlns:a16="http://schemas.microsoft.com/office/drawing/2014/main" id="{9CE477E6-1F25-4B9B-A3BF-3F471772B82C}"/>
              </a:ext>
            </a:extLst>
          </p:cNvPr>
          <p:cNvSpPr txBox="1"/>
          <p:nvPr/>
        </p:nvSpPr>
        <p:spPr>
          <a:xfrm>
            <a:off x="3367684" y="2985642"/>
            <a:ext cx="2715064" cy="646331"/>
          </a:xfrm>
          <a:prstGeom prst="rect">
            <a:avLst/>
          </a:prstGeom>
          <a:noFill/>
          <a:ln>
            <a:solidFill>
              <a:schemeClr val="bg1"/>
            </a:solidFill>
          </a:ln>
        </p:spPr>
        <p:txBody>
          <a:bodyPr wrap="square" rtlCol="0">
            <a:spAutoFit/>
          </a:bodyPr>
          <a:lstStyle/>
          <a:p>
            <a:r>
              <a:rPr lang="it-IT" b="1" dirty="0">
                <a:solidFill>
                  <a:schemeClr val="bg1"/>
                </a:solidFill>
              </a:rPr>
              <a:t>Istituto Centrale beni </a:t>
            </a:r>
          </a:p>
          <a:p>
            <a:r>
              <a:rPr lang="it-IT" b="1" dirty="0">
                <a:solidFill>
                  <a:schemeClr val="bg1"/>
                </a:solidFill>
              </a:rPr>
              <a:t>sonori e audiovisivi</a:t>
            </a:r>
          </a:p>
        </p:txBody>
      </p:sp>
      <p:sp>
        <p:nvSpPr>
          <p:cNvPr id="9" name="CasellaDiTesto 8">
            <a:extLst>
              <a:ext uri="{FF2B5EF4-FFF2-40B4-BE49-F238E27FC236}">
                <a16:creationId xmlns:a16="http://schemas.microsoft.com/office/drawing/2014/main" id="{458FAD36-5E29-424D-B16D-C088472B4ABF}"/>
              </a:ext>
            </a:extLst>
          </p:cNvPr>
          <p:cNvSpPr txBox="1"/>
          <p:nvPr/>
        </p:nvSpPr>
        <p:spPr>
          <a:xfrm>
            <a:off x="491607" y="2826158"/>
            <a:ext cx="2421987" cy="646331"/>
          </a:xfrm>
          <a:prstGeom prst="rect">
            <a:avLst/>
          </a:prstGeom>
          <a:noFill/>
          <a:ln>
            <a:solidFill>
              <a:schemeClr val="bg1"/>
            </a:solidFill>
          </a:ln>
        </p:spPr>
        <p:txBody>
          <a:bodyPr wrap="square" rtlCol="0">
            <a:spAutoFit/>
          </a:bodyPr>
          <a:lstStyle/>
          <a:p>
            <a:r>
              <a:rPr lang="it-IT" b="1" dirty="0">
                <a:solidFill>
                  <a:schemeClr val="bg1"/>
                </a:solidFill>
              </a:rPr>
              <a:t>Istituto Centrale archivi (ICAR)</a:t>
            </a:r>
          </a:p>
        </p:txBody>
      </p:sp>
      <p:cxnSp>
        <p:nvCxnSpPr>
          <p:cNvPr id="10" name="Connettore 2 9">
            <a:extLst>
              <a:ext uri="{FF2B5EF4-FFF2-40B4-BE49-F238E27FC236}">
                <a16:creationId xmlns:a16="http://schemas.microsoft.com/office/drawing/2014/main" id="{E7B3734C-C63A-4A32-8E10-DFB6ED2A0096}"/>
              </a:ext>
            </a:extLst>
          </p:cNvPr>
          <p:cNvCxnSpPr>
            <a:cxnSpLocks/>
          </p:cNvCxnSpPr>
          <p:nvPr/>
        </p:nvCxnSpPr>
        <p:spPr>
          <a:xfrm flipH="1">
            <a:off x="2220070" y="1029933"/>
            <a:ext cx="1637295" cy="1764012"/>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CasellaDiTesto 14">
            <a:extLst>
              <a:ext uri="{FF2B5EF4-FFF2-40B4-BE49-F238E27FC236}">
                <a16:creationId xmlns:a16="http://schemas.microsoft.com/office/drawing/2014/main" id="{8BA4AD9A-10A9-43B2-A46B-DED80E982DB3}"/>
              </a:ext>
            </a:extLst>
          </p:cNvPr>
          <p:cNvSpPr txBox="1"/>
          <p:nvPr/>
        </p:nvSpPr>
        <p:spPr>
          <a:xfrm>
            <a:off x="6150233" y="2694917"/>
            <a:ext cx="2715064" cy="1200329"/>
          </a:xfrm>
          <a:prstGeom prst="rect">
            <a:avLst/>
          </a:prstGeom>
          <a:noFill/>
          <a:ln>
            <a:solidFill>
              <a:schemeClr val="bg1"/>
            </a:solidFill>
          </a:ln>
        </p:spPr>
        <p:txBody>
          <a:bodyPr wrap="square" rtlCol="0">
            <a:spAutoFit/>
          </a:bodyPr>
          <a:lstStyle/>
          <a:p>
            <a:r>
              <a:rPr lang="it-IT" b="1" dirty="0">
                <a:solidFill>
                  <a:schemeClr val="bg1"/>
                </a:solidFill>
              </a:rPr>
              <a:t>Istituto Centrale catalogo e documentazione (ICCD)</a:t>
            </a:r>
          </a:p>
        </p:txBody>
      </p:sp>
      <p:sp>
        <p:nvSpPr>
          <p:cNvPr id="16" name="CasellaDiTesto 15">
            <a:extLst>
              <a:ext uri="{FF2B5EF4-FFF2-40B4-BE49-F238E27FC236}">
                <a16:creationId xmlns:a16="http://schemas.microsoft.com/office/drawing/2014/main" id="{21F8797D-FA4B-48B1-B49B-B1AB4D27B149}"/>
              </a:ext>
            </a:extLst>
          </p:cNvPr>
          <p:cNvSpPr txBox="1"/>
          <p:nvPr/>
        </p:nvSpPr>
        <p:spPr>
          <a:xfrm>
            <a:off x="9113520" y="2741084"/>
            <a:ext cx="2715064" cy="1200329"/>
          </a:xfrm>
          <a:prstGeom prst="rect">
            <a:avLst/>
          </a:prstGeom>
          <a:noFill/>
          <a:ln>
            <a:solidFill>
              <a:schemeClr val="bg1"/>
            </a:solidFill>
          </a:ln>
        </p:spPr>
        <p:txBody>
          <a:bodyPr wrap="square" rtlCol="0">
            <a:spAutoFit/>
          </a:bodyPr>
          <a:lstStyle/>
          <a:p>
            <a:r>
              <a:rPr lang="it-IT" b="1" dirty="0">
                <a:solidFill>
                  <a:schemeClr val="bg1"/>
                </a:solidFill>
              </a:rPr>
              <a:t>Istituto Centrale per il catalogo unico delle biblioteche italiane</a:t>
            </a:r>
          </a:p>
          <a:p>
            <a:r>
              <a:rPr lang="it-IT" b="1" dirty="0">
                <a:solidFill>
                  <a:schemeClr val="bg1"/>
                </a:solidFill>
              </a:rPr>
              <a:t>(ICCU) </a:t>
            </a:r>
          </a:p>
        </p:txBody>
      </p:sp>
      <p:cxnSp>
        <p:nvCxnSpPr>
          <p:cNvPr id="17" name="Connettore 2 16">
            <a:extLst>
              <a:ext uri="{FF2B5EF4-FFF2-40B4-BE49-F238E27FC236}">
                <a16:creationId xmlns:a16="http://schemas.microsoft.com/office/drawing/2014/main" id="{630812EE-98AF-4D86-B71E-D2E3AE99A691}"/>
              </a:ext>
            </a:extLst>
          </p:cNvPr>
          <p:cNvCxnSpPr>
            <a:cxnSpLocks/>
          </p:cNvCxnSpPr>
          <p:nvPr/>
        </p:nvCxnSpPr>
        <p:spPr>
          <a:xfrm>
            <a:off x="6567270" y="940045"/>
            <a:ext cx="1249475" cy="1754872"/>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ttore 2 17">
            <a:extLst>
              <a:ext uri="{FF2B5EF4-FFF2-40B4-BE49-F238E27FC236}">
                <a16:creationId xmlns:a16="http://schemas.microsoft.com/office/drawing/2014/main" id="{C709B0C3-6776-485E-B9A6-6D316EC01891}"/>
              </a:ext>
            </a:extLst>
          </p:cNvPr>
          <p:cNvCxnSpPr>
            <a:cxnSpLocks/>
          </p:cNvCxnSpPr>
          <p:nvPr/>
        </p:nvCxnSpPr>
        <p:spPr>
          <a:xfrm>
            <a:off x="7827145" y="998685"/>
            <a:ext cx="2144531" cy="1696232"/>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80691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18757" y="178330"/>
            <a:ext cx="12172224" cy="730151"/>
          </a:xfrm>
        </p:spPr>
        <p:txBody>
          <a:bodyPr>
            <a:normAutofit fontScale="90000"/>
          </a:bodyPr>
          <a:lstStyle/>
          <a:p>
            <a:r>
              <a:rPr lang="it-IT" sz="4000" i="1" dirty="0">
                <a:solidFill>
                  <a:schemeClr val="bg1"/>
                </a:solidFill>
              </a:rPr>
              <a:t>        La SOPRINTENDENZA SPECIALE ABAP ROMA</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38533" y="543406"/>
            <a:ext cx="12114934" cy="5909310"/>
          </a:xfrm>
          <a:prstGeom prst="rect">
            <a:avLst/>
          </a:prstGeom>
          <a:solidFill>
            <a:schemeClr val="tx2">
              <a:lumMod val="40000"/>
              <a:lumOff val="60000"/>
            </a:schemeClr>
          </a:solidFill>
        </p:spPr>
        <p:txBody>
          <a:bodyPr wrap="square" numCol="2" rtlCol="0">
            <a:spAutoFit/>
          </a:bodyPr>
          <a:lstStyle/>
          <a:p>
            <a:r>
              <a:rPr lang="it-IT" b="1" dirty="0">
                <a:solidFill>
                  <a:schemeClr val="bg1"/>
                </a:solidFill>
              </a:rPr>
              <a:t>Art. 36 DPCM 169/2019</a:t>
            </a:r>
          </a:p>
          <a:p>
            <a:r>
              <a:rPr lang="it-IT" dirty="0">
                <a:solidFill>
                  <a:schemeClr val="bg1"/>
                </a:solidFill>
              </a:rPr>
              <a:t>1. La Soprintendenza speciale Archeologia, Belle Arti e Paesaggio di Roma svolge sull’intero territorio del Comune di Roma le funzioni spettanti ai soprintendenti archeologia, belle arti</a:t>
            </a:r>
          </a:p>
          <a:p>
            <a:r>
              <a:rPr lang="it-IT" dirty="0">
                <a:solidFill>
                  <a:schemeClr val="bg1"/>
                </a:solidFill>
              </a:rPr>
              <a:t>e paesaggio, fatte salve le competenze del direttore regionale Musei del Lazio e del direttore Musei statali della città di Roma, nonché dei direttori dei musei e parchi archeologici di rilevante interesse nazionale e degli altri uffici del Ministero aventi sede nel medesimo territorio.</a:t>
            </a:r>
          </a:p>
          <a:p>
            <a:r>
              <a:rPr lang="it-IT" dirty="0">
                <a:solidFill>
                  <a:schemeClr val="bg1"/>
                </a:solidFill>
              </a:rPr>
              <a:t>2. Il soprintendente della Soprintendenza speciale esercita altresì sugli istituti e i luoghi della cultura statali presenti nel territorio di sua competenza, e non assegnati ad altri uffici del Ministero, le funzioni di cui all’articolo 43, comma 4.</a:t>
            </a:r>
          </a:p>
          <a:p>
            <a:r>
              <a:rPr lang="it-IT" dirty="0">
                <a:solidFill>
                  <a:schemeClr val="bg1"/>
                </a:solidFill>
              </a:rPr>
              <a:t>3. La Soprintendenza speciale è articolata in </a:t>
            </a:r>
            <a:r>
              <a:rPr lang="it-IT" b="1" dirty="0">
                <a:solidFill>
                  <a:schemeClr val="bg1"/>
                </a:solidFill>
              </a:rPr>
              <a:t>più aree</a:t>
            </a:r>
          </a:p>
          <a:p>
            <a:r>
              <a:rPr lang="it-IT" b="1" dirty="0">
                <a:solidFill>
                  <a:schemeClr val="bg1"/>
                </a:solidFill>
              </a:rPr>
              <a:t>funzionali,</a:t>
            </a:r>
            <a:r>
              <a:rPr lang="it-IT" dirty="0">
                <a:solidFill>
                  <a:schemeClr val="bg1"/>
                </a:solidFill>
              </a:rPr>
              <a:t> ivi incluse quelle di cui all’articolo 41, comma 2*; l’incarico di responsabile di area è conferito dal</a:t>
            </a:r>
          </a:p>
          <a:p>
            <a:r>
              <a:rPr lang="it-IT" dirty="0">
                <a:solidFill>
                  <a:schemeClr val="bg1"/>
                </a:solidFill>
              </a:rPr>
              <a:t>soprintendente, sulla base di una apposita procedura</a:t>
            </a:r>
          </a:p>
          <a:p>
            <a:r>
              <a:rPr lang="it-IT" dirty="0">
                <a:solidFill>
                  <a:schemeClr val="bg1"/>
                </a:solidFill>
              </a:rPr>
              <a:t>selettiva.</a:t>
            </a:r>
          </a:p>
          <a:p>
            <a:r>
              <a:rPr lang="it-IT" dirty="0">
                <a:solidFill>
                  <a:schemeClr val="bg1"/>
                </a:solidFill>
              </a:rPr>
              <a:t>4. La Soprintendenza speciale è sottoposta alla vigilanza, con riguardo alle funzioni di cui al comma 1, della Direzione generale archeologia, belle arti e paesaggio e,</a:t>
            </a:r>
          </a:p>
          <a:p>
            <a:r>
              <a:rPr lang="it-IT" dirty="0">
                <a:solidFill>
                  <a:schemeClr val="bg1"/>
                </a:solidFill>
              </a:rPr>
              <a:t>con riguardo alle funzioni di cui al comma 2, della Direzione generale Musei.</a:t>
            </a: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i="1" dirty="0">
              <a:solidFill>
                <a:schemeClr val="bg1"/>
              </a:solidFill>
            </a:endParaRPr>
          </a:p>
          <a:p>
            <a:endParaRPr lang="it-IT" i="1" dirty="0">
              <a:solidFill>
                <a:schemeClr val="bg1"/>
              </a:solidFill>
            </a:endParaRPr>
          </a:p>
          <a:p>
            <a:endParaRPr lang="it-IT" i="1" dirty="0">
              <a:solidFill>
                <a:schemeClr val="bg1"/>
              </a:solidFill>
            </a:endParaRPr>
          </a:p>
          <a:p>
            <a:endParaRPr lang="it-IT" i="1" dirty="0">
              <a:solidFill>
                <a:schemeClr val="bg1"/>
              </a:solidFill>
            </a:endParaRPr>
          </a:p>
        </p:txBody>
      </p:sp>
    </p:spTree>
    <p:extLst>
      <p:ext uri="{BB962C8B-B14F-4D97-AF65-F5344CB8AC3E}">
        <p14:creationId xmlns:p14="http://schemas.microsoft.com/office/powerpoint/2010/main" val="24914527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18757" y="178330"/>
            <a:ext cx="12172224" cy="1152867"/>
          </a:xfrm>
        </p:spPr>
        <p:txBody>
          <a:bodyPr>
            <a:normAutofit fontScale="90000"/>
          </a:bodyPr>
          <a:lstStyle/>
          <a:p>
            <a:r>
              <a:rPr lang="it-IT" sz="4000" i="1" dirty="0">
                <a:solidFill>
                  <a:schemeClr val="bg1"/>
                </a:solidFill>
              </a:rPr>
              <a:t>     </a:t>
            </a:r>
            <a:br>
              <a:rPr lang="it-IT" sz="4000" i="1" dirty="0">
                <a:solidFill>
                  <a:schemeClr val="bg1"/>
                </a:solidFill>
              </a:rPr>
            </a:br>
            <a:r>
              <a:rPr lang="it-IT" sz="4000" i="1" dirty="0">
                <a:solidFill>
                  <a:schemeClr val="bg1"/>
                </a:solidFill>
              </a:rPr>
              <a:t>LE AREE FUNZIONALI DELLA SOPRINTENDENZA SPECIALE DI ROMA</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38533" y="1331197"/>
            <a:ext cx="12114934" cy="4524315"/>
          </a:xfrm>
          <a:prstGeom prst="rect">
            <a:avLst/>
          </a:prstGeom>
          <a:solidFill>
            <a:schemeClr val="tx2">
              <a:lumMod val="40000"/>
              <a:lumOff val="60000"/>
            </a:schemeClr>
          </a:solidFill>
        </p:spPr>
        <p:txBody>
          <a:bodyPr wrap="square" numCol="2" rtlCol="0">
            <a:spAutoFit/>
          </a:bodyPr>
          <a:lstStyle/>
          <a:p>
            <a:r>
              <a:rPr lang="it-IT" b="1" dirty="0">
                <a:solidFill>
                  <a:schemeClr val="bg1"/>
                </a:solidFill>
              </a:rPr>
              <a:t>Organizzazione e funzionamento</a:t>
            </a:r>
            <a:br>
              <a:rPr lang="it-IT" dirty="0">
                <a:solidFill>
                  <a:schemeClr val="bg1"/>
                </a:solidFill>
              </a:rPr>
            </a:br>
            <a:r>
              <a:rPr lang="it-IT" b="1" dirty="0">
                <a:solidFill>
                  <a:schemeClr val="bg1"/>
                </a:solidFill>
              </a:rPr>
              <a:t>Patrimonio archeologico</a:t>
            </a:r>
            <a:r>
              <a:rPr lang="it-IT" dirty="0">
                <a:solidFill>
                  <a:schemeClr val="bg1"/>
                </a:solidFill>
              </a:rPr>
              <a:t>                           </a:t>
            </a:r>
            <a:br>
              <a:rPr lang="it-IT" dirty="0">
                <a:solidFill>
                  <a:schemeClr val="bg1"/>
                </a:solidFill>
              </a:rPr>
            </a:br>
            <a:r>
              <a:rPr lang="it-IT" b="1" dirty="0">
                <a:solidFill>
                  <a:schemeClr val="bg1"/>
                </a:solidFill>
              </a:rPr>
              <a:t>Patrimonio storico artistico</a:t>
            </a:r>
            <a:r>
              <a:rPr lang="it-IT" dirty="0">
                <a:solidFill>
                  <a:schemeClr val="bg1"/>
                </a:solidFill>
              </a:rPr>
              <a:t>                    </a:t>
            </a:r>
            <a:br>
              <a:rPr lang="it-IT" dirty="0">
                <a:solidFill>
                  <a:schemeClr val="bg1"/>
                </a:solidFill>
              </a:rPr>
            </a:br>
            <a:r>
              <a:rPr lang="it-IT" b="1" dirty="0">
                <a:solidFill>
                  <a:schemeClr val="bg1"/>
                </a:solidFill>
              </a:rPr>
              <a:t>Patrimonio Architettonico</a:t>
            </a:r>
            <a:br>
              <a:rPr lang="it-IT" dirty="0">
                <a:solidFill>
                  <a:schemeClr val="bg1"/>
                </a:solidFill>
              </a:rPr>
            </a:br>
            <a:r>
              <a:rPr lang="it-IT" b="1" dirty="0">
                <a:solidFill>
                  <a:schemeClr val="bg1"/>
                </a:solidFill>
              </a:rPr>
              <a:t>Patrimonio </a:t>
            </a:r>
            <a:r>
              <a:rPr lang="it-IT" b="1" dirty="0" err="1">
                <a:solidFill>
                  <a:schemeClr val="bg1"/>
                </a:solidFill>
              </a:rPr>
              <a:t>demoetnoantropologico</a:t>
            </a:r>
            <a:br>
              <a:rPr lang="it-IT" dirty="0">
                <a:solidFill>
                  <a:schemeClr val="bg1"/>
                </a:solidFill>
              </a:rPr>
            </a:br>
            <a:r>
              <a:rPr lang="it-IT" b="1" dirty="0">
                <a:solidFill>
                  <a:schemeClr val="bg1"/>
                </a:solidFill>
              </a:rPr>
              <a:t>Paesaggio</a:t>
            </a:r>
            <a:br>
              <a:rPr lang="it-IT" dirty="0">
                <a:solidFill>
                  <a:schemeClr val="bg1"/>
                </a:solidFill>
              </a:rPr>
            </a:br>
            <a:r>
              <a:rPr lang="it-IT" b="1" dirty="0">
                <a:solidFill>
                  <a:schemeClr val="bg1"/>
                </a:solidFill>
              </a:rPr>
              <a:t>Educazione e ricerca</a:t>
            </a:r>
            <a:r>
              <a:rPr lang="it-IT" dirty="0">
                <a:solidFill>
                  <a:schemeClr val="bg1"/>
                </a:solidFill>
              </a:rPr>
              <a:t>   </a:t>
            </a:r>
          </a:p>
          <a:p>
            <a:br>
              <a:rPr lang="it-IT" dirty="0">
                <a:solidFill>
                  <a:schemeClr val="bg1"/>
                </a:solidFill>
              </a:rPr>
            </a:br>
            <a:r>
              <a:rPr lang="it-IT" b="1" dirty="0">
                <a:solidFill>
                  <a:schemeClr val="bg1"/>
                </a:solidFill>
              </a:rPr>
              <a:t>Direzione Ufficio Esportazione di Roma</a:t>
            </a:r>
            <a:r>
              <a:rPr lang="it-IT" dirty="0">
                <a:solidFill>
                  <a:schemeClr val="bg1"/>
                </a:solidFill>
              </a:rPr>
              <a:t> </a:t>
            </a:r>
          </a:p>
          <a:p>
            <a:r>
              <a:rPr lang="it-IT" dirty="0">
                <a:solidFill>
                  <a:schemeClr val="bg1"/>
                </a:solidFill>
              </a:rPr>
              <a:t>           </a:t>
            </a:r>
          </a:p>
          <a:p>
            <a:r>
              <a:rPr lang="it-IT" dirty="0">
                <a:solidFill>
                  <a:schemeClr val="bg1"/>
                </a:solidFill>
              </a:rPr>
              <a:t>*Art. 41, comma 2: Le Soprintendenze sono articolate in almeno sette aree</a:t>
            </a:r>
          </a:p>
          <a:p>
            <a:r>
              <a:rPr lang="it-IT" dirty="0">
                <a:solidFill>
                  <a:schemeClr val="bg1"/>
                </a:solidFill>
              </a:rPr>
              <a:t>funzionali, riguardanti rispettivamente: l’organizzazione e il funzionamento; il patrimonio archeologico; il patrimonio</a:t>
            </a:r>
          </a:p>
          <a:p>
            <a:r>
              <a:rPr lang="it-IT" dirty="0">
                <a:solidFill>
                  <a:schemeClr val="bg1"/>
                </a:solidFill>
              </a:rPr>
              <a:t>storico e artistico; il patrimonio architettonico; il patrimonio </a:t>
            </a:r>
            <a:r>
              <a:rPr lang="it-IT" dirty="0" err="1">
                <a:solidFill>
                  <a:schemeClr val="bg1"/>
                </a:solidFill>
              </a:rPr>
              <a:t>demoetnoantropologico</a:t>
            </a:r>
            <a:r>
              <a:rPr lang="it-IT" dirty="0">
                <a:solidFill>
                  <a:schemeClr val="bg1"/>
                </a:solidFill>
              </a:rPr>
              <a:t> e immateriale; il paesaggio; l’educazione e la ricerca. L’incarico di responsabile di area è conferito, sulla base di una apposita procedura selettiva, dal Soprintendente competente.</a:t>
            </a:r>
          </a:p>
          <a:p>
            <a:r>
              <a:rPr lang="it-IT" dirty="0">
                <a:solidFill>
                  <a:schemeClr val="bg1"/>
                </a:solidFill>
              </a:rPr>
              <a:t>3. La Direzione generale Archeologia, belle arti e paesaggio assicura la presenza di un numero adeguato di uffici esportazione. Detti uffici operano, di regola, nelle Soprintendenze aventi sede nelle città capoluogo di Regione.</a:t>
            </a:r>
          </a:p>
          <a:p>
            <a:r>
              <a:rPr lang="it-IT" dirty="0">
                <a:solidFill>
                  <a:schemeClr val="bg1"/>
                </a:solidFill>
              </a:rPr>
              <a:t>            </a:t>
            </a:r>
            <a:br>
              <a:rPr lang="it-IT" dirty="0">
                <a:solidFill>
                  <a:schemeClr val="bg1"/>
                </a:solidFill>
              </a:rPr>
            </a:br>
            <a:endParaRPr lang="it-IT" i="1" dirty="0">
              <a:solidFill>
                <a:schemeClr val="bg1"/>
              </a:solidFill>
            </a:endParaRPr>
          </a:p>
        </p:txBody>
      </p:sp>
    </p:spTree>
    <p:extLst>
      <p:ext uri="{BB962C8B-B14F-4D97-AF65-F5344CB8AC3E}">
        <p14:creationId xmlns:p14="http://schemas.microsoft.com/office/powerpoint/2010/main" val="493895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18757" y="178330"/>
            <a:ext cx="12172224" cy="1152867"/>
          </a:xfrm>
        </p:spPr>
        <p:txBody>
          <a:bodyPr>
            <a:normAutofit fontScale="90000"/>
          </a:bodyPr>
          <a:lstStyle/>
          <a:p>
            <a:r>
              <a:rPr lang="it-IT" sz="4000" i="1" dirty="0">
                <a:solidFill>
                  <a:schemeClr val="bg1"/>
                </a:solidFill>
              </a:rPr>
              <a:t>     </a:t>
            </a:r>
            <a:br>
              <a:rPr lang="it-IT" sz="4000" i="1" dirty="0">
                <a:solidFill>
                  <a:schemeClr val="bg1"/>
                </a:solidFill>
              </a:rPr>
            </a:br>
            <a:r>
              <a:rPr lang="it-IT" sz="4000" i="1" dirty="0">
                <a:solidFill>
                  <a:schemeClr val="bg1"/>
                </a:solidFill>
              </a:rPr>
              <a:t>compiti DELLA SOPRINTENDENZA SPECIALE DI ROMA</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38533" y="1331197"/>
            <a:ext cx="12114934" cy="3970318"/>
          </a:xfrm>
          <a:prstGeom prst="rect">
            <a:avLst/>
          </a:prstGeom>
          <a:solidFill>
            <a:schemeClr val="tx2">
              <a:lumMod val="40000"/>
              <a:lumOff val="60000"/>
            </a:schemeClr>
          </a:solidFill>
        </p:spPr>
        <p:txBody>
          <a:bodyPr wrap="square" numCol="2" rtlCol="0">
            <a:spAutoFit/>
          </a:bodyPr>
          <a:lstStyle/>
          <a:p>
            <a:r>
              <a:rPr lang="it-IT" dirty="0">
                <a:solidFill>
                  <a:schemeClr val="bg1"/>
                </a:solidFill>
              </a:rPr>
              <a:t>1. La Soprintendenza speciale Archeologia, belle arti</a:t>
            </a:r>
          </a:p>
          <a:p>
            <a:r>
              <a:rPr lang="it-IT" dirty="0">
                <a:solidFill>
                  <a:schemeClr val="bg1"/>
                </a:solidFill>
              </a:rPr>
              <a:t>e paesaggio di Roma, svolge sull’intero territorio del Comune di Roma le funzioni spettanti ai soprintendenti archeologia, belle arti</a:t>
            </a:r>
          </a:p>
          <a:p>
            <a:r>
              <a:rPr lang="it-IT" dirty="0">
                <a:solidFill>
                  <a:schemeClr val="bg1"/>
                </a:solidFill>
              </a:rPr>
              <a:t>e paesaggio, </a:t>
            </a:r>
            <a:r>
              <a:rPr lang="it-IT" b="1" dirty="0">
                <a:solidFill>
                  <a:schemeClr val="bg1"/>
                </a:solidFill>
              </a:rPr>
              <a:t>fatte salve le competenze del direttore regionale Musei del Lazio e del </a:t>
            </a:r>
            <a:r>
              <a:rPr lang="it-IT" b="1" u="sng" dirty="0">
                <a:solidFill>
                  <a:schemeClr val="bg1"/>
                </a:solidFill>
              </a:rPr>
              <a:t>direttore Musei statali della città di Roma</a:t>
            </a:r>
            <a:r>
              <a:rPr lang="it-IT" b="1" dirty="0">
                <a:solidFill>
                  <a:schemeClr val="bg1"/>
                </a:solidFill>
              </a:rPr>
              <a:t>, nonché dei direttori dei musei e parchi archeologici di rilevante interesse nazionale e degli altri uffici del Ministero aventi sede nel medesimo territorio.</a:t>
            </a:r>
          </a:p>
          <a:p>
            <a:r>
              <a:rPr lang="it-IT" dirty="0">
                <a:solidFill>
                  <a:schemeClr val="bg1"/>
                </a:solidFill>
              </a:rPr>
              <a:t>2. Il soprintendente della Soprintendenza speciale esercita</a:t>
            </a:r>
          </a:p>
          <a:p>
            <a:r>
              <a:rPr lang="it-IT" dirty="0">
                <a:solidFill>
                  <a:schemeClr val="bg1"/>
                </a:solidFill>
              </a:rPr>
              <a:t>altresì sugli istituti e i luoghi della cultura statali presenti</a:t>
            </a:r>
          </a:p>
          <a:p>
            <a:r>
              <a:rPr lang="it-IT" dirty="0">
                <a:solidFill>
                  <a:schemeClr val="bg1"/>
                </a:solidFill>
              </a:rPr>
              <a:t>nel territorio di sua competenza, e non assegnati ad</a:t>
            </a:r>
          </a:p>
          <a:p>
            <a:r>
              <a:rPr lang="it-IT" dirty="0">
                <a:solidFill>
                  <a:schemeClr val="bg1"/>
                </a:solidFill>
              </a:rPr>
              <a:t>altri uffici del Ministero, le funzioni di cui all’articolo 43,</a:t>
            </a:r>
          </a:p>
          <a:p>
            <a:r>
              <a:rPr lang="it-IT" dirty="0">
                <a:solidFill>
                  <a:schemeClr val="bg1"/>
                </a:solidFill>
              </a:rPr>
              <a:t>comma 4.</a:t>
            </a:r>
          </a:p>
          <a:p>
            <a:r>
              <a:rPr lang="it-IT" dirty="0">
                <a:solidFill>
                  <a:schemeClr val="bg1"/>
                </a:solidFill>
              </a:rPr>
              <a:t>4. La Soprintendenza speciale è sottoposta alla vigilanza,</a:t>
            </a:r>
          </a:p>
          <a:p>
            <a:r>
              <a:rPr lang="it-IT" dirty="0">
                <a:solidFill>
                  <a:schemeClr val="bg1"/>
                </a:solidFill>
              </a:rPr>
              <a:t>con riguardo alle funzioni di cui al </a:t>
            </a:r>
            <a:r>
              <a:rPr lang="it-IT" b="1" dirty="0">
                <a:solidFill>
                  <a:schemeClr val="bg1"/>
                </a:solidFill>
              </a:rPr>
              <a:t>comma 1, della</a:t>
            </a:r>
          </a:p>
          <a:p>
            <a:r>
              <a:rPr lang="it-IT" b="1" dirty="0">
                <a:solidFill>
                  <a:schemeClr val="bg1"/>
                </a:solidFill>
              </a:rPr>
              <a:t>Direzione generale archeologia, belle arti e paesaggio</a:t>
            </a:r>
            <a:r>
              <a:rPr lang="it-IT" dirty="0">
                <a:solidFill>
                  <a:schemeClr val="bg1"/>
                </a:solidFill>
              </a:rPr>
              <a:t> e,</a:t>
            </a:r>
          </a:p>
          <a:p>
            <a:r>
              <a:rPr lang="it-IT" dirty="0">
                <a:solidFill>
                  <a:schemeClr val="bg1"/>
                </a:solidFill>
              </a:rPr>
              <a:t>con riguardo alle funzioni di cui al comma 2, della </a:t>
            </a:r>
            <a:r>
              <a:rPr lang="it-IT" b="1" dirty="0">
                <a:solidFill>
                  <a:schemeClr val="bg1"/>
                </a:solidFill>
              </a:rPr>
              <a:t>Direzione generale </a:t>
            </a:r>
            <a:r>
              <a:rPr lang="it-IT" b="1" dirty="0" err="1">
                <a:solidFill>
                  <a:schemeClr val="bg1"/>
                </a:solidFill>
              </a:rPr>
              <a:t>Musei</a:t>
            </a:r>
            <a:r>
              <a:rPr lang="it-IT" b="1" dirty="0" err="1"/>
              <a:t>i</a:t>
            </a:r>
            <a:r>
              <a:rPr lang="it-IT" dirty="0"/>
              <a:t>.</a:t>
            </a:r>
            <a:endParaRPr lang="it-IT" i="1" dirty="0">
              <a:solidFill>
                <a:schemeClr val="bg1"/>
              </a:solidFill>
            </a:endParaRPr>
          </a:p>
        </p:txBody>
      </p:sp>
    </p:spTree>
    <p:extLst>
      <p:ext uri="{BB962C8B-B14F-4D97-AF65-F5344CB8AC3E}">
        <p14:creationId xmlns:p14="http://schemas.microsoft.com/office/powerpoint/2010/main" val="36468008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1"/>
            <a:ext cx="12192000" cy="799518"/>
          </a:xfrm>
        </p:spPr>
        <p:txBody>
          <a:bodyPr>
            <a:normAutofit/>
          </a:bodyPr>
          <a:lstStyle/>
          <a:p>
            <a:r>
              <a:rPr lang="it-IT" dirty="0">
                <a:solidFill>
                  <a:schemeClr val="bg1"/>
                </a:solidFill>
              </a:rPr>
              <a:t>I Musei statali della </a:t>
            </a:r>
            <a:r>
              <a:rPr lang="it-IT" dirty="0" err="1">
                <a:solidFill>
                  <a:schemeClr val="bg1"/>
                </a:solidFill>
              </a:rPr>
              <a:t>citta’</a:t>
            </a:r>
            <a:r>
              <a:rPr lang="it-IT" dirty="0">
                <a:solidFill>
                  <a:schemeClr val="bg1"/>
                </a:solidFill>
              </a:rPr>
              <a:t> di </a:t>
            </a:r>
            <a:r>
              <a:rPr lang="it-IT" dirty="0" err="1">
                <a:solidFill>
                  <a:schemeClr val="bg1"/>
                </a:solidFill>
              </a:rPr>
              <a:t>roma</a:t>
            </a:r>
            <a:endParaRPr lang="it-IT" dirty="0">
              <a:solidFill>
                <a:schemeClr val="bg1"/>
              </a:solidFill>
            </a:endParaRPr>
          </a:p>
        </p:txBody>
      </p:sp>
      <p:sp>
        <p:nvSpPr>
          <p:cNvPr id="4" name="CasellaDiTesto 3">
            <a:extLst>
              <a:ext uri="{FF2B5EF4-FFF2-40B4-BE49-F238E27FC236}">
                <a16:creationId xmlns:a16="http://schemas.microsoft.com/office/drawing/2014/main" id="{14CB4C5F-2926-4A74-96F2-52B31E4CD5D1}"/>
              </a:ext>
            </a:extLst>
          </p:cNvPr>
          <p:cNvSpPr txBox="1"/>
          <p:nvPr/>
        </p:nvSpPr>
        <p:spPr>
          <a:xfrm>
            <a:off x="0" y="688346"/>
            <a:ext cx="11695961" cy="2585323"/>
          </a:xfrm>
          <a:prstGeom prst="rect">
            <a:avLst/>
          </a:prstGeom>
          <a:solidFill>
            <a:schemeClr val="tx2">
              <a:lumMod val="40000"/>
              <a:lumOff val="60000"/>
            </a:schemeClr>
          </a:solidFill>
        </p:spPr>
        <p:txBody>
          <a:bodyPr wrap="square" rtlCol="0">
            <a:spAutoFit/>
          </a:bodyPr>
          <a:lstStyle/>
          <a:p>
            <a:r>
              <a:rPr lang="it-IT" dirty="0">
                <a:solidFill>
                  <a:schemeClr val="bg1"/>
                </a:solidFill>
              </a:rPr>
              <a:t>Area Archeologica di </a:t>
            </a:r>
            <a:r>
              <a:rPr lang="it-IT" dirty="0" err="1">
                <a:solidFill>
                  <a:schemeClr val="bg1"/>
                </a:solidFill>
              </a:rPr>
              <a:t>Veio</a:t>
            </a:r>
            <a:r>
              <a:rPr lang="it-IT" dirty="0">
                <a:solidFill>
                  <a:schemeClr val="bg1"/>
                </a:solidFill>
              </a:rPr>
              <a:t> – Santuario etrusco dell’Apollo – Roma</a:t>
            </a:r>
          </a:p>
          <a:p>
            <a:r>
              <a:rPr lang="it-IT" dirty="0">
                <a:solidFill>
                  <a:schemeClr val="bg1"/>
                </a:solidFill>
              </a:rPr>
              <a:t>Basilica di San Cesareo Appia – Roma</a:t>
            </a:r>
          </a:p>
          <a:p>
            <a:r>
              <a:rPr lang="it-IT" dirty="0">
                <a:solidFill>
                  <a:schemeClr val="bg1"/>
                </a:solidFill>
              </a:rPr>
              <a:t>Galleria Spada – Roma</a:t>
            </a:r>
          </a:p>
          <a:p>
            <a:r>
              <a:rPr lang="it-IT" dirty="0">
                <a:solidFill>
                  <a:schemeClr val="bg1"/>
                </a:solidFill>
              </a:rPr>
              <a:t>Museo Boncompagni Ludovisi – Roma</a:t>
            </a:r>
          </a:p>
          <a:p>
            <a:r>
              <a:rPr lang="it-IT" dirty="0">
                <a:solidFill>
                  <a:schemeClr val="bg1"/>
                </a:solidFill>
              </a:rPr>
              <a:t>Museo Hendrik Christian Andersen – Roma</a:t>
            </a:r>
          </a:p>
          <a:p>
            <a:r>
              <a:rPr lang="it-IT" dirty="0">
                <a:solidFill>
                  <a:schemeClr val="bg1"/>
                </a:solidFill>
              </a:rPr>
              <a:t>Museo Mario Praz- Roma</a:t>
            </a:r>
          </a:p>
          <a:p>
            <a:r>
              <a:rPr lang="it-IT" dirty="0">
                <a:solidFill>
                  <a:schemeClr val="bg1"/>
                </a:solidFill>
              </a:rPr>
              <a:t>Museo Nazionale degli Strumenti Musicali – Roma</a:t>
            </a:r>
          </a:p>
          <a:p>
            <a:r>
              <a:rPr lang="it-IT" dirty="0">
                <a:solidFill>
                  <a:schemeClr val="bg1"/>
                </a:solidFill>
              </a:rPr>
              <a:t>Museo Nazionale di Castel Sant’Angelo – Roma</a:t>
            </a:r>
          </a:p>
          <a:p>
            <a:r>
              <a:rPr lang="it-IT" dirty="0">
                <a:solidFill>
                  <a:schemeClr val="bg1"/>
                </a:solidFill>
              </a:rPr>
              <a:t>Pantheon - Roma</a:t>
            </a:r>
          </a:p>
        </p:txBody>
      </p:sp>
      <p:pic>
        <p:nvPicPr>
          <p:cNvPr id="5" name="Immagine 4">
            <a:extLst>
              <a:ext uri="{FF2B5EF4-FFF2-40B4-BE49-F238E27FC236}">
                <a16:creationId xmlns:a16="http://schemas.microsoft.com/office/drawing/2014/main" id="{732A84F7-37CB-41CD-A8E4-2E64FBDFB0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1961" y="3010779"/>
            <a:ext cx="6444000" cy="3847221"/>
          </a:xfrm>
          <a:prstGeom prst="rect">
            <a:avLst/>
          </a:prstGeom>
        </p:spPr>
      </p:pic>
    </p:spTree>
    <p:extLst>
      <p:ext uri="{BB962C8B-B14F-4D97-AF65-F5344CB8AC3E}">
        <p14:creationId xmlns:p14="http://schemas.microsoft.com/office/powerpoint/2010/main" val="36125572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1"/>
            <a:ext cx="12192000" cy="799518"/>
          </a:xfrm>
        </p:spPr>
        <p:txBody>
          <a:bodyPr>
            <a:normAutofit/>
          </a:bodyPr>
          <a:lstStyle/>
          <a:p>
            <a:r>
              <a:rPr lang="it-IT" dirty="0">
                <a:solidFill>
                  <a:schemeClr val="bg1"/>
                </a:solidFill>
              </a:rPr>
              <a:t>L’UFFICIO ESPORTAZIONE DI ROMA</a:t>
            </a:r>
          </a:p>
        </p:txBody>
      </p:sp>
      <p:sp>
        <p:nvSpPr>
          <p:cNvPr id="4" name="CasellaDiTesto 3">
            <a:extLst>
              <a:ext uri="{FF2B5EF4-FFF2-40B4-BE49-F238E27FC236}">
                <a16:creationId xmlns:a16="http://schemas.microsoft.com/office/drawing/2014/main" id="{14CB4C5F-2926-4A74-96F2-52B31E4CD5D1}"/>
              </a:ext>
            </a:extLst>
          </p:cNvPr>
          <p:cNvSpPr txBox="1"/>
          <p:nvPr/>
        </p:nvSpPr>
        <p:spPr>
          <a:xfrm>
            <a:off x="0" y="547669"/>
            <a:ext cx="12192000" cy="6186309"/>
          </a:xfrm>
          <a:prstGeom prst="rect">
            <a:avLst/>
          </a:prstGeom>
          <a:solidFill>
            <a:schemeClr val="tx2">
              <a:lumMod val="40000"/>
              <a:lumOff val="60000"/>
            </a:schemeClr>
          </a:solidFill>
        </p:spPr>
        <p:txBody>
          <a:bodyPr wrap="square" rtlCol="0">
            <a:spAutoFit/>
          </a:bodyPr>
          <a:lstStyle/>
          <a:p>
            <a:r>
              <a:rPr lang="it-IT" dirty="0">
                <a:solidFill>
                  <a:schemeClr val="bg1"/>
                </a:solidFill>
              </a:rPr>
              <a:t>L’Ufficio Esportazione di Roma è preposto al controllo delle opere d’arte e dei beni librari in entrata ed </a:t>
            </a:r>
            <a:r>
              <a:rPr lang="it-IT" b="1" dirty="0">
                <a:solidFill>
                  <a:schemeClr val="bg1"/>
                </a:solidFill>
              </a:rPr>
              <a:t>in uscita dal territorio italiano ai sensi della legislazione vigente (</a:t>
            </a:r>
            <a:r>
              <a:rPr lang="it-IT" b="1" dirty="0" err="1">
                <a:solidFill>
                  <a:schemeClr val="bg1"/>
                </a:solidFill>
              </a:rPr>
              <a:t>D.Lgs.</a:t>
            </a:r>
            <a:r>
              <a:rPr lang="it-IT" b="1" dirty="0">
                <a:solidFill>
                  <a:schemeClr val="bg1"/>
                </a:solidFill>
              </a:rPr>
              <a:t> 22/01/2004, n. 42 </a:t>
            </a:r>
            <a:r>
              <a:rPr lang="it-IT" b="1" dirty="0" err="1">
                <a:solidFill>
                  <a:schemeClr val="bg1"/>
                </a:solidFill>
              </a:rPr>
              <a:t>eRegolamenti</a:t>
            </a:r>
            <a:r>
              <a:rPr lang="it-IT" b="1" dirty="0">
                <a:solidFill>
                  <a:schemeClr val="bg1"/>
                </a:solidFill>
              </a:rPr>
              <a:t> CEE n. 3911/92 e CE 116/2009).</a:t>
            </a:r>
            <a:br>
              <a:rPr lang="it-IT" dirty="0">
                <a:solidFill>
                  <a:schemeClr val="bg1"/>
                </a:solidFill>
              </a:rPr>
            </a:br>
            <a:r>
              <a:rPr lang="it-IT" dirty="0">
                <a:solidFill>
                  <a:schemeClr val="bg1"/>
                </a:solidFill>
              </a:rPr>
              <a:t>L’Ufficio rilascia i seguenti certificati:</a:t>
            </a:r>
            <a:br>
              <a:rPr lang="it-IT" dirty="0">
                <a:solidFill>
                  <a:schemeClr val="bg1"/>
                </a:solidFill>
              </a:rPr>
            </a:br>
            <a:r>
              <a:rPr lang="it-IT" b="1" dirty="0">
                <a:solidFill>
                  <a:schemeClr val="bg1"/>
                </a:solidFill>
              </a:rPr>
              <a:t>1- Attestato di libera circolazione – ALC</a:t>
            </a:r>
            <a:br>
              <a:rPr lang="it-IT" dirty="0">
                <a:solidFill>
                  <a:schemeClr val="bg1"/>
                </a:solidFill>
              </a:rPr>
            </a:br>
            <a:r>
              <a:rPr lang="it-IT" dirty="0">
                <a:solidFill>
                  <a:schemeClr val="bg1"/>
                </a:solidFill>
              </a:rPr>
              <a:t>Il documento </a:t>
            </a:r>
            <a:r>
              <a:rPr lang="it-IT" b="1" dirty="0">
                <a:solidFill>
                  <a:schemeClr val="bg1"/>
                </a:solidFill>
              </a:rPr>
              <a:t>è necessario per l'esportazione o la spedizione definitiva di oggetti o opere che abbiano più di 70 anni, di proprietà privata, che non siano stati dichiarati </a:t>
            </a:r>
            <a:r>
              <a:rPr lang="it-IT" dirty="0">
                <a:solidFill>
                  <a:schemeClr val="bg1"/>
                </a:solidFill>
              </a:rPr>
              <a:t>dal Ministero per i Beni e le Attività Culturali </a:t>
            </a:r>
            <a:r>
              <a:rPr lang="it-IT" b="1" dirty="0">
                <a:solidFill>
                  <a:schemeClr val="bg1"/>
                </a:solidFill>
              </a:rPr>
              <a:t>di interesse particolarmente importante o di eccezionale interesse</a:t>
            </a:r>
            <a:r>
              <a:rPr lang="it-IT" dirty="0">
                <a:solidFill>
                  <a:schemeClr val="bg1"/>
                </a:solidFill>
              </a:rPr>
              <a:t>.</a:t>
            </a:r>
            <a:br>
              <a:rPr lang="it-IT" dirty="0">
                <a:solidFill>
                  <a:schemeClr val="bg1"/>
                </a:solidFill>
              </a:rPr>
            </a:br>
            <a:r>
              <a:rPr lang="it-IT" dirty="0">
                <a:solidFill>
                  <a:schemeClr val="bg1"/>
                </a:solidFill>
              </a:rPr>
              <a:t>Ha validità cinque anni dalla data di emissione, non rinnovabile. </a:t>
            </a:r>
            <a:r>
              <a:rPr lang="it-IT" b="1" dirty="0">
                <a:solidFill>
                  <a:schemeClr val="bg1"/>
                </a:solidFill>
              </a:rPr>
              <a:t>Tale autorizzazione può essere negata dall'Ufficio Esportazione, quando si riconosca il particolare l'interesse culturale del bene </a:t>
            </a:r>
            <a:r>
              <a:rPr lang="it-IT" dirty="0">
                <a:solidFill>
                  <a:schemeClr val="bg1"/>
                </a:solidFill>
              </a:rPr>
              <a:t>ex art. 68 </a:t>
            </a:r>
            <a:r>
              <a:rPr lang="it-IT" dirty="0" err="1">
                <a:solidFill>
                  <a:schemeClr val="bg1"/>
                </a:solidFill>
              </a:rPr>
              <a:t>D.Lgs.</a:t>
            </a:r>
            <a:r>
              <a:rPr lang="it-IT" dirty="0">
                <a:solidFill>
                  <a:schemeClr val="bg1"/>
                </a:solidFill>
              </a:rPr>
              <a:t> 22/01/2004, n. 42.</a:t>
            </a:r>
          </a:p>
          <a:p>
            <a:r>
              <a:rPr lang="it-IT" b="1" dirty="0">
                <a:solidFill>
                  <a:schemeClr val="bg1"/>
                </a:solidFill>
              </a:rPr>
              <a:t>2- Licenza comunitaria di esportazione definitiva - LED</a:t>
            </a:r>
            <a:br>
              <a:rPr lang="it-IT" dirty="0">
                <a:solidFill>
                  <a:schemeClr val="bg1"/>
                </a:solidFill>
              </a:rPr>
            </a:br>
            <a:r>
              <a:rPr lang="it-IT" dirty="0">
                <a:solidFill>
                  <a:schemeClr val="bg1"/>
                </a:solidFill>
              </a:rPr>
              <a:t>La licenza è necessaria per le esportazioni definitive dal territorio dell'Unione Europea di tutti gli oggetti e le opere che rientrano nel campo di applicazione del regolamento CEE, </a:t>
            </a:r>
            <a:r>
              <a:rPr lang="it-IT" dirty="0">
                <a:solidFill>
                  <a:schemeClr val="bg1"/>
                </a:solidFill>
                <a:hlinkClick r:id="rId2">
                  <a:extLst>
                    <a:ext uri="{A12FA001-AC4F-418D-AE19-62706E023703}">
                      <ahyp:hlinkClr xmlns:ahyp="http://schemas.microsoft.com/office/drawing/2018/hyperlinkcolor" val="tx"/>
                    </a:ext>
                  </a:extLst>
                </a:hlinkClick>
              </a:rPr>
              <a:t>n. 3911/92</a:t>
            </a:r>
            <a:r>
              <a:rPr lang="it-IT" dirty="0">
                <a:solidFill>
                  <a:schemeClr val="bg1"/>
                </a:solidFill>
              </a:rPr>
              <a:t>, di cui all'allegato A del </a:t>
            </a:r>
            <a:r>
              <a:rPr lang="it-IT" dirty="0">
                <a:solidFill>
                  <a:schemeClr val="bg1"/>
                </a:solidFill>
                <a:hlinkClick r:id="rId3">
                  <a:extLst>
                    <a:ext uri="{A12FA001-AC4F-418D-AE19-62706E023703}">
                      <ahyp:hlinkClr xmlns:ahyp="http://schemas.microsoft.com/office/drawing/2018/hyperlinkcolor" val="tx"/>
                    </a:ext>
                  </a:extLst>
                </a:hlinkClick>
              </a:rPr>
              <a:t>D.Lgs.22/01/2004, n. 42</a:t>
            </a:r>
            <a:r>
              <a:rPr lang="it-IT" dirty="0">
                <a:solidFill>
                  <a:schemeClr val="bg1"/>
                </a:solidFill>
              </a:rPr>
              <a:t>. </a:t>
            </a:r>
            <a:r>
              <a:rPr lang="it-IT" u="sng" dirty="0">
                <a:solidFill>
                  <a:schemeClr val="bg1"/>
                </a:solidFill>
              </a:rPr>
              <a:t>La licenza si ottiene previo conseguimento dell’ALC</a:t>
            </a:r>
            <a:r>
              <a:rPr lang="it-IT" dirty="0">
                <a:solidFill>
                  <a:schemeClr val="bg1"/>
                </a:solidFill>
              </a:rPr>
              <a:t>.</a:t>
            </a:r>
          </a:p>
          <a:p>
            <a:r>
              <a:rPr lang="it-IT" b="1" dirty="0">
                <a:solidFill>
                  <a:schemeClr val="bg1"/>
                </a:solidFill>
              </a:rPr>
              <a:t>3 </a:t>
            </a:r>
            <a:r>
              <a:rPr lang="it-IT" dirty="0">
                <a:solidFill>
                  <a:schemeClr val="bg1"/>
                </a:solidFill>
              </a:rPr>
              <a:t>- </a:t>
            </a:r>
            <a:r>
              <a:rPr lang="it-IT" b="1" dirty="0">
                <a:solidFill>
                  <a:schemeClr val="bg1"/>
                </a:solidFill>
              </a:rPr>
              <a:t>Autocertificazione di arte contemporanea - AAC</a:t>
            </a:r>
            <a:br>
              <a:rPr lang="it-IT" dirty="0">
                <a:solidFill>
                  <a:schemeClr val="bg1"/>
                </a:solidFill>
              </a:rPr>
            </a:br>
            <a:r>
              <a:rPr lang="it-IT" dirty="0">
                <a:solidFill>
                  <a:schemeClr val="bg1"/>
                </a:solidFill>
              </a:rPr>
              <a:t>Per l'esportazione o la spedizione delle cose mobili, “opere di pittura, di scultura, di grafica e qualsiasi oggetto d’arte </a:t>
            </a:r>
            <a:r>
              <a:rPr lang="it-IT" b="1" dirty="0">
                <a:solidFill>
                  <a:schemeClr val="bg1"/>
                </a:solidFill>
              </a:rPr>
              <a:t>di autore vivente </a:t>
            </a:r>
            <a:r>
              <a:rPr lang="it-IT" dirty="0">
                <a:solidFill>
                  <a:schemeClr val="bg1"/>
                </a:solidFill>
              </a:rPr>
              <a:t>o la cui esecuzione </a:t>
            </a:r>
            <a:r>
              <a:rPr lang="it-IT" b="1" dirty="0">
                <a:solidFill>
                  <a:schemeClr val="bg1"/>
                </a:solidFill>
              </a:rPr>
              <a:t>non risalga ad oltre settanta anni</a:t>
            </a:r>
            <a:r>
              <a:rPr lang="it-IT" dirty="0">
                <a:solidFill>
                  <a:schemeClr val="bg1"/>
                </a:solidFill>
              </a:rPr>
              <a:t>, non è soggetta ad autorizzazione. L’interessato ha tuttavia l’onere di comprovare queste condizioni al competente Ufficio Esportazione secondo le procedure e con le modalità stabilite con decreto ministeriale, tramite la dichiarazione sostitutiva di atto di notorietà che prende il nome di “</a:t>
            </a:r>
            <a:r>
              <a:rPr lang="it-IT" b="1" dirty="0">
                <a:solidFill>
                  <a:schemeClr val="bg1"/>
                </a:solidFill>
              </a:rPr>
              <a:t>Autocertificazione di arte contemporanea”.</a:t>
            </a:r>
            <a:endParaRPr lang="it-IT" dirty="0">
              <a:solidFill>
                <a:schemeClr val="bg1"/>
              </a:solidFill>
            </a:endParaRPr>
          </a:p>
        </p:txBody>
      </p:sp>
    </p:spTree>
    <p:extLst>
      <p:ext uri="{BB962C8B-B14F-4D97-AF65-F5344CB8AC3E}">
        <p14:creationId xmlns:p14="http://schemas.microsoft.com/office/powerpoint/2010/main" val="23532474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347142"/>
            <a:ext cx="12172224" cy="730151"/>
          </a:xfrm>
        </p:spPr>
        <p:txBody>
          <a:bodyPr>
            <a:normAutofit fontScale="90000"/>
          </a:bodyPr>
          <a:lstStyle/>
          <a:p>
            <a:r>
              <a:rPr lang="it-IT" dirty="0">
                <a:solidFill>
                  <a:schemeClr val="bg1"/>
                </a:solidFill>
              </a:rPr>
              <a:t>Soprintendenza SPECIALE PER LE AREE COLPITE DAL SISMA</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49543" y="908481"/>
            <a:ext cx="12103924" cy="3693319"/>
          </a:xfrm>
          <a:prstGeom prst="rect">
            <a:avLst/>
          </a:prstGeom>
          <a:solidFill>
            <a:schemeClr val="tx2">
              <a:lumMod val="40000"/>
              <a:lumOff val="60000"/>
            </a:schemeClr>
          </a:solidFill>
        </p:spPr>
        <p:txBody>
          <a:bodyPr wrap="square" numCol="2" rtlCol="0">
            <a:spAutoFit/>
          </a:bodyPr>
          <a:lstStyle/>
          <a:p>
            <a:pPr marL="285750" indent="-285750">
              <a:buFont typeface="Wingdings" panose="05000000000000000000" pitchFamily="2" charset="2"/>
              <a:buChar char="v"/>
            </a:pPr>
            <a:r>
              <a:rPr lang="it-IT" b="1" dirty="0">
                <a:solidFill>
                  <a:schemeClr val="bg1"/>
                </a:solidFill>
              </a:rPr>
              <a:t>LA SOPRINTENDENZA SPECIALE PER LE AREE COLPITE DAL SISMA DEL 24 AGOSTO 2016</a:t>
            </a:r>
          </a:p>
          <a:p>
            <a:r>
              <a:rPr lang="it-IT" altLang="it-IT" dirty="0">
                <a:solidFill>
                  <a:srgbClr val="444444"/>
                </a:solidFill>
                <a:latin typeface="Arial Unicode MS"/>
              </a:rPr>
              <a:t>La </a:t>
            </a:r>
            <a:r>
              <a:rPr lang="it-IT" altLang="it-IT" b="1" dirty="0">
                <a:solidFill>
                  <a:srgbClr val="444444"/>
                </a:solidFill>
                <a:latin typeface="Arial Unicode MS"/>
              </a:rPr>
              <a:t>Soprintendenza Speciale per le aree colpite dal sisma</a:t>
            </a:r>
            <a:r>
              <a:rPr lang="it-IT" altLang="it-IT" dirty="0">
                <a:solidFill>
                  <a:srgbClr val="444444"/>
                </a:solidFill>
                <a:latin typeface="Arial Unicode MS"/>
              </a:rPr>
              <a:t> nasce con DM 483 del 24 ottobre 2016,  </a:t>
            </a:r>
            <a:r>
              <a:rPr lang="it-IT" dirty="0">
                <a:solidFill>
                  <a:schemeClr val="bg1"/>
                </a:solidFill>
                <a:latin typeface="Arial Unicode MS"/>
              </a:rPr>
              <a:t>opera nelle quattro Regioni colpite dal sisma (Lazio, Abruzzo, Marche e Umbria), in coordinamento con le attività del </a:t>
            </a:r>
            <a:r>
              <a:rPr lang="it-IT" b="1" dirty="0">
                <a:solidFill>
                  <a:schemeClr val="bg1"/>
                </a:solidFill>
                <a:latin typeface="Arial Unicode MS"/>
              </a:rPr>
              <a:t>Commissario straordinario</a:t>
            </a:r>
            <a:r>
              <a:rPr lang="it-IT" dirty="0">
                <a:solidFill>
                  <a:schemeClr val="bg1"/>
                </a:solidFill>
                <a:latin typeface="Arial Unicode MS"/>
              </a:rPr>
              <a:t> per il sisma e con gli altri Uffici centrali e periferici del Ministero; è articolazione </a:t>
            </a:r>
          </a:p>
          <a:p>
            <a:r>
              <a:rPr lang="it-IT" dirty="0">
                <a:solidFill>
                  <a:schemeClr val="bg1"/>
                </a:solidFill>
                <a:latin typeface="Arial Unicode MS"/>
              </a:rPr>
              <a:t>della Direzione Generale Archeologia, Belle Arti e Paesaggio.</a:t>
            </a:r>
          </a:p>
          <a:p>
            <a:r>
              <a:rPr lang="it-IT" dirty="0">
                <a:solidFill>
                  <a:schemeClr val="bg1"/>
                </a:solidFill>
                <a:latin typeface="Arial Unicode MS"/>
              </a:rPr>
              <a:t>Tra le sue funzioni rientrano:</a:t>
            </a:r>
          </a:p>
          <a:p>
            <a:r>
              <a:rPr lang="it-IT" dirty="0">
                <a:solidFill>
                  <a:schemeClr val="bg1"/>
                </a:solidFill>
                <a:latin typeface="Arial Unicode MS"/>
              </a:rPr>
              <a:t>-l’adozione di ogni provvedimento di competenza del Ministero riguardo ai beni culturali mobili ed immobili coinvolti negli interventi di ricostruzione post-sisma;</a:t>
            </a:r>
          </a:p>
          <a:p>
            <a:r>
              <a:rPr lang="it-IT" dirty="0">
                <a:solidFill>
                  <a:schemeClr val="bg1"/>
                </a:solidFill>
                <a:latin typeface="Arial Unicode MS"/>
              </a:rPr>
              <a:t>-Lo svolgimento delle funzioni di stazione appaltante, limitatamente agli interventi di ricostruzione post-sisma nei comuni del cratere individuati dall’articolo 1 del decreto-legge 17 ottobre 2016, n.189;</a:t>
            </a:r>
          </a:p>
          <a:p>
            <a:r>
              <a:rPr lang="it-IT" dirty="0">
                <a:solidFill>
                  <a:schemeClr val="bg1"/>
                </a:solidFill>
                <a:latin typeface="Arial Unicode MS"/>
              </a:rPr>
              <a:t>-La partecipazione del Soprintendente speciale alla Conferenza permanente di cui all’articolo 16 del decreto-legge 17 ottobre 2016, n.189, in qualità di rappresentante unico del </a:t>
            </a:r>
            <a:r>
              <a:rPr lang="it-IT" dirty="0" err="1">
                <a:solidFill>
                  <a:schemeClr val="bg1"/>
                </a:solidFill>
                <a:latin typeface="Arial Unicode MS"/>
              </a:rPr>
              <a:t>MiBACT</a:t>
            </a:r>
            <a:endParaRPr lang="it-IT" dirty="0">
              <a:solidFill>
                <a:schemeClr val="bg1"/>
              </a:solidFill>
            </a:endParaRPr>
          </a:p>
          <a:p>
            <a:endParaRPr lang="it-IT" i="1" dirty="0">
              <a:solidFill>
                <a:schemeClr val="bg1"/>
              </a:solidFill>
            </a:endParaRPr>
          </a:p>
          <a:p>
            <a:endParaRPr lang="it-IT" i="1" dirty="0">
              <a:solidFill>
                <a:schemeClr val="bg1"/>
              </a:solidFill>
            </a:endParaRPr>
          </a:p>
          <a:p>
            <a:endParaRPr lang="it-IT" i="1" dirty="0">
              <a:solidFill>
                <a:schemeClr val="bg1"/>
              </a:solidFill>
            </a:endParaRPr>
          </a:p>
          <a:p>
            <a:endParaRPr lang="it-IT" i="1" dirty="0">
              <a:solidFill>
                <a:schemeClr val="bg1"/>
              </a:solidFill>
            </a:endParaRPr>
          </a:p>
        </p:txBody>
      </p:sp>
      <p:pic>
        <p:nvPicPr>
          <p:cNvPr id="6" name="Immagine 5">
            <a:extLst>
              <a:ext uri="{FF2B5EF4-FFF2-40B4-BE49-F238E27FC236}">
                <a16:creationId xmlns:a16="http://schemas.microsoft.com/office/drawing/2014/main" id="{1D47357F-031F-4DBD-B48E-E337F6DA62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6112" y="3472264"/>
            <a:ext cx="6012000" cy="3381750"/>
          </a:xfrm>
          <a:prstGeom prst="rect">
            <a:avLst/>
          </a:prstGeom>
        </p:spPr>
      </p:pic>
    </p:spTree>
    <p:extLst>
      <p:ext uri="{BB962C8B-B14F-4D97-AF65-F5344CB8AC3E}">
        <p14:creationId xmlns:p14="http://schemas.microsoft.com/office/powerpoint/2010/main" val="28148922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347142"/>
            <a:ext cx="12172224" cy="730151"/>
          </a:xfrm>
        </p:spPr>
        <p:txBody>
          <a:bodyPr>
            <a:normAutofit fontScale="90000"/>
          </a:bodyPr>
          <a:lstStyle/>
          <a:p>
            <a:r>
              <a:rPr lang="it-IT" dirty="0">
                <a:solidFill>
                  <a:schemeClr val="bg1"/>
                </a:solidFill>
              </a:rPr>
              <a:t>Soprintendenza nazionale patrimonio culturale subacqueo</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49543" y="908481"/>
            <a:ext cx="12103924" cy="5827583"/>
          </a:xfrm>
          <a:prstGeom prst="rect">
            <a:avLst/>
          </a:prstGeom>
          <a:solidFill>
            <a:schemeClr val="tx2">
              <a:lumMod val="40000"/>
              <a:lumOff val="60000"/>
            </a:schemeClr>
          </a:solidFill>
        </p:spPr>
        <p:txBody>
          <a:bodyPr wrap="square" numCol="2" rtlCol="0">
            <a:spAutoFit/>
          </a:bodyPr>
          <a:lstStyle/>
          <a:p>
            <a:r>
              <a:rPr lang="it-IT" b="1" dirty="0">
                <a:solidFill>
                  <a:schemeClr val="bg1"/>
                </a:solidFill>
              </a:rPr>
              <a:t>Art. 37 DPCM 169/2019</a:t>
            </a:r>
          </a:p>
          <a:p>
            <a:r>
              <a:rPr lang="it-IT" dirty="0">
                <a:solidFill>
                  <a:schemeClr val="bg1"/>
                </a:solidFill>
              </a:rPr>
              <a:t>1. La Soprintendenza nazionale per il patrimonio culturale subacqueo, con sede </a:t>
            </a:r>
            <a:r>
              <a:rPr lang="it-IT" b="1" dirty="0">
                <a:solidFill>
                  <a:schemeClr val="bg1"/>
                </a:solidFill>
              </a:rPr>
              <a:t>a Taranto</a:t>
            </a:r>
            <a:r>
              <a:rPr lang="it-IT" dirty="0">
                <a:solidFill>
                  <a:schemeClr val="bg1"/>
                </a:solidFill>
              </a:rPr>
              <a:t>, cura lo svolgimento delle attività di tutela,</a:t>
            </a:r>
          </a:p>
          <a:p>
            <a:r>
              <a:rPr lang="it-IT" dirty="0">
                <a:solidFill>
                  <a:schemeClr val="bg1"/>
                </a:solidFill>
              </a:rPr>
              <a:t>gestione e valorizzazione del patrimonio culturale subacqueo di cui </a:t>
            </a:r>
            <a:r>
              <a:rPr lang="it-IT" b="1" dirty="0">
                <a:solidFill>
                  <a:schemeClr val="bg1"/>
                </a:solidFill>
              </a:rPr>
              <a:t>all’articolo 94 del Codice</a:t>
            </a:r>
            <a:r>
              <a:rPr lang="it-IT" dirty="0">
                <a:solidFill>
                  <a:schemeClr val="bg1"/>
                </a:solidFill>
              </a:rPr>
              <a:t> (*gli oggetti archeologici e storici rivenuti nei fondali fino </a:t>
            </a:r>
          </a:p>
          <a:p>
            <a:r>
              <a:rPr lang="it-IT" dirty="0">
                <a:solidFill>
                  <a:schemeClr val="bg1"/>
                </a:solidFill>
              </a:rPr>
              <a:t>a 12 miglia marine dal limite esterno del mare territoriale sono tutelati ai sensi della Convenzione Unesco di Parigi del 2001), nonché delle funzioni attribuite al Ministero ai sensi della legge 23 ottobre 2009, n. 157, recante la ratifica e l’esecuzione della </a:t>
            </a:r>
            <a:r>
              <a:rPr lang="it-IT" b="1" dirty="0">
                <a:solidFill>
                  <a:schemeClr val="bg1"/>
                </a:solidFill>
              </a:rPr>
              <a:t>Convenzione sulla protezione del patrimonio culturale subacqueo</a:t>
            </a:r>
            <a:r>
              <a:rPr lang="it-IT" dirty="0">
                <a:solidFill>
                  <a:schemeClr val="bg1"/>
                </a:solidFill>
              </a:rPr>
              <a:t>, adottata a Parigi il 2 novembre 2001. A tal fine, si raccorda con le Soprintendenze Archeologia, belle arti e paesaggio.</a:t>
            </a:r>
          </a:p>
          <a:p>
            <a:r>
              <a:rPr lang="it-IT" dirty="0">
                <a:solidFill>
                  <a:schemeClr val="bg1"/>
                </a:solidFill>
              </a:rPr>
              <a:t>2. Nel territorio della Provincia di Taranto, il soprintendente svolge altresì le funzioni</a:t>
            </a:r>
          </a:p>
          <a:p>
            <a:r>
              <a:rPr lang="it-IT" dirty="0">
                <a:solidFill>
                  <a:schemeClr val="bg1"/>
                </a:solidFill>
              </a:rPr>
              <a:t>spettanti ai soprintendenti Archeologia, belle arti e</a:t>
            </a:r>
          </a:p>
          <a:p>
            <a:r>
              <a:rPr lang="it-IT" dirty="0">
                <a:solidFill>
                  <a:schemeClr val="bg1"/>
                </a:solidFill>
              </a:rPr>
              <a:t>paesaggio. Il soprintendente esercita inoltre sugli istituti e i luoghi della cultura statali presenti nel</a:t>
            </a:r>
          </a:p>
          <a:p>
            <a:r>
              <a:rPr lang="it-IT" dirty="0">
                <a:solidFill>
                  <a:schemeClr val="bg1"/>
                </a:solidFill>
              </a:rPr>
              <a:t>medesimo territorio, e non assegnati ad altri uffici del Ministero, le funzioni di cui all’articolo 43, comma 4.</a:t>
            </a:r>
          </a:p>
          <a:p>
            <a:r>
              <a:rPr lang="it-IT" dirty="0">
                <a:solidFill>
                  <a:schemeClr val="bg1"/>
                </a:solidFill>
              </a:rPr>
              <a:t>3. La Soprintendenza nazionale ha centri operativi presso le Soprintendenze Archeologia, belle arti e paesaggio con sede a Napoli e Venezia e nelle altre eventualmente individuate con successivo provvedimento.</a:t>
            </a:r>
          </a:p>
          <a:p>
            <a:endParaRPr lang="it-IT" dirty="0">
              <a:solidFill>
                <a:schemeClr val="bg1"/>
              </a:solidFill>
            </a:endParaRPr>
          </a:p>
          <a:p>
            <a:endParaRPr lang="it-IT" i="1" dirty="0">
              <a:solidFill>
                <a:schemeClr val="bg1"/>
              </a:solidFill>
            </a:endParaRPr>
          </a:p>
          <a:p>
            <a:endParaRPr lang="it-IT" i="1" dirty="0">
              <a:solidFill>
                <a:schemeClr val="bg1"/>
              </a:solidFill>
            </a:endParaRPr>
          </a:p>
          <a:p>
            <a:endParaRPr lang="it-IT" i="1" dirty="0">
              <a:solidFill>
                <a:schemeClr val="bg1"/>
              </a:solidFill>
            </a:endParaRPr>
          </a:p>
          <a:p>
            <a:endParaRPr lang="it-IT" i="1" dirty="0">
              <a:solidFill>
                <a:schemeClr val="bg1"/>
              </a:solidFill>
            </a:endParaRPr>
          </a:p>
        </p:txBody>
      </p:sp>
      <p:pic>
        <p:nvPicPr>
          <p:cNvPr id="4" name="Immagine 3">
            <a:extLst>
              <a:ext uri="{FF2B5EF4-FFF2-40B4-BE49-F238E27FC236}">
                <a16:creationId xmlns:a16="http://schemas.microsoft.com/office/drawing/2014/main" id="{F3DC3AAD-112E-4DC9-A305-4CA3E797DA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0" y="3281883"/>
            <a:ext cx="5905500" cy="3228975"/>
          </a:xfrm>
          <a:prstGeom prst="rect">
            <a:avLst/>
          </a:prstGeom>
        </p:spPr>
      </p:pic>
    </p:spTree>
    <p:extLst>
      <p:ext uri="{BB962C8B-B14F-4D97-AF65-F5344CB8AC3E}">
        <p14:creationId xmlns:p14="http://schemas.microsoft.com/office/powerpoint/2010/main" val="14837961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347142"/>
            <a:ext cx="12172224" cy="730151"/>
          </a:xfrm>
        </p:spPr>
        <p:txBody>
          <a:bodyPr>
            <a:normAutofit fontScale="90000"/>
          </a:bodyPr>
          <a:lstStyle/>
          <a:p>
            <a:r>
              <a:rPr lang="it-IT" dirty="0">
                <a:solidFill>
                  <a:schemeClr val="bg1"/>
                </a:solidFill>
              </a:rPr>
              <a:t>ISTITUTI E SCUOLE DEL RESTAURO</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49543" y="908481"/>
            <a:ext cx="12103924" cy="5632311"/>
          </a:xfrm>
          <a:prstGeom prst="rect">
            <a:avLst/>
          </a:prstGeom>
          <a:solidFill>
            <a:schemeClr val="tx2">
              <a:lumMod val="40000"/>
              <a:lumOff val="60000"/>
            </a:schemeClr>
          </a:solidFill>
        </p:spPr>
        <p:txBody>
          <a:bodyPr wrap="square" numCol="1" rtlCol="0">
            <a:spAutoFit/>
          </a:bodyPr>
          <a:lstStyle/>
          <a:p>
            <a:r>
              <a:rPr lang="it-IT" b="1" dirty="0">
                <a:solidFill>
                  <a:schemeClr val="bg1"/>
                </a:solidFill>
              </a:rPr>
              <a:t>Art. 38 DPCM 169/2019</a:t>
            </a:r>
          </a:p>
          <a:p>
            <a:pPr algn="just"/>
            <a:r>
              <a:rPr lang="it-IT" dirty="0">
                <a:solidFill>
                  <a:schemeClr val="bg1"/>
                </a:solidFill>
              </a:rPr>
              <a:t>1. L’Istituto centrale per il restauro (ICR), l’Opificio delle pietre Dure (OPD) e l’Istituto centrale per la patologia degli archivi e del Libro (ICPAL) svolgono attività di restauro, conservazione, formazione,</a:t>
            </a:r>
          </a:p>
          <a:p>
            <a:pPr algn="just"/>
            <a:r>
              <a:rPr lang="it-IT" dirty="0">
                <a:solidFill>
                  <a:schemeClr val="bg1"/>
                </a:solidFill>
              </a:rPr>
              <a:t>ricerca e consulenza sul patrimonio culturale appartenenti allo Stato e ad altri enti pubblici e privati.</a:t>
            </a:r>
          </a:p>
          <a:p>
            <a:pPr algn="just"/>
            <a:r>
              <a:rPr lang="it-IT" dirty="0">
                <a:solidFill>
                  <a:schemeClr val="bg1"/>
                </a:solidFill>
              </a:rPr>
              <a:t>2. Presso gli istituti di cui al comma 1 operano le Scuole di Alta Formazione e Studio, di cui all’articolo 9 del decreto legislativo 20 ottobre 1998, n. 368.</a:t>
            </a:r>
          </a:p>
          <a:p>
            <a:pPr algn="just"/>
            <a:endParaRPr lang="it-IT" dirty="0">
              <a:solidFill>
                <a:schemeClr val="bg1"/>
              </a:solidFill>
            </a:endParaRPr>
          </a:p>
          <a:p>
            <a:pPr algn="just"/>
            <a:endParaRPr lang="it-IT" dirty="0">
              <a:solidFill>
                <a:schemeClr val="bg1"/>
              </a:solidFill>
            </a:endParaRPr>
          </a:p>
          <a:p>
            <a:pPr algn="just"/>
            <a:endParaRPr lang="it-IT" dirty="0">
              <a:solidFill>
                <a:schemeClr val="bg1"/>
              </a:solidFill>
            </a:endParaRPr>
          </a:p>
          <a:p>
            <a:pPr algn="just"/>
            <a:endParaRPr lang="it-IT" dirty="0">
              <a:solidFill>
                <a:schemeClr val="bg1"/>
              </a:solidFill>
            </a:endParaRPr>
          </a:p>
          <a:p>
            <a:pPr algn="just"/>
            <a:endParaRPr lang="it-IT" dirty="0">
              <a:solidFill>
                <a:schemeClr val="bg1"/>
              </a:solidFill>
            </a:endParaRPr>
          </a:p>
          <a:p>
            <a:pPr algn="just"/>
            <a:endParaRPr lang="it-IT" dirty="0">
              <a:solidFill>
                <a:schemeClr val="bg1"/>
              </a:solidFill>
            </a:endParaRPr>
          </a:p>
          <a:p>
            <a:pPr algn="just"/>
            <a:endParaRPr lang="it-IT" dirty="0">
              <a:solidFill>
                <a:schemeClr val="bg1"/>
              </a:solidFill>
            </a:endParaRPr>
          </a:p>
          <a:p>
            <a:pPr algn="just"/>
            <a:endParaRPr lang="it-IT" dirty="0">
              <a:solidFill>
                <a:schemeClr val="bg1"/>
              </a:solidFill>
            </a:endParaRPr>
          </a:p>
          <a:p>
            <a:pPr algn="just"/>
            <a:endParaRPr lang="it-IT" dirty="0">
              <a:solidFill>
                <a:schemeClr val="bg1"/>
              </a:solidFill>
            </a:endParaRPr>
          </a:p>
          <a:p>
            <a:pPr algn="just"/>
            <a:endParaRPr lang="it-IT" dirty="0">
              <a:solidFill>
                <a:schemeClr val="bg1"/>
              </a:solidFill>
            </a:endParaRPr>
          </a:p>
          <a:p>
            <a:pPr algn="just"/>
            <a:endParaRPr lang="it-IT" dirty="0">
              <a:solidFill>
                <a:schemeClr val="bg1"/>
              </a:solidFill>
            </a:endParaRPr>
          </a:p>
          <a:p>
            <a:pPr algn="just"/>
            <a:endParaRPr lang="it-IT" dirty="0">
              <a:solidFill>
                <a:schemeClr val="bg1"/>
              </a:solidFill>
            </a:endParaRPr>
          </a:p>
          <a:p>
            <a:pPr algn="just"/>
            <a:endParaRPr lang="it-IT" dirty="0">
              <a:solidFill>
                <a:schemeClr val="bg1"/>
              </a:solidFill>
            </a:endParaRPr>
          </a:p>
          <a:p>
            <a:pPr algn="just"/>
            <a:endParaRPr lang="it-IT" dirty="0">
              <a:solidFill>
                <a:schemeClr val="bg1"/>
              </a:solidFill>
            </a:endParaRPr>
          </a:p>
        </p:txBody>
      </p:sp>
      <p:pic>
        <p:nvPicPr>
          <p:cNvPr id="1028" name="Picture 4" descr="Foto-home-01">
            <a:extLst>
              <a:ext uri="{FF2B5EF4-FFF2-40B4-BE49-F238E27FC236}">
                <a16:creationId xmlns:a16="http://schemas.microsoft.com/office/drawing/2014/main" id="{5B4C982D-4AAE-4F00-9B59-3CBEC138E7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 y="2700858"/>
            <a:ext cx="3810000" cy="3810000"/>
          </a:xfrm>
          <a:prstGeom prst="rect">
            <a:avLst/>
          </a:prstGeom>
          <a:noFill/>
          <a:extLst>
            <a:ext uri="{909E8E84-426E-40DD-AFC4-6F175D3DCCD1}">
              <a14:hiddenFill xmlns:a14="http://schemas.microsoft.com/office/drawing/2010/main">
                <a:solidFill>
                  <a:srgbClr val="FFFFFF"/>
                </a:solidFill>
              </a14:hiddenFill>
            </a:ext>
          </a:extLst>
        </p:spPr>
      </p:pic>
      <p:sp>
        <p:nvSpPr>
          <p:cNvPr id="6" name="CasellaDiTesto 5">
            <a:extLst>
              <a:ext uri="{FF2B5EF4-FFF2-40B4-BE49-F238E27FC236}">
                <a16:creationId xmlns:a16="http://schemas.microsoft.com/office/drawing/2014/main" id="{311219D8-0A53-4F0F-A5CE-58ED7586BA10}"/>
              </a:ext>
            </a:extLst>
          </p:cNvPr>
          <p:cNvSpPr txBox="1"/>
          <p:nvPr/>
        </p:nvSpPr>
        <p:spPr>
          <a:xfrm>
            <a:off x="5345724" y="2884441"/>
            <a:ext cx="4881488" cy="369332"/>
          </a:xfrm>
          <a:prstGeom prst="rect">
            <a:avLst/>
          </a:prstGeom>
          <a:noFill/>
          <a:ln>
            <a:solidFill>
              <a:schemeClr val="bg1"/>
            </a:solidFill>
          </a:ln>
        </p:spPr>
        <p:txBody>
          <a:bodyPr wrap="square" rtlCol="0">
            <a:spAutoFit/>
          </a:bodyPr>
          <a:lstStyle/>
          <a:p>
            <a:r>
              <a:rPr lang="it-IT" b="1" dirty="0">
                <a:solidFill>
                  <a:schemeClr val="bg1"/>
                </a:solidFill>
              </a:rPr>
              <a:t>Direzione generale Educazione e Ricerca</a:t>
            </a:r>
          </a:p>
        </p:txBody>
      </p:sp>
      <p:cxnSp>
        <p:nvCxnSpPr>
          <p:cNvPr id="4" name="Connettore 2 3">
            <a:extLst>
              <a:ext uri="{FF2B5EF4-FFF2-40B4-BE49-F238E27FC236}">
                <a16:creationId xmlns:a16="http://schemas.microsoft.com/office/drawing/2014/main" id="{34B0863F-0FEB-4988-9479-7054D21169CC}"/>
              </a:ext>
            </a:extLst>
          </p:cNvPr>
          <p:cNvCxnSpPr/>
          <p:nvPr/>
        </p:nvCxnSpPr>
        <p:spPr>
          <a:xfrm>
            <a:off x="9566031" y="3305908"/>
            <a:ext cx="1209821" cy="1631852"/>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nettore 2 7">
            <a:extLst>
              <a:ext uri="{FF2B5EF4-FFF2-40B4-BE49-F238E27FC236}">
                <a16:creationId xmlns:a16="http://schemas.microsoft.com/office/drawing/2014/main" id="{FE47F812-C56D-45B1-962F-9BD1693ED25C}"/>
              </a:ext>
            </a:extLst>
          </p:cNvPr>
          <p:cNvCxnSpPr/>
          <p:nvPr/>
        </p:nvCxnSpPr>
        <p:spPr>
          <a:xfrm>
            <a:off x="7666892" y="3253773"/>
            <a:ext cx="0" cy="1965341"/>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ttore 2 9">
            <a:extLst>
              <a:ext uri="{FF2B5EF4-FFF2-40B4-BE49-F238E27FC236}">
                <a16:creationId xmlns:a16="http://schemas.microsoft.com/office/drawing/2014/main" id="{A7D8B714-F5E6-468C-8251-8B371D807C47}"/>
              </a:ext>
            </a:extLst>
          </p:cNvPr>
          <p:cNvCxnSpPr/>
          <p:nvPr/>
        </p:nvCxnSpPr>
        <p:spPr>
          <a:xfrm flipH="1">
            <a:off x="5345724" y="3253773"/>
            <a:ext cx="1322362" cy="1979409"/>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CasellaDiTesto 12">
            <a:extLst>
              <a:ext uri="{FF2B5EF4-FFF2-40B4-BE49-F238E27FC236}">
                <a16:creationId xmlns:a16="http://schemas.microsoft.com/office/drawing/2014/main" id="{8F115BEA-04D0-4EF2-8A3E-7859A4A57394}"/>
              </a:ext>
            </a:extLst>
          </p:cNvPr>
          <p:cNvSpPr txBox="1"/>
          <p:nvPr/>
        </p:nvSpPr>
        <p:spPr>
          <a:xfrm>
            <a:off x="4315274" y="5219114"/>
            <a:ext cx="1901477" cy="923330"/>
          </a:xfrm>
          <a:prstGeom prst="rect">
            <a:avLst/>
          </a:prstGeom>
          <a:noFill/>
          <a:ln>
            <a:solidFill>
              <a:schemeClr val="bg1"/>
            </a:solidFill>
          </a:ln>
        </p:spPr>
        <p:txBody>
          <a:bodyPr wrap="square" rtlCol="0">
            <a:spAutoFit/>
          </a:bodyPr>
          <a:lstStyle/>
          <a:p>
            <a:pPr algn="just"/>
            <a:r>
              <a:rPr lang="it-IT" b="1" dirty="0">
                <a:solidFill>
                  <a:schemeClr val="bg1"/>
                </a:solidFill>
              </a:rPr>
              <a:t>Istituto Centrale per il Restauro</a:t>
            </a:r>
          </a:p>
        </p:txBody>
      </p:sp>
      <p:sp>
        <p:nvSpPr>
          <p:cNvPr id="14" name="CasellaDiTesto 13">
            <a:extLst>
              <a:ext uri="{FF2B5EF4-FFF2-40B4-BE49-F238E27FC236}">
                <a16:creationId xmlns:a16="http://schemas.microsoft.com/office/drawing/2014/main" id="{143D12A8-3A3F-4BFA-A206-72084929F4DF}"/>
              </a:ext>
            </a:extLst>
          </p:cNvPr>
          <p:cNvSpPr txBox="1"/>
          <p:nvPr/>
        </p:nvSpPr>
        <p:spPr>
          <a:xfrm>
            <a:off x="6720585" y="5265280"/>
            <a:ext cx="1901477" cy="646331"/>
          </a:xfrm>
          <a:prstGeom prst="rect">
            <a:avLst/>
          </a:prstGeom>
          <a:noFill/>
          <a:ln>
            <a:solidFill>
              <a:schemeClr val="bg1"/>
            </a:solidFill>
          </a:ln>
        </p:spPr>
        <p:txBody>
          <a:bodyPr wrap="square" rtlCol="0">
            <a:spAutoFit/>
          </a:bodyPr>
          <a:lstStyle/>
          <a:p>
            <a:pPr algn="just"/>
            <a:r>
              <a:rPr lang="it-IT" b="1" dirty="0">
                <a:solidFill>
                  <a:schemeClr val="bg1"/>
                </a:solidFill>
              </a:rPr>
              <a:t>Opificio delle Pietre Dure</a:t>
            </a:r>
          </a:p>
        </p:txBody>
      </p:sp>
      <p:sp>
        <p:nvSpPr>
          <p:cNvPr id="15" name="CasellaDiTesto 14">
            <a:extLst>
              <a:ext uri="{FF2B5EF4-FFF2-40B4-BE49-F238E27FC236}">
                <a16:creationId xmlns:a16="http://schemas.microsoft.com/office/drawing/2014/main" id="{C04EE32E-19DC-431C-AF7C-603E4EDE4132}"/>
              </a:ext>
            </a:extLst>
          </p:cNvPr>
          <p:cNvSpPr txBox="1"/>
          <p:nvPr/>
        </p:nvSpPr>
        <p:spPr>
          <a:xfrm>
            <a:off x="9767492" y="4989895"/>
            <a:ext cx="2223696" cy="1200329"/>
          </a:xfrm>
          <a:prstGeom prst="rect">
            <a:avLst/>
          </a:prstGeom>
          <a:noFill/>
          <a:ln>
            <a:solidFill>
              <a:schemeClr val="bg1"/>
            </a:solidFill>
          </a:ln>
        </p:spPr>
        <p:txBody>
          <a:bodyPr wrap="square" rtlCol="0">
            <a:spAutoFit/>
          </a:bodyPr>
          <a:lstStyle/>
          <a:p>
            <a:pPr algn="just"/>
            <a:r>
              <a:rPr lang="it-IT" b="1" dirty="0">
                <a:solidFill>
                  <a:schemeClr val="bg1"/>
                </a:solidFill>
              </a:rPr>
              <a:t>Istituto Centrale per la patologia degli archivi e del libro</a:t>
            </a:r>
          </a:p>
        </p:txBody>
      </p:sp>
    </p:spTree>
    <p:extLst>
      <p:ext uri="{BB962C8B-B14F-4D97-AF65-F5344CB8AC3E}">
        <p14:creationId xmlns:p14="http://schemas.microsoft.com/office/powerpoint/2010/main" val="1372503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9888" y="0"/>
            <a:ext cx="12172224" cy="604911"/>
          </a:xfrm>
        </p:spPr>
        <p:txBody>
          <a:bodyPr>
            <a:normAutofit/>
          </a:bodyPr>
          <a:lstStyle/>
          <a:p>
            <a:r>
              <a:rPr lang="it-IT" sz="2800" dirty="0">
                <a:solidFill>
                  <a:schemeClr val="bg1"/>
                </a:solidFill>
              </a:rPr>
              <a:t>Istituti centrali e istituti dotati di autonomia speciale-1</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0" y="478303"/>
            <a:ext cx="12172224" cy="6247864"/>
          </a:xfrm>
          <a:prstGeom prst="rect">
            <a:avLst/>
          </a:prstGeom>
          <a:solidFill>
            <a:schemeClr val="tx2">
              <a:lumMod val="40000"/>
              <a:lumOff val="60000"/>
            </a:schemeClr>
          </a:solidFill>
        </p:spPr>
        <p:txBody>
          <a:bodyPr wrap="square" numCol="1" rtlCol="0">
            <a:spAutoFit/>
          </a:bodyPr>
          <a:lstStyle/>
          <a:p>
            <a:r>
              <a:rPr lang="it-IT" sz="2000" b="1" dirty="0">
                <a:solidFill>
                  <a:schemeClr val="bg1"/>
                </a:solidFill>
              </a:rPr>
              <a:t>Sono uffici dotati di autonomia speciale (art. 33 DPCM 169/2019)</a:t>
            </a:r>
            <a:r>
              <a:rPr lang="it-IT" sz="2000" dirty="0">
                <a:solidFill>
                  <a:schemeClr val="bg1"/>
                </a:solidFill>
              </a:rPr>
              <a:t>:</a:t>
            </a:r>
          </a:p>
          <a:p>
            <a:r>
              <a:rPr lang="it-IT" sz="2000" i="1" dirty="0">
                <a:solidFill>
                  <a:schemeClr val="bg1"/>
                </a:solidFill>
              </a:rPr>
              <a:t>a) </a:t>
            </a:r>
            <a:r>
              <a:rPr lang="it-IT" sz="2000" dirty="0">
                <a:solidFill>
                  <a:schemeClr val="bg1"/>
                </a:solidFill>
              </a:rPr>
              <a:t>quali uffici di livello dirigenziale </a:t>
            </a:r>
            <a:r>
              <a:rPr lang="it-IT" sz="2000" b="1" u="sng" dirty="0">
                <a:solidFill>
                  <a:schemeClr val="bg1"/>
                </a:solidFill>
              </a:rPr>
              <a:t>generale</a:t>
            </a:r>
            <a:r>
              <a:rPr lang="it-IT" sz="2000" dirty="0">
                <a:solidFill>
                  <a:schemeClr val="bg1"/>
                </a:solidFill>
              </a:rPr>
              <a:t>:</a:t>
            </a:r>
          </a:p>
          <a:p>
            <a:r>
              <a:rPr lang="it-IT" sz="2000" dirty="0">
                <a:solidFill>
                  <a:schemeClr val="bg1"/>
                </a:solidFill>
              </a:rPr>
              <a:t>1) l’Archivio centrale dello Stato;</a:t>
            </a:r>
          </a:p>
          <a:p>
            <a:r>
              <a:rPr lang="it-IT" sz="2000" dirty="0">
                <a:solidFill>
                  <a:schemeClr val="bg1"/>
                </a:solidFill>
              </a:rPr>
              <a:t>2) </a:t>
            </a:r>
            <a:r>
              <a:rPr lang="it-IT" sz="2000" b="1" dirty="0">
                <a:solidFill>
                  <a:schemeClr val="bg1"/>
                </a:solidFill>
              </a:rPr>
              <a:t>l’Istituto centrale per la digitalizzazione del patrimonio culturale - </a:t>
            </a:r>
            <a:r>
              <a:rPr lang="it-IT" sz="2000" b="1" i="1" dirty="0">
                <a:solidFill>
                  <a:schemeClr val="bg1"/>
                </a:solidFill>
              </a:rPr>
              <a:t>Digital Library</a:t>
            </a:r>
            <a:r>
              <a:rPr lang="it-IT" sz="2000" dirty="0">
                <a:solidFill>
                  <a:schemeClr val="bg1"/>
                </a:solidFill>
              </a:rPr>
              <a:t>;</a:t>
            </a:r>
          </a:p>
          <a:p>
            <a:r>
              <a:rPr lang="it-IT" sz="2000" dirty="0">
                <a:solidFill>
                  <a:schemeClr val="bg1"/>
                </a:solidFill>
              </a:rPr>
              <a:t>3) la Soprintendenza speciale Archeologia, belle</a:t>
            </a:r>
          </a:p>
          <a:p>
            <a:r>
              <a:rPr lang="it-IT" sz="2000" dirty="0">
                <a:solidFill>
                  <a:schemeClr val="bg1"/>
                </a:solidFill>
              </a:rPr>
              <a:t>arti e paesaggio di Roma;</a:t>
            </a:r>
          </a:p>
          <a:p>
            <a:r>
              <a:rPr lang="it-IT" sz="2000" i="1" dirty="0">
                <a:solidFill>
                  <a:schemeClr val="bg1"/>
                </a:solidFill>
              </a:rPr>
              <a:t>b) </a:t>
            </a:r>
            <a:r>
              <a:rPr lang="it-IT" sz="2000" dirty="0">
                <a:solidFill>
                  <a:schemeClr val="bg1"/>
                </a:solidFill>
              </a:rPr>
              <a:t>quali uffici di livello dirigenziale </a:t>
            </a:r>
            <a:r>
              <a:rPr lang="it-IT" sz="2000" b="1" u="sng" dirty="0">
                <a:solidFill>
                  <a:schemeClr val="bg1"/>
                </a:solidFill>
              </a:rPr>
              <a:t>non generale</a:t>
            </a:r>
            <a:r>
              <a:rPr lang="it-IT" sz="2000" dirty="0">
                <a:solidFill>
                  <a:schemeClr val="bg1"/>
                </a:solidFill>
              </a:rPr>
              <a:t>:</a:t>
            </a:r>
          </a:p>
          <a:p>
            <a:r>
              <a:rPr lang="it-IT" sz="2000" dirty="0">
                <a:solidFill>
                  <a:schemeClr val="bg1"/>
                </a:solidFill>
              </a:rPr>
              <a:t>1) la Biblioteca Nazionale Centrale di Roma;</a:t>
            </a:r>
          </a:p>
          <a:p>
            <a:r>
              <a:rPr lang="it-IT" sz="2000" dirty="0">
                <a:solidFill>
                  <a:schemeClr val="bg1"/>
                </a:solidFill>
              </a:rPr>
              <a:t>2) la Biblioteca Nazionale Centrale di Firenze;</a:t>
            </a:r>
          </a:p>
          <a:p>
            <a:r>
              <a:rPr lang="it-IT" sz="2000" dirty="0">
                <a:solidFill>
                  <a:schemeClr val="bg1"/>
                </a:solidFill>
              </a:rPr>
              <a:t>3) il Centro per il libro e la lettura**;</a:t>
            </a:r>
          </a:p>
          <a:p>
            <a:r>
              <a:rPr lang="it-IT" sz="2000" dirty="0">
                <a:solidFill>
                  <a:schemeClr val="bg1"/>
                </a:solidFill>
              </a:rPr>
              <a:t>4</a:t>
            </a:r>
            <a:r>
              <a:rPr lang="it-IT" sz="2000" b="1" dirty="0">
                <a:solidFill>
                  <a:schemeClr val="bg1"/>
                </a:solidFill>
              </a:rPr>
              <a:t>) l’Istituto centrale per gli archivi;</a:t>
            </a:r>
          </a:p>
          <a:p>
            <a:r>
              <a:rPr lang="it-IT" sz="2000" b="1" dirty="0">
                <a:solidFill>
                  <a:schemeClr val="bg1"/>
                </a:solidFill>
              </a:rPr>
              <a:t>5) l’Istituto centrale per i beni sonori e audiovisivi;</a:t>
            </a:r>
          </a:p>
          <a:p>
            <a:r>
              <a:rPr lang="it-IT" sz="2000" b="1" dirty="0">
                <a:solidFill>
                  <a:schemeClr val="bg1"/>
                </a:solidFill>
              </a:rPr>
              <a:t>6) l’Istituto centrale per il catalogo e la documentazione (ICCD);</a:t>
            </a:r>
          </a:p>
          <a:p>
            <a:r>
              <a:rPr lang="it-IT" sz="2000" b="1" dirty="0">
                <a:solidFill>
                  <a:schemeClr val="bg1"/>
                </a:solidFill>
              </a:rPr>
              <a:t>7) l’Istituto centrale per il catalogo unico delle biblioteche italiane(ICCU); </a:t>
            </a:r>
          </a:p>
          <a:p>
            <a:r>
              <a:rPr lang="it-IT" sz="2000" b="1" dirty="0">
                <a:solidFill>
                  <a:schemeClr val="bg1"/>
                </a:solidFill>
              </a:rPr>
              <a:t>8) l’Istituto centrale per il patrimonio immateriale*, che subentra all’Istituto centrale per la</a:t>
            </a:r>
          </a:p>
          <a:p>
            <a:r>
              <a:rPr lang="it-IT" sz="2000" b="1" dirty="0" err="1">
                <a:solidFill>
                  <a:schemeClr val="bg1"/>
                </a:solidFill>
              </a:rPr>
              <a:t>demoetnoantropologia</a:t>
            </a:r>
            <a:r>
              <a:rPr lang="it-IT" sz="2000" b="1" dirty="0">
                <a:solidFill>
                  <a:schemeClr val="bg1"/>
                </a:solidFill>
              </a:rPr>
              <a:t>;</a:t>
            </a:r>
          </a:p>
          <a:p>
            <a:pPr marL="285750" indent="-285750">
              <a:buFont typeface="Arial" panose="020B0604020202020204" pitchFamily="34" charset="0"/>
              <a:buChar char="•"/>
            </a:pPr>
            <a:r>
              <a:rPr lang="it-IT" sz="2000" dirty="0">
                <a:solidFill>
                  <a:schemeClr val="bg1"/>
                </a:solidFill>
              </a:rPr>
              <a:t>L’Istituto era inserito nel Servizio VI della Direzione Generale Archeologia Belle Arti e Paesaggio fino al 5 febbraio 2020; attualmente, ai sensi del DPCM 169/2019, l'Istituto è dotato di autonomia speciale. Sul patrimonio immateriale, cfr. art. 7 bis del Codice dei Beni Culturali e del Paesaggio: Espressioni di identità culturale e collettiva).</a:t>
            </a:r>
          </a:p>
        </p:txBody>
      </p:sp>
    </p:spTree>
    <p:extLst>
      <p:ext uri="{BB962C8B-B14F-4D97-AF65-F5344CB8AC3E}">
        <p14:creationId xmlns:p14="http://schemas.microsoft.com/office/powerpoint/2010/main" val="21535656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347142"/>
            <a:ext cx="12172224" cy="730151"/>
          </a:xfrm>
        </p:spPr>
        <p:txBody>
          <a:bodyPr>
            <a:normAutofit fontScale="90000"/>
          </a:bodyPr>
          <a:lstStyle/>
          <a:p>
            <a:r>
              <a:rPr lang="it-IT" dirty="0">
                <a:solidFill>
                  <a:schemeClr val="bg1"/>
                </a:solidFill>
              </a:rPr>
              <a:t>LE SCUOLE DI ALTA FORMAZIONE DEL MIBACT</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49543" y="908481"/>
            <a:ext cx="12103924" cy="5632311"/>
          </a:xfrm>
          <a:prstGeom prst="rect">
            <a:avLst/>
          </a:prstGeom>
          <a:solidFill>
            <a:schemeClr val="tx2">
              <a:lumMod val="40000"/>
              <a:lumOff val="60000"/>
            </a:schemeClr>
          </a:solidFill>
        </p:spPr>
        <p:txBody>
          <a:bodyPr wrap="square" numCol="1" rtlCol="0">
            <a:spAutoFit/>
          </a:bodyPr>
          <a:lstStyle/>
          <a:p>
            <a:pPr marL="285750" indent="-285750">
              <a:buFont typeface="Wingdings" panose="05000000000000000000" pitchFamily="2" charset="2"/>
              <a:buChar char="v"/>
            </a:pPr>
            <a:r>
              <a:rPr lang="it-IT" b="1" dirty="0">
                <a:solidFill>
                  <a:schemeClr val="bg1"/>
                </a:solidFill>
              </a:rPr>
              <a:t>La Scuola di Alta Formazione e studio dell’ICR </a:t>
            </a:r>
            <a:r>
              <a:rPr lang="it-IT" dirty="0">
                <a:solidFill>
                  <a:schemeClr val="bg1"/>
                </a:solidFill>
              </a:rPr>
              <a:t>è un corso quinquennale a ciclo unico in Conservazione e Restauro dei Beni Culturali, articolato in 300 crediti formativi ed equiparato alla Laurea magistrale, </a:t>
            </a:r>
            <a:r>
              <a:rPr lang="it-IT" b="1" dirty="0">
                <a:solidFill>
                  <a:schemeClr val="bg1"/>
                </a:solidFill>
              </a:rPr>
              <a:t>con sede a Roma e a Matera.</a:t>
            </a:r>
            <a:r>
              <a:rPr lang="it-IT" dirty="0">
                <a:solidFill>
                  <a:schemeClr val="bg1"/>
                </a:solidFill>
              </a:rPr>
              <a:t> Il corso abilita alla professione di «</a:t>
            </a:r>
            <a:r>
              <a:rPr lang="it-IT" b="1" dirty="0">
                <a:solidFill>
                  <a:schemeClr val="bg1"/>
                </a:solidFill>
              </a:rPr>
              <a:t>Restauratore dei Beni Culturali</a:t>
            </a:r>
            <a:r>
              <a:rPr lang="it-IT" dirty="0">
                <a:solidFill>
                  <a:schemeClr val="bg1"/>
                </a:solidFill>
              </a:rPr>
              <a:t>» in riferimento al percorso formativo professionalizzante PFP 1 (Materiali lapidei e derivati; superfici decorate dell’architettura (sede di Roma e sede di Matera); PFP 2 (Manufatti dipinti su supporto ligneo e tessile. Manufatti scolpiti in legno. Arredi e strutture lignee. Manufatti in materiali sintetici lavorati, assemblati e/o dipinti) PFP 4 (Materiali e manufatti ceramici, vitrei e organici. Materiali e manufatti in metallo e leghe) </a:t>
            </a:r>
            <a:endParaRPr lang="it-IT" b="1" dirty="0">
              <a:solidFill>
                <a:schemeClr val="bg1"/>
              </a:solidFill>
            </a:endParaRPr>
          </a:p>
          <a:p>
            <a:pPr marL="285750" indent="-285750">
              <a:buFont typeface="Wingdings" panose="05000000000000000000" pitchFamily="2" charset="2"/>
              <a:buChar char="v"/>
            </a:pPr>
            <a:r>
              <a:rPr lang="it-IT" b="1" dirty="0">
                <a:solidFill>
                  <a:schemeClr val="bg1"/>
                </a:solidFill>
              </a:rPr>
              <a:t>La Scuola di Alta Formazione e studio dell’OPD </a:t>
            </a:r>
            <a:r>
              <a:rPr lang="it-IT" dirty="0">
                <a:solidFill>
                  <a:schemeClr val="bg1"/>
                </a:solidFill>
              </a:rPr>
              <a:t>è un corso quinquennale a ciclo unico articolato in 300 crediti formativi equiparato alla Laurea magistrale, </a:t>
            </a:r>
            <a:r>
              <a:rPr lang="it-IT" b="1" dirty="0">
                <a:solidFill>
                  <a:schemeClr val="bg1"/>
                </a:solidFill>
              </a:rPr>
              <a:t>con sede a Firenze</a:t>
            </a:r>
            <a:r>
              <a:rPr lang="it-IT" dirty="0">
                <a:solidFill>
                  <a:schemeClr val="bg1"/>
                </a:solidFill>
              </a:rPr>
              <a:t>. Abilita alla professione di </a:t>
            </a:r>
            <a:r>
              <a:rPr lang="it-IT" b="1" dirty="0">
                <a:solidFill>
                  <a:schemeClr val="bg1"/>
                </a:solidFill>
              </a:rPr>
              <a:t>«Restauratore dei Beni Culturali» </a:t>
            </a:r>
            <a:r>
              <a:rPr lang="it-IT" dirty="0">
                <a:solidFill>
                  <a:schemeClr val="bg1"/>
                </a:solidFill>
              </a:rPr>
              <a:t>in riferimento al profilo professionalizzante PFP 1 (Materiali lapidei e derivati. Superfici decorate dell'architettura), PFP2 (Manufatti dipinti su supporto ligneo e tessile. Manufatti scolpiti in legno. Manufatti in materiali sintetici lavorati, assemblati e/o dipinti), PFP3 Materiali e manufatti in tessili e in pelle) PFP4 (Materiali e manufatti ceramici e vitrei. Materiali e manufatti in metallo e leghe), PFP5 (Materiale librario e archivistico. Manufatti cartacei. Materiale fotografico, cinematografico e digitale).</a:t>
            </a:r>
          </a:p>
          <a:p>
            <a:pPr marL="285750" indent="-285750">
              <a:buFont typeface="Wingdings" panose="05000000000000000000" pitchFamily="2" charset="2"/>
              <a:buChar char="v"/>
            </a:pPr>
            <a:r>
              <a:rPr lang="it-IT" dirty="0">
                <a:solidFill>
                  <a:schemeClr val="bg1"/>
                </a:solidFill>
              </a:rPr>
              <a:t>La </a:t>
            </a:r>
            <a:r>
              <a:rPr lang="it-IT" b="1" dirty="0">
                <a:solidFill>
                  <a:schemeClr val="bg1"/>
                </a:solidFill>
              </a:rPr>
              <a:t>Scuola di Alta Formazione e Studio dell’ICPAL </a:t>
            </a:r>
            <a:r>
              <a:rPr lang="it-IT" dirty="0">
                <a:solidFill>
                  <a:schemeClr val="bg1"/>
                </a:solidFill>
              </a:rPr>
              <a:t>è un corso quinquennale a ciclo unico articolato in 300 crediti formativi equiparato alla Laurea magistrale, </a:t>
            </a:r>
            <a:r>
              <a:rPr lang="it-IT" b="1" dirty="0">
                <a:solidFill>
                  <a:schemeClr val="bg1"/>
                </a:solidFill>
              </a:rPr>
              <a:t>con sede a Roma</a:t>
            </a:r>
            <a:r>
              <a:rPr lang="it-IT" dirty="0">
                <a:solidFill>
                  <a:schemeClr val="bg1"/>
                </a:solidFill>
              </a:rPr>
              <a:t>. </a:t>
            </a:r>
            <a:r>
              <a:rPr lang="it-IT" dirty="0" err="1">
                <a:solidFill>
                  <a:schemeClr val="bg1"/>
                </a:solidFill>
              </a:rPr>
              <a:t>ll</a:t>
            </a:r>
            <a:r>
              <a:rPr lang="it-IT" dirty="0">
                <a:solidFill>
                  <a:schemeClr val="bg1"/>
                </a:solidFill>
              </a:rPr>
              <a:t> corso abilita alla professione di </a:t>
            </a:r>
            <a:r>
              <a:rPr lang="it-IT" b="1" dirty="0">
                <a:solidFill>
                  <a:schemeClr val="bg1"/>
                </a:solidFill>
              </a:rPr>
              <a:t>“Restauratore dei beni culturali” </a:t>
            </a:r>
            <a:r>
              <a:rPr lang="it-IT" dirty="0">
                <a:solidFill>
                  <a:schemeClr val="bg1"/>
                </a:solidFill>
              </a:rPr>
              <a:t>in riferimento al profilo professionalizzante PFP 5: Materiale librario e archivistico. Manufatti cartacei e pergamenacei. Materiale fotografico, cinematografico e digitale (articolo 1 del </a:t>
            </a:r>
            <a:r>
              <a:rPr lang="it-IT" dirty="0">
                <a:solidFill>
                  <a:schemeClr val="bg1"/>
                </a:solidFill>
                <a:hlinkClick r:id="rId3">
                  <a:extLst>
                    <a:ext uri="{A12FA001-AC4F-418D-AE19-62706E023703}">
                      <ahyp:hlinkClr xmlns:ahyp="http://schemas.microsoft.com/office/drawing/2018/hyperlinkcolor" val="tx"/>
                    </a:ext>
                  </a:extLst>
                </a:hlinkClick>
              </a:rPr>
              <a:t>Decreto</a:t>
            </a:r>
            <a:r>
              <a:rPr lang="it-IT" u="sng" dirty="0">
                <a:solidFill>
                  <a:schemeClr val="bg1"/>
                </a:solidFill>
                <a:hlinkClick r:id="rId3">
                  <a:extLst>
                    <a:ext uri="{A12FA001-AC4F-418D-AE19-62706E023703}">
                      <ahyp:hlinkClr xmlns:ahyp="http://schemas.microsoft.com/office/drawing/2018/hyperlinkcolor" val="tx"/>
                    </a:ext>
                  </a:extLst>
                </a:hlinkClick>
              </a:rPr>
              <a:t> Interministeriale Mibact-Miur del 25/8/2014</a:t>
            </a:r>
            <a:r>
              <a:rPr lang="it-IT" u="sng" dirty="0">
                <a:solidFill>
                  <a:schemeClr val="bg1"/>
                </a:solidFill>
              </a:rPr>
              <a:t>).</a:t>
            </a:r>
          </a:p>
        </p:txBody>
      </p:sp>
    </p:spTree>
    <p:extLst>
      <p:ext uri="{BB962C8B-B14F-4D97-AF65-F5344CB8AC3E}">
        <p14:creationId xmlns:p14="http://schemas.microsoft.com/office/powerpoint/2010/main" val="1834643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9888" y="0"/>
            <a:ext cx="12172224" cy="604911"/>
          </a:xfrm>
        </p:spPr>
        <p:txBody>
          <a:bodyPr>
            <a:normAutofit/>
          </a:bodyPr>
          <a:lstStyle/>
          <a:p>
            <a:r>
              <a:rPr lang="it-IT" sz="2800" dirty="0">
                <a:solidFill>
                  <a:schemeClr val="bg1"/>
                </a:solidFill>
              </a:rPr>
              <a:t>Istituti centrali e istituti dotati di autonomia speciale-2</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0" y="478303"/>
            <a:ext cx="12172224" cy="6247864"/>
          </a:xfrm>
          <a:prstGeom prst="rect">
            <a:avLst/>
          </a:prstGeom>
          <a:solidFill>
            <a:schemeClr val="tx2">
              <a:lumMod val="40000"/>
              <a:lumOff val="60000"/>
            </a:schemeClr>
          </a:solidFill>
        </p:spPr>
        <p:txBody>
          <a:bodyPr wrap="square" numCol="1" rtlCol="0">
            <a:spAutoFit/>
          </a:bodyPr>
          <a:lstStyle/>
          <a:p>
            <a:pPr algn="just"/>
            <a:r>
              <a:rPr lang="it-IT" sz="2000" b="1" dirty="0">
                <a:solidFill>
                  <a:schemeClr val="bg1"/>
                </a:solidFill>
              </a:rPr>
              <a:t>9) l’Istituto centrale per il restauro (ICR), che subentra all’Istituto superiore per la conservazione e il restauro;</a:t>
            </a:r>
          </a:p>
          <a:p>
            <a:pPr algn="just"/>
            <a:r>
              <a:rPr lang="it-IT" sz="2000" b="1" dirty="0">
                <a:solidFill>
                  <a:schemeClr val="bg1"/>
                </a:solidFill>
              </a:rPr>
              <a:t>10) l’Istituto centrale per la patologia degli archivi e del libro (ICPAL), che subentra all’Istituto centrale per il restauro e la conservazione del patrimonio archivistico e librario;</a:t>
            </a:r>
          </a:p>
          <a:p>
            <a:pPr algn="just"/>
            <a:r>
              <a:rPr lang="it-IT" sz="2000" b="1" dirty="0">
                <a:solidFill>
                  <a:schemeClr val="bg1"/>
                </a:solidFill>
              </a:rPr>
              <a:t>11) l’Istituto centrale per la grafica;</a:t>
            </a:r>
          </a:p>
          <a:p>
            <a:pPr algn="just"/>
            <a:r>
              <a:rPr lang="it-IT" sz="2000" b="1" dirty="0">
                <a:solidFill>
                  <a:schemeClr val="bg1"/>
                </a:solidFill>
              </a:rPr>
              <a:t>12) l’Istituto centrale per l’archeologia;</a:t>
            </a:r>
          </a:p>
          <a:p>
            <a:r>
              <a:rPr lang="it-IT" sz="2000" dirty="0">
                <a:solidFill>
                  <a:schemeClr val="bg1"/>
                </a:solidFill>
              </a:rPr>
              <a:t>13) l’Opificio delle pietre dure;</a:t>
            </a:r>
          </a:p>
          <a:p>
            <a:r>
              <a:rPr lang="it-IT" sz="2000" dirty="0">
                <a:solidFill>
                  <a:schemeClr val="bg1"/>
                </a:solidFill>
              </a:rPr>
              <a:t>14) la Soprintendenza nazionale per il patrimonio culturale subacqueo, con sede a Taranto;</a:t>
            </a:r>
          </a:p>
          <a:p>
            <a:r>
              <a:rPr lang="it-IT" sz="2000" dirty="0">
                <a:solidFill>
                  <a:schemeClr val="bg1"/>
                </a:solidFill>
              </a:rPr>
              <a:t>15) l’Ufficio del Soprintendente speciale per le aree colpite dal sisma del 24 agosto 2016, </a:t>
            </a:r>
            <a:r>
              <a:rPr lang="it-IT" sz="2000" u="sng" dirty="0">
                <a:solidFill>
                  <a:schemeClr val="bg1"/>
                </a:solidFill>
              </a:rPr>
              <a:t>fino al 31 dicembre 2023</a:t>
            </a:r>
            <a:r>
              <a:rPr lang="it-IT" sz="2000" dirty="0">
                <a:solidFill>
                  <a:schemeClr val="bg1"/>
                </a:solidFill>
              </a:rPr>
              <a:t>, con sede a Rieti.</a:t>
            </a:r>
          </a:p>
          <a:p>
            <a:r>
              <a:rPr lang="it-IT" sz="2000" dirty="0">
                <a:solidFill>
                  <a:schemeClr val="bg1"/>
                </a:solidFill>
              </a:rPr>
              <a:t>** Il </a:t>
            </a:r>
            <a:r>
              <a:rPr lang="it-IT" sz="2000" b="1" dirty="0">
                <a:solidFill>
                  <a:schemeClr val="bg1"/>
                </a:solidFill>
              </a:rPr>
              <a:t>Centro per il libro e la lettura </a:t>
            </a:r>
            <a:r>
              <a:rPr lang="it-IT" sz="2000" dirty="0">
                <a:solidFill>
                  <a:schemeClr val="bg1"/>
                </a:solidFill>
              </a:rPr>
              <a:t>è istituito con </a:t>
            </a:r>
            <a:r>
              <a:rPr lang="it-IT" sz="2000" dirty="0">
                <a:solidFill>
                  <a:schemeClr val="bg1"/>
                </a:solidFill>
                <a:hlinkClick r:id="rId3">
                  <a:extLst>
                    <a:ext uri="{A12FA001-AC4F-418D-AE19-62706E023703}">
                      <ahyp:hlinkClr xmlns:ahyp="http://schemas.microsoft.com/office/drawing/2018/hyperlinkcolor" val="tx"/>
                    </a:ext>
                  </a:extLst>
                </a:hlinkClick>
              </a:rPr>
              <a:t>DPR n. 233/2007</a:t>
            </a:r>
            <a:r>
              <a:rPr lang="it-IT" sz="2000" dirty="0">
                <a:solidFill>
                  <a:schemeClr val="bg1"/>
                </a:solidFill>
              </a:rPr>
              <a:t> e regolamentato dal </a:t>
            </a:r>
            <a:r>
              <a:rPr lang="it-IT" sz="2000" dirty="0">
                <a:solidFill>
                  <a:schemeClr val="bg1"/>
                </a:solidFill>
                <a:hlinkClick r:id="rId4">
                  <a:extLst>
                    <a:ext uri="{A12FA001-AC4F-418D-AE19-62706E023703}">
                      <ahyp:hlinkClr xmlns:ahyp="http://schemas.microsoft.com/office/drawing/2018/hyperlinkcolor" val="tx"/>
                    </a:ext>
                  </a:extLst>
                </a:hlinkClick>
              </a:rPr>
              <a:t>DPR n. 34/2010</a:t>
            </a:r>
            <a:r>
              <a:rPr lang="it-IT" sz="2000" dirty="0">
                <a:solidFill>
                  <a:schemeClr val="bg1"/>
                </a:solidFill>
              </a:rPr>
              <a:t> - è un Istituto autonomo che dipende dalla Direzione Generale Biblioteche e Istituti Culturali.  Il Centro ha l'obiettivo di attuare politiche di </a:t>
            </a:r>
            <a:r>
              <a:rPr lang="it-IT" sz="2000" b="1" dirty="0">
                <a:solidFill>
                  <a:schemeClr val="bg1"/>
                </a:solidFill>
              </a:rPr>
              <a:t>diffusione del libro e della lettura in Italia</a:t>
            </a:r>
            <a:r>
              <a:rPr lang="it-IT" sz="2000" dirty="0">
                <a:solidFill>
                  <a:schemeClr val="bg1"/>
                </a:solidFill>
              </a:rPr>
              <a:t>, nonché di </a:t>
            </a:r>
            <a:r>
              <a:rPr lang="it-IT" sz="2000" b="1" dirty="0">
                <a:solidFill>
                  <a:schemeClr val="bg1"/>
                </a:solidFill>
              </a:rPr>
              <a:t>promuovere il libro e la cultura italiana all'estero</a:t>
            </a:r>
            <a:r>
              <a:rPr lang="it-IT" sz="2000" dirty="0">
                <a:solidFill>
                  <a:schemeClr val="bg1"/>
                </a:solidFill>
              </a:rPr>
              <a:t>, proponendosi come punto di riferimento per il mondo professionale in tutte le sue molteplici componenti e come luogo di incontro, di dialogo e di scambio per gli operatori pubblici e privati che quotidianamente operano nei vari ambiti della produzione, della conoscenza e della diffusione del libro.</a:t>
            </a:r>
          </a:p>
          <a:p>
            <a:r>
              <a:rPr lang="it-IT" sz="2000" dirty="0">
                <a:solidFill>
                  <a:schemeClr val="bg1"/>
                </a:solidFill>
              </a:rPr>
              <a:t>In particolare, il Centro, coerentemente con le priorità politiche del Ministero, si propone di "</a:t>
            </a:r>
            <a:r>
              <a:rPr lang="it-IT" sz="2000" b="1" dirty="0">
                <a:solidFill>
                  <a:schemeClr val="bg1"/>
                </a:solidFill>
              </a:rPr>
              <a:t>promuovere politiche di diffusione del libro, della cultura e degli autori italiani</a:t>
            </a:r>
            <a:r>
              <a:rPr lang="it-IT" sz="2000" dirty="0">
                <a:solidFill>
                  <a:schemeClr val="bg1"/>
                </a:solidFill>
              </a:rPr>
              <a:t>"  e di </a:t>
            </a:r>
            <a:r>
              <a:rPr lang="it-IT" sz="2000" b="1" dirty="0">
                <a:solidFill>
                  <a:schemeClr val="bg1"/>
                </a:solidFill>
              </a:rPr>
              <a:t>"realizzare iniziative e campagne informative per sensibilizzare e incentivare i giovani alla lettura».</a:t>
            </a:r>
          </a:p>
        </p:txBody>
      </p:sp>
    </p:spTree>
    <p:extLst>
      <p:ext uri="{BB962C8B-B14F-4D97-AF65-F5344CB8AC3E}">
        <p14:creationId xmlns:p14="http://schemas.microsoft.com/office/powerpoint/2010/main" val="2216954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72224" cy="1197577"/>
          </a:xfrm>
        </p:spPr>
        <p:txBody>
          <a:bodyPr>
            <a:normAutofit/>
          </a:bodyPr>
          <a:lstStyle/>
          <a:p>
            <a:r>
              <a:rPr lang="it-IT" dirty="0">
                <a:solidFill>
                  <a:schemeClr val="bg1"/>
                </a:solidFill>
              </a:rPr>
              <a:t> istituti dotati di autonomia speciale - 3</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0" y="487616"/>
            <a:ext cx="12172224" cy="4801314"/>
          </a:xfrm>
          <a:prstGeom prst="rect">
            <a:avLst/>
          </a:prstGeom>
          <a:solidFill>
            <a:schemeClr val="tx2">
              <a:lumMod val="40000"/>
              <a:lumOff val="60000"/>
            </a:schemeClr>
          </a:solidFill>
        </p:spPr>
        <p:txBody>
          <a:bodyPr wrap="square" numCol="2" rtlCol="0">
            <a:spAutoFit/>
          </a:bodyPr>
          <a:lstStyle/>
          <a:p>
            <a:r>
              <a:rPr lang="it-IT" dirty="0">
                <a:solidFill>
                  <a:schemeClr val="bg1"/>
                </a:solidFill>
              </a:rPr>
              <a:t>3. Sono </a:t>
            </a:r>
            <a:r>
              <a:rPr lang="it-IT" b="1" dirty="0">
                <a:solidFill>
                  <a:schemeClr val="bg1"/>
                </a:solidFill>
              </a:rPr>
              <a:t>altresì dotati di autonomia speciale </a:t>
            </a:r>
            <a:r>
              <a:rPr lang="it-IT" dirty="0">
                <a:solidFill>
                  <a:schemeClr val="bg1"/>
                </a:solidFill>
              </a:rPr>
              <a:t>i seguenti</a:t>
            </a:r>
          </a:p>
          <a:p>
            <a:r>
              <a:rPr lang="it-IT" dirty="0">
                <a:solidFill>
                  <a:schemeClr val="bg1"/>
                </a:solidFill>
              </a:rPr>
              <a:t>musei, parchi archeologici e altri luoghi della cultura di rilevante interesse nazionale:</a:t>
            </a:r>
          </a:p>
          <a:p>
            <a:r>
              <a:rPr lang="it-IT" i="1" dirty="0">
                <a:solidFill>
                  <a:schemeClr val="bg1"/>
                </a:solidFill>
              </a:rPr>
              <a:t>a) </a:t>
            </a:r>
            <a:r>
              <a:rPr lang="it-IT" dirty="0">
                <a:solidFill>
                  <a:schemeClr val="bg1"/>
                </a:solidFill>
              </a:rPr>
              <a:t>quali uffici di livello dirigenziale</a:t>
            </a:r>
            <a:r>
              <a:rPr lang="it-IT" b="1" dirty="0">
                <a:solidFill>
                  <a:schemeClr val="bg1"/>
                </a:solidFill>
              </a:rPr>
              <a:t> generale:</a:t>
            </a:r>
          </a:p>
          <a:p>
            <a:r>
              <a:rPr lang="it-IT" dirty="0">
                <a:solidFill>
                  <a:schemeClr val="bg1"/>
                </a:solidFill>
              </a:rPr>
              <a:t>1) la Galleria Borghese;</a:t>
            </a:r>
          </a:p>
          <a:p>
            <a:r>
              <a:rPr lang="it-IT" dirty="0">
                <a:solidFill>
                  <a:schemeClr val="bg1"/>
                </a:solidFill>
              </a:rPr>
              <a:t>2) le Gallerie degli Uffizi;</a:t>
            </a:r>
          </a:p>
          <a:p>
            <a:r>
              <a:rPr lang="it-IT" dirty="0">
                <a:solidFill>
                  <a:schemeClr val="bg1"/>
                </a:solidFill>
              </a:rPr>
              <a:t>3) la Galleria nazionale d’arte moderna e</a:t>
            </a:r>
          </a:p>
          <a:p>
            <a:r>
              <a:rPr lang="it-IT" dirty="0">
                <a:solidFill>
                  <a:schemeClr val="bg1"/>
                </a:solidFill>
              </a:rPr>
              <a:t>contemporanea;</a:t>
            </a:r>
          </a:p>
          <a:p>
            <a:r>
              <a:rPr lang="it-IT" dirty="0">
                <a:solidFill>
                  <a:schemeClr val="bg1"/>
                </a:solidFill>
              </a:rPr>
              <a:t>4) le Gallerie dell’Accademia di Venezia;</a:t>
            </a:r>
          </a:p>
          <a:p>
            <a:r>
              <a:rPr lang="it-IT" dirty="0">
                <a:solidFill>
                  <a:schemeClr val="bg1"/>
                </a:solidFill>
              </a:rPr>
              <a:t>5) il Museo e Real bosco di Capodimonte;</a:t>
            </a:r>
          </a:p>
          <a:p>
            <a:r>
              <a:rPr lang="it-IT" dirty="0">
                <a:solidFill>
                  <a:schemeClr val="bg1"/>
                </a:solidFill>
              </a:rPr>
              <a:t>6) il Museo nazionale romano;</a:t>
            </a:r>
          </a:p>
          <a:p>
            <a:r>
              <a:rPr lang="it-IT" dirty="0">
                <a:solidFill>
                  <a:schemeClr val="bg1"/>
                </a:solidFill>
              </a:rPr>
              <a:t>7) il Parco archeologico del Colosseo;</a:t>
            </a:r>
          </a:p>
          <a:p>
            <a:r>
              <a:rPr lang="it-IT" dirty="0">
                <a:solidFill>
                  <a:schemeClr val="bg1"/>
                </a:solidFill>
              </a:rPr>
              <a:t>8) il Parco archeologico di Pompei;</a:t>
            </a:r>
          </a:p>
          <a:p>
            <a:r>
              <a:rPr lang="it-IT" dirty="0">
                <a:solidFill>
                  <a:schemeClr val="bg1"/>
                </a:solidFill>
              </a:rPr>
              <a:t>9) la Pinacoteca di Brera;</a:t>
            </a:r>
          </a:p>
          <a:p>
            <a:r>
              <a:rPr lang="it-IT" dirty="0">
                <a:solidFill>
                  <a:schemeClr val="bg1"/>
                </a:solidFill>
              </a:rPr>
              <a:t>10) la Reggia di Caserta;</a:t>
            </a:r>
          </a:p>
          <a:p>
            <a:r>
              <a:rPr lang="it-IT" dirty="0">
                <a:solidFill>
                  <a:schemeClr val="bg1"/>
                </a:solidFill>
              </a:rPr>
              <a:t>11) il Vittoriano e Palazzo Venezia;</a:t>
            </a:r>
            <a:endParaRPr lang="it-IT" i="1" dirty="0">
              <a:solidFill>
                <a:schemeClr val="bg1"/>
              </a:solidFill>
            </a:endParaRPr>
          </a:p>
          <a:p>
            <a:endParaRPr lang="it-IT" i="1" dirty="0">
              <a:solidFill>
                <a:schemeClr val="bg1"/>
              </a:solidFill>
            </a:endParaRPr>
          </a:p>
        </p:txBody>
      </p:sp>
      <p:pic>
        <p:nvPicPr>
          <p:cNvPr id="1026" name="Picture 2">
            <a:extLst>
              <a:ext uri="{FF2B5EF4-FFF2-40B4-BE49-F238E27FC236}">
                <a16:creationId xmlns:a16="http://schemas.microsoft.com/office/drawing/2014/main" id="{DC8D4E05-D30A-4191-807F-A2D10CAF06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2384" y="600156"/>
            <a:ext cx="5940000" cy="34920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92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72224" cy="1197577"/>
          </a:xfrm>
        </p:spPr>
        <p:txBody>
          <a:bodyPr>
            <a:normAutofit/>
          </a:bodyPr>
          <a:lstStyle/>
          <a:p>
            <a:r>
              <a:rPr lang="it-IT" dirty="0">
                <a:solidFill>
                  <a:schemeClr val="bg1"/>
                </a:solidFill>
              </a:rPr>
              <a:t> istituti dotati di autonomia speciale -4</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19776" y="487616"/>
            <a:ext cx="12172224" cy="6186309"/>
          </a:xfrm>
          <a:prstGeom prst="rect">
            <a:avLst/>
          </a:prstGeom>
          <a:solidFill>
            <a:schemeClr val="tx2">
              <a:lumMod val="40000"/>
              <a:lumOff val="60000"/>
            </a:schemeClr>
          </a:solidFill>
        </p:spPr>
        <p:txBody>
          <a:bodyPr wrap="square" numCol="2" rtlCol="0">
            <a:spAutoFit/>
          </a:bodyPr>
          <a:lstStyle/>
          <a:p>
            <a:r>
              <a:rPr lang="it-IT" i="1" dirty="0">
                <a:solidFill>
                  <a:schemeClr val="bg1"/>
                </a:solidFill>
              </a:rPr>
              <a:t>b) </a:t>
            </a:r>
            <a:r>
              <a:rPr lang="it-IT" dirty="0">
                <a:solidFill>
                  <a:schemeClr val="bg1"/>
                </a:solidFill>
              </a:rPr>
              <a:t>quali uffici di livello dirigenziale </a:t>
            </a:r>
            <a:r>
              <a:rPr lang="it-IT" b="1" u="sng" dirty="0">
                <a:solidFill>
                  <a:schemeClr val="bg1"/>
                </a:solidFill>
              </a:rPr>
              <a:t>non generale</a:t>
            </a:r>
            <a:r>
              <a:rPr lang="it-IT" b="1" dirty="0">
                <a:solidFill>
                  <a:schemeClr val="bg1"/>
                </a:solidFill>
              </a:rPr>
              <a:t>:</a:t>
            </a:r>
          </a:p>
          <a:p>
            <a:r>
              <a:rPr lang="it-IT" dirty="0">
                <a:solidFill>
                  <a:schemeClr val="bg1"/>
                </a:solidFill>
              </a:rPr>
              <a:t>1) il Complesso monumentale della Pilotta;</a:t>
            </a:r>
          </a:p>
          <a:p>
            <a:r>
              <a:rPr lang="it-IT" dirty="0">
                <a:solidFill>
                  <a:schemeClr val="bg1"/>
                </a:solidFill>
              </a:rPr>
              <a:t>2) la Biblioteca e il Complesso monumentale dei</a:t>
            </a:r>
          </a:p>
          <a:p>
            <a:r>
              <a:rPr lang="it-IT" dirty="0">
                <a:solidFill>
                  <a:schemeClr val="bg1"/>
                </a:solidFill>
              </a:rPr>
              <a:t>Girolamini;</a:t>
            </a:r>
          </a:p>
          <a:p>
            <a:r>
              <a:rPr lang="it-IT" dirty="0">
                <a:solidFill>
                  <a:schemeClr val="bg1"/>
                </a:solidFill>
              </a:rPr>
              <a:t>3) la Galleria dell’Accademia di Firenze;</a:t>
            </a:r>
          </a:p>
          <a:p>
            <a:r>
              <a:rPr lang="it-IT" dirty="0">
                <a:solidFill>
                  <a:schemeClr val="bg1"/>
                </a:solidFill>
              </a:rPr>
              <a:t>4) la Galleria nazionale delle Marche;</a:t>
            </a:r>
          </a:p>
          <a:p>
            <a:r>
              <a:rPr lang="it-IT" dirty="0">
                <a:solidFill>
                  <a:schemeClr val="bg1"/>
                </a:solidFill>
              </a:rPr>
              <a:t>5) la Galleria nazionale dell’Umbria;</a:t>
            </a:r>
          </a:p>
          <a:p>
            <a:r>
              <a:rPr lang="it-IT" dirty="0">
                <a:solidFill>
                  <a:schemeClr val="bg1"/>
                </a:solidFill>
              </a:rPr>
              <a:t>6) le Gallerie Estensi;</a:t>
            </a:r>
          </a:p>
          <a:p>
            <a:r>
              <a:rPr lang="it-IT" dirty="0">
                <a:solidFill>
                  <a:schemeClr val="bg1"/>
                </a:solidFill>
              </a:rPr>
              <a:t>7) le Gallerie nazionali d’arte antica;</a:t>
            </a:r>
          </a:p>
          <a:p>
            <a:r>
              <a:rPr lang="it-IT" dirty="0">
                <a:solidFill>
                  <a:schemeClr val="bg1"/>
                </a:solidFill>
              </a:rPr>
              <a:t>8) i Musei Reali;</a:t>
            </a:r>
          </a:p>
          <a:p>
            <a:r>
              <a:rPr lang="it-IT" dirty="0">
                <a:solidFill>
                  <a:schemeClr val="bg1"/>
                </a:solidFill>
              </a:rPr>
              <a:t>9) il Museo delle Civiltà;</a:t>
            </a:r>
          </a:p>
          <a:p>
            <a:r>
              <a:rPr lang="it-IT" dirty="0">
                <a:solidFill>
                  <a:schemeClr val="bg1"/>
                </a:solidFill>
              </a:rPr>
              <a:t>10) il Museo Archeologico nazionale di Cagliari;</a:t>
            </a:r>
          </a:p>
          <a:p>
            <a:r>
              <a:rPr lang="it-IT" dirty="0">
                <a:solidFill>
                  <a:schemeClr val="bg1"/>
                </a:solidFill>
              </a:rPr>
              <a:t>11) il Museo archeologico nazionale di Napoli;</a:t>
            </a:r>
          </a:p>
          <a:p>
            <a:r>
              <a:rPr lang="it-IT" dirty="0">
                <a:solidFill>
                  <a:schemeClr val="bg1"/>
                </a:solidFill>
              </a:rPr>
              <a:t>12) il Museo archeologico nazionale di Reggio</a:t>
            </a:r>
          </a:p>
          <a:p>
            <a:r>
              <a:rPr lang="it-IT" dirty="0">
                <a:solidFill>
                  <a:schemeClr val="bg1"/>
                </a:solidFill>
              </a:rPr>
              <a:t>Calabria;</a:t>
            </a:r>
          </a:p>
          <a:p>
            <a:r>
              <a:rPr lang="it-IT" dirty="0">
                <a:solidFill>
                  <a:schemeClr val="bg1"/>
                </a:solidFill>
              </a:rPr>
              <a:t>13) il Museo archeologico nazionale di Taranto;</a:t>
            </a:r>
          </a:p>
          <a:p>
            <a:r>
              <a:rPr lang="it-IT" dirty="0">
                <a:solidFill>
                  <a:schemeClr val="bg1"/>
                </a:solidFill>
              </a:rPr>
              <a:t>14) i Musei del Bargello;</a:t>
            </a:r>
          </a:p>
          <a:p>
            <a:r>
              <a:rPr lang="it-IT" dirty="0">
                <a:solidFill>
                  <a:schemeClr val="bg1"/>
                </a:solidFill>
              </a:rPr>
              <a:t>15) il Museo nazionale d’Abruzzo;</a:t>
            </a:r>
          </a:p>
          <a:p>
            <a:r>
              <a:rPr lang="it-IT" dirty="0">
                <a:solidFill>
                  <a:schemeClr val="bg1"/>
                </a:solidFill>
              </a:rPr>
              <a:t>16) il Museo nazionale etrusco di Villa Giulia;</a:t>
            </a:r>
          </a:p>
          <a:p>
            <a:r>
              <a:rPr lang="it-IT" dirty="0">
                <a:solidFill>
                  <a:schemeClr val="bg1"/>
                </a:solidFill>
              </a:rPr>
              <a:t>17) il Museo nazionale di Matera;</a:t>
            </a:r>
          </a:p>
          <a:p>
            <a:r>
              <a:rPr lang="it-IT" dirty="0">
                <a:solidFill>
                  <a:schemeClr val="bg1"/>
                </a:solidFill>
              </a:rPr>
              <a:t>18) il Museo storico e il Parco del Castello di</a:t>
            </a:r>
          </a:p>
          <a:p>
            <a:r>
              <a:rPr lang="it-IT" dirty="0">
                <a:solidFill>
                  <a:schemeClr val="bg1"/>
                </a:solidFill>
              </a:rPr>
              <a:t>Miramare;</a:t>
            </a:r>
          </a:p>
          <a:p>
            <a:r>
              <a:rPr lang="it-IT" dirty="0">
                <a:solidFill>
                  <a:schemeClr val="bg1"/>
                </a:solidFill>
              </a:rPr>
              <a:t>19) il Palazzo Ducale di Mantova;</a:t>
            </a:r>
          </a:p>
          <a:p>
            <a:r>
              <a:rPr lang="it-IT" dirty="0">
                <a:solidFill>
                  <a:schemeClr val="bg1"/>
                </a:solidFill>
              </a:rPr>
              <a:t>20) il Palazzo Reale di Genova;</a:t>
            </a:r>
          </a:p>
          <a:p>
            <a:r>
              <a:rPr lang="it-IT" dirty="0">
                <a:solidFill>
                  <a:schemeClr val="bg1"/>
                </a:solidFill>
              </a:rPr>
              <a:t>21) il Palazzo Reale di Napoli;</a:t>
            </a:r>
          </a:p>
          <a:p>
            <a:r>
              <a:rPr lang="it-IT" dirty="0">
                <a:solidFill>
                  <a:schemeClr val="bg1"/>
                </a:solidFill>
              </a:rPr>
              <a:t>22) il Parco archeologico dei Campi Flegrei;</a:t>
            </a:r>
          </a:p>
          <a:p>
            <a:r>
              <a:rPr lang="it-IT" dirty="0">
                <a:solidFill>
                  <a:schemeClr val="bg1"/>
                </a:solidFill>
              </a:rPr>
              <a:t>23) il Parco archeologico dell’Appia antica;</a:t>
            </a:r>
          </a:p>
          <a:p>
            <a:r>
              <a:rPr lang="it-IT" dirty="0">
                <a:solidFill>
                  <a:schemeClr val="bg1"/>
                </a:solidFill>
              </a:rPr>
              <a:t>24) il Parco archeologico di Ercolano;</a:t>
            </a:r>
          </a:p>
          <a:p>
            <a:r>
              <a:rPr lang="it-IT" dirty="0">
                <a:solidFill>
                  <a:schemeClr val="bg1"/>
                </a:solidFill>
              </a:rPr>
              <a:t>25) il Parco archeologico di Ostia antica;</a:t>
            </a:r>
          </a:p>
          <a:p>
            <a:r>
              <a:rPr lang="it-IT" dirty="0">
                <a:solidFill>
                  <a:schemeClr val="bg1"/>
                </a:solidFill>
              </a:rPr>
              <a:t>26) il Parco archeologico di Paestum e Velia;</a:t>
            </a:r>
          </a:p>
          <a:p>
            <a:r>
              <a:rPr lang="it-IT" dirty="0">
                <a:solidFill>
                  <a:schemeClr val="bg1"/>
                </a:solidFill>
              </a:rPr>
              <a:t>27) il Parco archeologico di Sibari;</a:t>
            </a:r>
          </a:p>
          <a:p>
            <a:r>
              <a:rPr lang="it-IT" dirty="0">
                <a:solidFill>
                  <a:schemeClr val="bg1"/>
                </a:solidFill>
              </a:rPr>
              <a:t>28) la Pinacoteca nazionale di Bologna;</a:t>
            </a:r>
          </a:p>
          <a:p>
            <a:r>
              <a:rPr lang="it-IT" dirty="0">
                <a:solidFill>
                  <a:schemeClr val="bg1"/>
                </a:solidFill>
              </a:rPr>
              <a:t>29) Villa Adriana e Villa d’Este.</a:t>
            </a:r>
            <a:endParaRPr lang="it-IT" i="1" dirty="0">
              <a:solidFill>
                <a:schemeClr val="bg1"/>
              </a:solidFill>
            </a:endParaRPr>
          </a:p>
        </p:txBody>
      </p:sp>
    </p:spTree>
    <p:extLst>
      <p:ext uri="{BB962C8B-B14F-4D97-AF65-F5344CB8AC3E}">
        <p14:creationId xmlns:p14="http://schemas.microsoft.com/office/powerpoint/2010/main" val="19479976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72224" cy="1197577"/>
          </a:xfrm>
        </p:spPr>
        <p:txBody>
          <a:bodyPr>
            <a:normAutofit/>
          </a:bodyPr>
          <a:lstStyle/>
          <a:p>
            <a:r>
              <a:rPr lang="it-IT" dirty="0">
                <a:solidFill>
                  <a:schemeClr val="bg1"/>
                </a:solidFill>
              </a:rPr>
              <a:t> cosa significa autonomia speciale?</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19776" y="487616"/>
            <a:ext cx="12172224" cy="5016758"/>
          </a:xfrm>
          <a:prstGeom prst="rect">
            <a:avLst/>
          </a:prstGeom>
          <a:solidFill>
            <a:schemeClr val="tx2">
              <a:lumMod val="40000"/>
              <a:lumOff val="60000"/>
            </a:schemeClr>
          </a:solidFill>
        </p:spPr>
        <p:txBody>
          <a:bodyPr wrap="square" numCol="2" rtlCol="0">
            <a:spAutoFit/>
          </a:bodyPr>
          <a:lstStyle/>
          <a:p>
            <a:r>
              <a:rPr lang="it-IT" sz="2000" b="1" dirty="0">
                <a:solidFill>
                  <a:schemeClr val="bg1"/>
                </a:solidFill>
              </a:rPr>
              <a:t>Art. 14 comma 2 D.L. 83/2014</a:t>
            </a:r>
          </a:p>
          <a:p>
            <a:r>
              <a:rPr lang="it-IT" sz="2000" dirty="0">
                <a:solidFill>
                  <a:schemeClr val="bg1"/>
                </a:solidFill>
              </a:rPr>
              <a:t>2. Con decreto del Ministro dei beni e delle </a:t>
            </a:r>
            <a:r>
              <a:rPr lang="it-IT" sz="2000" dirty="0" err="1">
                <a:solidFill>
                  <a:schemeClr val="bg1"/>
                </a:solidFill>
              </a:rPr>
              <a:t>attivita'</a:t>
            </a:r>
            <a:r>
              <a:rPr lang="it-IT" sz="2000" dirty="0">
                <a:solidFill>
                  <a:schemeClr val="bg1"/>
                </a:solidFill>
              </a:rPr>
              <a:t> culturali e del turismo, di concerto con il Ministro dell'economia e delle finanze e con il Ministro per la semplificazione e la pubblica amministrazione, i poli museali, gli istituti e luoghi della cultura statali e gli uffici competenti su complessi di beni distinti da eccezionale valore archeologico, storico, artistico o architettonico, </a:t>
            </a:r>
            <a:r>
              <a:rPr lang="it-IT" sz="2000" b="1" dirty="0">
                <a:solidFill>
                  <a:schemeClr val="bg1"/>
                </a:solidFill>
              </a:rPr>
              <a:t>possono essere trasformati in soprintendenze dotate di autonomia scientifica, finanziaria, contabile e organizzativa</a:t>
            </a:r>
            <a:r>
              <a:rPr lang="it-IT" sz="2000" dirty="0">
                <a:solidFill>
                  <a:schemeClr val="bg1"/>
                </a:solidFill>
              </a:rPr>
              <a:t>, senza nuovi o maggiori oneri per la finanza pubblica e nel rispetto delle dotazioni organiche definite in attuazione del decreto-legge 6 luglio 2012, n. 95, convertito, con modificazioni, dalla legge 7 agosto 2012, n. 135. A ciascun provvedimento </a:t>
            </a:r>
            <a:r>
              <a:rPr lang="it-IT" sz="2000" dirty="0" err="1">
                <a:solidFill>
                  <a:schemeClr val="bg1"/>
                </a:solidFill>
              </a:rPr>
              <a:t>e'</a:t>
            </a:r>
            <a:r>
              <a:rPr lang="it-IT" sz="2000" dirty="0">
                <a:solidFill>
                  <a:schemeClr val="bg1"/>
                </a:solidFill>
              </a:rPr>
              <a:t> allegato l'elenco dei poli museali e delle soprintendenze </a:t>
            </a:r>
            <a:r>
              <a:rPr lang="it-IT" sz="2000" dirty="0" err="1">
                <a:solidFill>
                  <a:schemeClr val="bg1"/>
                </a:solidFill>
              </a:rPr>
              <a:t>gia'</a:t>
            </a:r>
            <a:r>
              <a:rPr lang="it-IT" sz="2000" dirty="0">
                <a:solidFill>
                  <a:schemeClr val="bg1"/>
                </a:solidFill>
              </a:rPr>
              <a:t> dotate di autonomia. Nelle strutture di cui al primo periodo del presente comma, vi </a:t>
            </a:r>
            <a:r>
              <a:rPr lang="it-IT" sz="2000" dirty="0" err="1">
                <a:solidFill>
                  <a:schemeClr val="bg1"/>
                </a:solidFill>
              </a:rPr>
              <a:t>e'</a:t>
            </a:r>
            <a:r>
              <a:rPr lang="it-IT" sz="2000" dirty="0">
                <a:solidFill>
                  <a:schemeClr val="bg1"/>
                </a:solidFill>
              </a:rPr>
              <a:t> un amministratore unico, in luogo del consiglio di amministrazione, da affiancare al soprintendente, con specifiche competenze gestionali e amministrative in materia di valorizzazione del patrimonio culturale. I poli museali e gli istituti e i luoghi della cultura di cui al primo periodo svolgono, di regola, </a:t>
            </a:r>
            <a:r>
              <a:rPr lang="it-IT" sz="2000" b="1" dirty="0">
                <a:solidFill>
                  <a:schemeClr val="bg1"/>
                </a:solidFill>
              </a:rPr>
              <a:t>in forma diretta i servizi di assistenza culturale e di </a:t>
            </a:r>
            <a:r>
              <a:rPr lang="it-IT" sz="2000" b="1" dirty="0" err="1">
                <a:solidFill>
                  <a:schemeClr val="bg1"/>
                </a:solidFill>
              </a:rPr>
              <a:t>ospitalita'</a:t>
            </a:r>
            <a:r>
              <a:rPr lang="it-IT" sz="2000" b="1" dirty="0">
                <a:solidFill>
                  <a:schemeClr val="bg1"/>
                </a:solidFill>
              </a:rPr>
              <a:t> per il pubblico</a:t>
            </a:r>
            <a:r>
              <a:rPr lang="it-IT" sz="2000" dirty="0">
                <a:solidFill>
                  <a:schemeClr val="bg1"/>
                </a:solidFill>
              </a:rPr>
              <a:t> di cui all'articolo 117, comma 2, lettere a) e g), del Codice dei beni culturali e del paesaggio, di cui al decreto legislativo 22 gennaio 2004, n. 42. </a:t>
            </a:r>
            <a:endParaRPr lang="it-IT" sz="2000" i="1" dirty="0">
              <a:solidFill>
                <a:schemeClr val="bg1"/>
              </a:solidFill>
            </a:endParaRPr>
          </a:p>
        </p:txBody>
      </p:sp>
    </p:spTree>
    <p:extLst>
      <p:ext uri="{BB962C8B-B14F-4D97-AF65-F5344CB8AC3E}">
        <p14:creationId xmlns:p14="http://schemas.microsoft.com/office/powerpoint/2010/main" val="26992937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9888" y="178330"/>
            <a:ext cx="12172224" cy="730151"/>
          </a:xfrm>
        </p:spPr>
        <p:txBody>
          <a:bodyPr>
            <a:normAutofit fontScale="90000"/>
          </a:bodyPr>
          <a:lstStyle/>
          <a:p>
            <a:r>
              <a:rPr lang="it-IT" dirty="0">
                <a:solidFill>
                  <a:schemeClr val="bg1"/>
                </a:solidFill>
              </a:rPr>
              <a:t>GLI ISTITUTI E LUOGHI DI CULTURA</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44038" y="543405"/>
            <a:ext cx="12103924" cy="6186309"/>
          </a:xfrm>
          <a:prstGeom prst="rect">
            <a:avLst/>
          </a:prstGeom>
          <a:solidFill>
            <a:schemeClr val="tx2">
              <a:lumMod val="40000"/>
              <a:lumOff val="60000"/>
            </a:schemeClr>
          </a:solidFill>
        </p:spPr>
        <p:txBody>
          <a:bodyPr wrap="square" numCol="1" rtlCol="0">
            <a:spAutoFit/>
          </a:bodyPr>
          <a:lstStyle/>
          <a:p>
            <a:r>
              <a:rPr lang="it-IT" b="1" dirty="0">
                <a:solidFill>
                  <a:schemeClr val="bg1"/>
                </a:solidFill>
                <a:latin typeface="+mj-lt"/>
              </a:rPr>
              <a:t>Art. 101 Istituti e luoghi della cultura. (Codice dei Beni Culturali e del Paesaggio).</a:t>
            </a:r>
          </a:p>
          <a:p>
            <a:r>
              <a:rPr lang="it-IT" dirty="0">
                <a:solidFill>
                  <a:schemeClr val="bg1"/>
                </a:solidFill>
                <a:latin typeface="+mj-lt"/>
              </a:rPr>
              <a:t>1. Ai fini del presente codice sono istituti e luoghi della cultura </a:t>
            </a:r>
            <a:r>
              <a:rPr lang="it-IT" b="1" dirty="0">
                <a:solidFill>
                  <a:schemeClr val="bg1"/>
                </a:solidFill>
                <a:latin typeface="+mj-lt"/>
              </a:rPr>
              <a:t>i musei, le biblioteche e gli archivi, le aree e i parchi archeologici, i complessi monumentali.</a:t>
            </a:r>
          </a:p>
          <a:p>
            <a:r>
              <a:rPr lang="it-IT" dirty="0">
                <a:solidFill>
                  <a:schemeClr val="bg1"/>
                </a:solidFill>
                <a:latin typeface="+mj-lt"/>
              </a:rPr>
              <a:t>2. Si intende per:</a:t>
            </a:r>
          </a:p>
          <a:p>
            <a:r>
              <a:rPr lang="it-IT" dirty="0">
                <a:solidFill>
                  <a:schemeClr val="bg1"/>
                </a:solidFill>
                <a:latin typeface="+mj-lt"/>
              </a:rPr>
              <a:t>a) "</a:t>
            </a:r>
            <a:r>
              <a:rPr lang="it-IT" b="1" dirty="0">
                <a:solidFill>
                  <a:schemeClr val="bg1"/>
                </a:solidFill>
                <a:latin typeface="+mj-lt"/>
              </a:rPr>
              <a:t>museo</a:t>
            </a:r>
            <a:r>
              <a:rPr lang="it-IT" dirty="0">
                <a:solidFill>
                  <a:schemeClr val="bg1"/>
                </a:solidFill>
                <a:latin typeface="+mj-lt"/>
              </a:rPr>
              <a:t>", una struttura permanente che acquisisce, cataloga, conserva, ordina ed espone beni culturali per finalità di educazione e di studio;</a:t>
            </a:r>
            <a:endParaRPr lang="it-IT" altLang="it-IT" dirty="0">
              <a:solidFill>
                <a:schemeClr val="bg1"/>
              </a:solidFill>
              <a:latin typeface="+mj-lt"/>
            </a:endParaRPr>
          </a:p>
          <a:p>
            <a:pPr lvl="0" eaLnBrk="0" fontAlgn="base" hangingPunct="0">
              <a:spcBef>
                <a:spcPct val="0"/>
              </a:spcBef>
              <a:spcAft>
                <a:spcPct val="0"/>
              </a:spcAft>
            </a:pPr>
            <a:r>
              <a:rPr lang="it-IT" altLang="it-IT" dirty="0">
                <a:solidFill>
                  <a:schemeClr val="bg1"/>
                </a:solidFill>
                <a:latin typeface="+mj-lt"/>
                <a:cs typeface="Tahoma" panose="020B0604030504040204" pitchFamily="34" charset="0"/>
              </a:rPr>
              <a:t>b) "</a:t>
            </a:r>
            <a:r>
              <a:rPr lang="it-IT" altLang="it-IT" b="1" dirty="0">
                <a:solidFill>
                  <a:schemeClr val="bg1"/>
                </a:solidFill>
                <a:latin typeface="+mj-lt"/>
                <a:cs typeface="Tahoma" panose="020B0604030504040204" pitchFamily="34" charset="0"/>
              </a:rPr>
              <a:t>biblioteca</a:t>
            </a:r>
            <a:r>
              <a:rPr lang="it-IT" altLang="it-IT" dirty="0">
                <a:solidFill>
                  <a:schemeClr val="bg1"/>
                </a:solidFill>
                <a:latin typeface="+mj-lt"/>
                <a:cs typeface="Tahoma" panose="020B0604030504040204" pitchFamily="34" charset="0"/>
              </a:rPr>
              <a:t>", una struttura permanente che raccoglie, cataloga e conserva un insieme organizzato di libri, materiali e informazioni, comunque editi o pubblicati su qualunque supporto, e ne assicura la consultazione al fine di promuovere la lettura e lo studio;</a:t>
            </a:r>
            <a:br>
              <a:rPr lang="it-IT" altLang="it-IT" dirty="0">
                <a:solidFill>
                  <a:schemeClr val="bg1"/>
                </a:solidFill>
                <a:latin typeface="+mj-lt"/>
                <a:cs typeface="Tahoma" panose="020B0604030504040204" pitchFamily="34" charset="0"/>
              </a:rPr>
            </a:br>
            <a:r>
              <a:rPr lang="it-IT" altLang="it-IT" dirty="0">
                <a:solidFill>
                  <a:schemeClr val="bg1"/>
                </a:solidFill>
                <a:latin typeface="+mj-lt"/>
                <a:cs typeface="Tahoma" panose="020B0604030504040204" pitchFamily="34" charset="0"/>
              </a:rPr>
              <a:t>c) </a:t>
            </a:r>
            <a:r>
              <a:rPr lang="it-IT" altLang="it-IT" b="1" dirty="0">
                <a:solidFill>
                  <a:schemeClr val="bg1"/>
                </a:solidFill>
                <a:latin typeface="+mj-lt"/>
                <a:cs typeface="Tahoma" panose="020B0604030504040204" pitchFamily="34" charset="0"/>
              </a:rPr>
              <a:t>"archivio</a:t>
            </a:r>
            <a:r>
              <a:rPr lang="it-IT" altLang="it-IT" dirty="0">
                <a:solidFill>
                  <a:schemeClr val="bg1"/>
                </a:solidFill>
                <a:latin typeface="+mj-lt"/>
                <a:cs typeface="Tahoma" panose="020B0604030504040204" pitchFamily="34" charset="0"/>
              </a:rPr>
              <a:t>", una struttura permanente che raccoglie, inventaria e conserva documenti originali di interesse storico e ne assicura la consultazione per finalità di studio e di ricerca.</a:t>
            </a:r>
            <a:br>
              <a:rPr lang="it-IT" altLang="it-IT" dirty="0">
                <a:solidFill>
                  <a:schemeClr val="bg1"/>
                </a:solidFill>
                <a:latin typeface="+mj-lt"/>
                <a:cs typeface="Tahoma" panose="020B0604030504040204" pitchFamily="34" charset="0"/>
              </a:rPr>
            </a:br>
            <a:r>
              <a:rPr lang="it-IT" altLang="it-IT" dirty="0">
                <a:solidFill>
                  <a:schemeClr val="bg1"/>
                </a:solidFill>
                <a:latin typeface="+mj-lt"/>
                <a:cs typeface="Tahoma" panose="020B0604030504040204" pitchFamily="34" charset="0"/>
              </a:rPr>
              <a:t>d) "</a:t>
            </a:r>
            <a:r>
              <a:rPr lang="it-IT" altLang="it-IT" b="1" dirty="0">
                <a:solidFill>
                  <a:schemeClr val="bg1"/>
                </a:solidFill>
                <a:latin typeface="+mj-lt"/>
                <a:cs typeface="Tahoma" panose="020B0604030504040204" pitchFamily="34" charset="0"/>
              </a:rPr>
              <a:t>area archeologica</a:t>
            </a:r>
            <a:r>
              <a:rPr lang="it-IT" altLang="it-IT" dirty="0">
                <a:solidFill>
                  <a:schemeClr val="bg1"/>
                </a:solidFill>
                <a:latin typeface="+mj-lt"/>
                <a:cs typeface="Tahoma" panose="020B0604030504040204" pitchFamily="34" charset="0"/>
              </a:rPr>
              <a:t>", un sito caratterizzato dalla presenza di resti di natura fossile o di manufatti o strutture preistorici o di età antica;</a:t>
            </a:r>
            <a:br>
              <a:rPr lang="it-IT" altLang="it-IT" dirty="0">
                <a:solidFill>
                  <a:schemeClr val="bg1"/>
                </a:solidFill>
                <a:latin typeface="+mj-lt"/>
                <a:cs typeface="Tahoma" panose="020B0604030504040204" pitchFamily="34" charset="0"/>
              </a:rPr>
            </a:br>
            <a:r>
              <a:rPr lang="it-IT" altLang="it-IT" dirty="0">
                <a:solidFill>
                  <a:schemeClr val="bg1"/>
                </a:solidFill>
                <a:latin typeface="+mj-lt"/>
                <a:cs typeface="Tahoma" panose="020B0604030504040204" pitchFamily="34" charset="0"/>
              </a:rPr>
              <a:t>e) "</a:t>
            </a:r>
            <a:r>
              <a:rPr lang="it-IT" altLang="it-IT" b="1" dirty="0">
                <a:solidFill>
                  <a:schemeClr val="bg1"/>
                </a:solidFill>
                <a:latin typeface="+mj-lt"/>
                <a:cs typeface="Tahoma" panose="020B0604030504040204" pitchFamily="34" charset="0"/>
              </a:rPr>
              <a:t>parco archeologico</a:t>
            </a:r>
            <a:r>
              <a:rPr lang="it-IT" altLang="it-IT" dirty="0">
                <a:solidFill>
                  <a:schemeClr val="bg1"/>
                </a:solidFill>
                <a:latin typeface="+mj-lt"/>
                <a:cs typeface="Tahoma" panose="020B0604030504040204" pitchFamily="34" charset="0"/>
              </a:rPr>
              <a:t>", un ambito territoriale caratterizzato da importanti evidenze archeologiche e dalla compresenza di valori storici, paesaggistici o ambientali, attrezzato come museo all’aperto;</a:t>
            </a:r>
            <a:br>
              <a:rPr lang="it-IT" altLang="it-IT" dirty="0">
                <a:solidFill>
                  <a:schemeClr val="bg1"/>
                </a:solidFill>
                <a:latin typeface="+mj-lt"/>
                <a:cs typeface="Tahoma" panose="020B0604030504040204" pitchFamily="34" charset="0"/>
              </a:rPr>
            </a:br>
            <a:r>
              <a:rPr lang="it-IT" altLang="it-IT" dirty="0">
                <a:solidFill>
                  <a:schemeClr val="bg1"/>
                </a:solidFill>
                <a:latin typeface="+mj-lt"/>
                <a:cs typeface="Tahoma" panose="020B0604030504040204" pitchFamily="34" charset="0"/>
              </a:rPr>
              <a:t>f) "</a:t>
            </a:r>
            <a:r>
              <a:rPr lang="it-IT" altLang="it-IT" b="1" dirty="0">
                <a:solidFill>
                  <a:schemeClr val="bg1"/>
                </a:solidFill>
                <a:latin typeface="+mj-lt"/>
                <a:cs typeface="Tahoma" panose="020B0604030504040204" pitchFamily="34" charset="0"/>
              </a:rPr>
              <a:t>complesso monumentale</a:t>
            </a:r>
            <a:r>
              <a:rPr lang="it-IT" altLang="it-IT" dirty="0">
                <a:solidFill>
                  <a:schemeClr val="bg1"/>
                </a:solidFill>
                <a:latin typeface="+mj-lt"/>
                <a:cs typeface="Tahoma" panose="020B0604030504040204" pitchFamily="34" charset="0"/>
              </a:rPr>
              <a:t>", un insieme formato da una pluralità di fabbricati edificati anche in epoche diverse, che con il tempo hanno acquisito, come insieme, una autonoma rilevanza artistica, storica o etnoantropologica.</a:t>
            </a:r>
            <a:endParaRPr lang="it-IT" altLang="it-IT" sz="2400" dirty="0">
              <a:solidFill>
                <a:schemeClr val="bg1"/>
              </a:solidFill>
              <a:latin typeface="+mj-lt"/>
            </a:endParaRPr>
          </a:p>
          <a:p>
            <a:pPr lvl="0" eaLnBrk="0" fontAlgn="base" hangingPunct="0">
              <a:spcBef>
                <a:spcPct val="0"/>
              </a:spcBef>
              <a:spcAft>
                <a:spcPct val="0"/>
              </a:spcAft>
            </a:pPr>
            <a:r>
              <a:rPr lang="it-IT" altLang="it-IT" dirty="0">
                <a:solidFill>
                  <a:schemeClr val="bg1"/>
                </a:solidFill>
                <a:latin typeface="+mj-lt"/>
                <a:cs typeface="Tahoma" panose="020B0604030504040204" pitchFamily="34" charset="0"/>
              </a:rPr>
              <a:t>3. Gli istituti ed i luoghi di cui al comma 1 che appartengono a soggetti pubblici sono destinati </a:t>
            </a:r>
            <a:r>
              <a:rPr lang="it-IT" altLang="it-IT" dirty="0">
                <a:solidFill>
                  <a:srgbClr val="000000"/>
                </a:solidFill>
                <a:latin typeface="+mj-lt"/>
                <a:cs typeface="Tahoma" panose="020B0604030504040204" pitchFamily="34" charset="0"/>
              </a:rPr>
              <a:t>alla </a:t>
            </a:r>
            <a:r>
              <a:rPr lang="it-IT" altLang="it-IT" b="1" dirty="0">
                <a:solidFill>
                  <a:srgbClr val="000000"/>
                </a:solidFill>
                <a:latin typeface="+mj-lt"/>
                <a:cs typeface="Tahoma" panose="020B0604030504040204" pitchFamily="34" charset="0"/>
              </a:rPr>
              <a:t>pubblica fruizione </a:t>
            </a:r>
            <a:r>
              <a:rPr lang="it-IT" altLang="it-IT" dirty="0">
                <a:solidFill>
                  <a:srgbClr val="000000"/>
                </a:solidFill>
                <a:latin typeface="+mj-lt"/>
                <a:cs typeface="Tahoma" panose="020B0604030504040204" pitchFamily="34" charset="0"/>
              </a:rPr>
              <a:t>ed </a:t>
            </a:r>
            <a:r>
              <a:rPr lang="it-IT" altLang="it-IT" b="1" dirty="0">
                <a:solidFill>
                  <a:srgbClr val="000000"/>
                </a:solidFill>
                <a:latin typeface="+mj-lt"/>
                <a:cs typeface="Tahoma" panose="020B0604030504040204" pitchFamily="34" charset="0"/>
              </a:rPr>
              <a:t>espletano un servizio pubblico</a:t>
            </a:r>
            <a:r>
              <a:rPr lang="it-IT" altLang="it-IT" dirty="0">
                <a:solidFill>
                  <a:srgbClr val="000000"/>
                </a:solidFill>
                <a:latin typeface="+mj-lt"/>
                <a:cs typeface="Tahoma" panose="020B0604030504040204" pitchFamily="34" charset="0"/>
              </a:rPr>
              <a:t>.</a:t>
            </a:r>
            <a:endParaRPr lang="it-IT" altLang="it-IT" sz="2400" dirty="0">
              <a:latin typeface="+mj-lt"/>
            </a:endParaRPr>
          </a:p>
          <a:p>
            <a:pPr lvl="0" eaLnBrk="0" fontAlgn="base" hangingPunct="0">
              <a:spcBef>
                <a:spcPct val="0"/>
              </a:spcBef>
              <a:spcAft>
                <a:spcPct val="0"/>
              </a:spcAft>
            </a:pPr>
            <a:r>
              <a:rPr lang="it-IT" altLang="it-IT" dirty="0">
                <a:solidFill>
                  <a:srgbClr val="000000"/>
                </a:solidFill>
                <a:latin typeface="+mj-lt"/>
                <a:cs typeface="Tahoma" panose="020B0604030504040204" pitchFamily="34" charset="0"/>
              </a:rPr>
              <a:t>4. Le strutture espositive e di consultazione nonché i luoghi di cui al comma 1 che appartengono a soggetti </a:t>
            </a:r>
            <a:r>
              <a:rPr lang="it-IT" altLang="it-IT" b="1" dirty="0">
                <a:solidFill>
                  <a:srgbClr val="000000"/>
                </a:solidFill>
                <a:latin typeface="+mj-lt"/>
                <a:cs typeface="Tahoma" panose="020B0604030504040204" pitchFamily="34" charset="0"/>
              </a:rPr>
              <a:t>privati</a:t>
            </a:r>
            <a:r>
              <a:rPr lang="it-IT" altLang="it-IT" dirty="0">
                <a:solidFill>
                  <a:srgbClr val="000000"/>
                </a:solidFill>
                <a:latin typeface="+mj-lt"/>
                <a:cs typeface="Tahoma" panose="020B0604030504040204" pitchFamily="34" charset="0"/>
              </a:rPr>
              <a:t> e sono aperti al pubblico espletano un </a:t>
            </a:r>
            <a:r>
              <a:rPr lang="it-IT" altLang="it-IT" b="1" dirty="0">
                <a:solidFill>
                  <a:srgbClr val="000000"/>
                </a:solidFill>
                <a:latin typeface="+mj-lt"/>
                <a:cs typeface="Tahoma" panose="020B0604030504040204" pitchFamily="34" charset="0"/>
              </a:rPr>
              <a:t>servizio privato di utilità sociale</a:t>
            </a:r>
            <a:r>
              <a:rPr lang="it-IT" altLang="it-IT" dirty="0">
                <a:solidFill>
                  <a:srgbClr val="000000"/>
                </a:solidFill>
                <a:latin typeface="+mj-lt"/>
                <a:cs typeface="Tahoma" panose="020B0604030504040204" pitchFamily="34" charset="0"/>
              </a:rPr>
              <a:t>.</a:t>
            </a:r>
            <a:endParaRPr lang="it-IT" altLang="it-IT" sz="4000" dirty="0">
              <a:latin typeface="+mj-lt"/>
            </a:endParaRPr>
          </a:p>
        </p:txBody>
      </p:sp>
    </p:spTree>
    <p:extLst>
      <p:ext uri="{BB962C8B-B14F-4D97-AF65-F5344CB8AC3E}">
        <p14:creationId xmlns:p14="http://schemas.microsoft.com/office/powerpoint/2010/main" val="36192023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211993"/>
            <a:ext cx="12172224" cy="1197577"/>
          </a:xfrm>
        </p:spPr>
        <p:txBody>
          <a:bodyPr>
            <a:normAutofit fontScale="90000"/>
          </a:bodyPr>
          <a:lstStyle/>
          <a:p>
            <a:r>
              <a:rPr lang="it-IT" dirty="0">
                <a:solidFill>
                  <a:schemeClr val="bg1"/>
                </a:solidFill>
              </a:rPr>
              <a:t>LA SVOLTA DI FRANCESCHINI: I MUSEI AD AUTONOMIA SPECIALE (D.M. 23 dicembre 2014)</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0" y="1225689"/>
            <a:ext cx="12172224" cy="5632311"/>
          </a:xfrm>
          <a:prstGeom prst="rect">
            <a:avLst/>
          </a:prstGeom>
          <a:solidFill>
            <a:schemeClr val="tx2">
              <a:lumMod val="40000"/>
              <a:lumOff val="60000"/>
            </a:schemeClr>
          </a:solidFill>
        </p:spPr>
        <p:txBody>
          <a:bodyPr wrap="square" numCol="1" rtlCol="0">
            <a:spAutoFit/>
          </a:bodyPr>
          <a:lstStyle/>
          <a:p>
            <a:pPr algn="just"/>
            <a:r>
              <a:rPr lang="it-IT" sz="2400" dirty="0">
                <a:solidFill>
                  <a:schemeClr val="bg1"/>
                </a:solidFill>
              </a:rPr>
              <a:t>Con la riforma Franceschini del 2014 viene finalmente </a:t>
            </a:r>
            <a:r>
              <a:rPr lang="it-IT" sz="2400" b="1" dirty="0">
                <a:solidFill>
                  <a:schemeClr val="bg1"/>
                </a:solidFill>
              </a:rPr>
              <a:t>riconosciuto il museo</a:t>
            </a:r>
            <a:r>
              <a:rPr lang="it-IT" sz="2400" dirty="0">
                <a:solidFill>
                  <a:schemeClr val="bg1"/>
                </a:solidFill>
              </a:rPr>
              <a:t>, fino ad allora </a:t>
            </a:r>
            <a:r>
              <a:rPr lang="it-IT" sz="2400" b="1" dirty="0">
                <a:solidFill>
                  <a:schemeClr val="bg1"/>
                </a:solidFill>
              </a:rPr>
              <a:t>semplice ufficio della Soprintendenza</a:t>
            </a:r>
            <a:r>
              <a:rPr lang="it-IT" sz="2400" dirty="0">
                <a:solidFill>
                  <a:schemeClr val="bg1"/>
                </a:solidFill>
              </a:rPr>
              <a:t>, come istituto dotato di </a:t>
            </a:r>
            <a:r>
              <a:rPr lang="it-IT" sz="2400" b="1" dirty="0">
                <a:solidFill>
                  <a:schemeClr val="bg1"/>
                </a:solidFill>
              </a:rPr>
              <a:t>autonomia tecnico scientifica </a:t>
            </a:r>
            <a:r>
              <a:rPr lang="it-IT" sz="2400" dirty="0">
                <a:solidFill>
                  <a:schemeClr val="bg1"/>
                </a:solidFill>
              </a:rPr>
              <a:t>che svolge funzioni di tutela e valorizzazione delle raccolte assicurandone e promuovendone la pubblica fruizione. Vengono inoltre definiti i musei e i luoghi della cultura. </a:t>
            </a:r>
          </a:p>
          <a:p>
            <a:r>
              <a:rPr lang="it-IT" sz="2400" b="1" dirty="0">
                <a:solidFill>
                  <a:schemeClr val="bg1"/>
                </a:solidFill>
              </a:rPr>
              <a:t>Organizzazione</a:t>
            </a:r>
            <a:br>
              <a:rPr lang="it-IT" sz="2400" dirty="0">
                <a:solidFill>
                  <a:schemeClr val="bg1"/>
                </a:solidFill>
              </a:rPr>
            </a:br>
            <a:r>
              <a:rPr lang="it-IT" sz="2400" dirty="0">
                <a:solidFill>
                  <a:schemeClr val="bg1"/>
                </a:solidFill>
              </a:rPr>
              <a:t>Ogni museo ha 5 distinte aree funzionali, ognuna assegnata a una o più unità di personale responsabile:</a:t>
            </a:r>
            <a:br>
              <a:rPr lang="it-IT" sz="2400" dirty="0">
                <a:solidFill>
                  <a:schemeClr val="bg1"/>
                </a:solidFill>
              </a:rPr>
            </a:br>
            <a:r>
              <a:rPr lang="it-IT" sz="2400" b="1" dirty="0">
                <a:solidFill>
                  <a:schemeClr val="bg1"/>
                </a:solidFill>
              </a:rPr>
              <a:t>a) direzione;</a:t>
            </a:r>
            <a:br>
              <a:rPr lang="it-IT" sz="2400" b="1" dirty="0">
                <a:solidFill>
                  <a:schemeClr val="bg1"/>
                </a:solidFill>
              </a:rPr>
            </a:br>
            <a:r>
              <a:rPr lang="it-IT" sz="2400" b="1" dirty="0">
                <a:solidFill>
                  <a:schemeClr val="bg1"/>
                </a:solidFill>
              </a:rPr>
              <a:t>b) cura e gestione delle collezioni, studio, didattica e ricerca;</a:t>
            </a:r>
            <a:br>
              <a:rPr lang="it-IT" sz="2400" b="1" dirty="0">
                <a:solidFill>
                  <a:schemeClr val="bg1"/>
                </a:solidFill>
              </a:rPr>
            </a:br>
            <a:r>
              <a:rPr lang="it-IT" sz="2400" b="1" dirty="0">
                <a:solidFill>
                  <a:schemeClr val="bg1"/>
                </a:solidFill>
              </a:rPr>
              <a:t>c) marketing, fundraising, servizi e rapporti con il pubblico, pubbliche relazioni;</a:t>
            </a:r>
            <a:br>
              <a:rPr lang="it-IT" sz="2400" b="1" dirty="0">
                <a:solidFill>
                  <a:schemeClr val="bg1"/>
                </a:solidFill>
              </a:rPr>
            </a:br>
            <a:r>
              <a:rPr lang="it-IT" sz="2400" b="1" dirty="0">
                <a:solidFill>
                  <a:schemeClr val="bg1"/>
                </a:solidFill>
              </a:rPr>
              <a:t>d) amministrazione, finanze e gestione delle risorse umane;</a:t>
            </a:r>
            <a:br>
              <a:rPr lang="it-IT" sz="2400" b="1" dirty="0">
                <a:solidFill>
                  <a:schemeClr val="bg1"/>
                </a:solidFill>
              </a:rPr>
            </a:br>
            <a:r>
              <a:rPr lang="it-IT" sz="2400" b="1" dirty="0">
                <a:solidFill>
                  <a:schemeClr val="bg1"/>
                </a:solidFill>
              </a:rPr>
              <a:t>e) strutture, allestimenti e sicurezza.</a:t>
            </a:r>
            <a:br>
              <a:rPr lang="it-IT" sz="2400" b="1" dirty="0">
                <a:solidFill>
                  <a:schemeClr val="bg1"/>
                </a:solidFill>
              </a:rPr>
            </a:br>
            <a:r>
              <a:rPr lang="it-IT" sz="2400" dirty="0">
                <a:solidFill>
                  <a:schemeClr val="bg1"/>
                </a:solidFill>
              </a:rPr>
              <a:t>Il direttore del museo è il custode e l’interprete dell’identità e della missione del museo, nel rispetto degli indirizzi del Ministero.</a:t>
            </a:r>
            <a:endParaRPr lang="it-IT" sz="2400" i="1" dirty="0">
              <a:solidFill>
                <a:schemeClr val="bg1"/>
              </a:solidFill>
            </a:endParaRPr>
          </a:p>
        </p:txBody>
      </p:sp>
    </p:spTree>
    <p:extLst>
      <p:ext uri="{BB962C8B-B14F-4D97-AF65-F5344CB8AC3E}">
        <p14:creationId xmlns:p14="http://schemas.microsoft.com/office/powerpoint/2010/main" val="959393564"/>
      </p:ext>
    </p:extLst>
  </p:cSld>
  <p:clrMapOvr>
    <a:masterClrMapping/>
  </p:clrMapOvr>
</p:sld>
</file>

<file path=ppt/theme/theme1.xml><?xml version="1.0" encoding="utf-8"?>
<a:theme xmlns:a="http://schemas.openxmlformats.org/drawingml/2006/main" name="Sezion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2058</TotalTime>
  <Words>6587</Words>
  <Application>Microsoft Office PowerPoint</Application>
  <PresentationFormat>Widescreen</PresentationFormat>
  <Paragraphs>347</Paragraphs>
  <Slides>30</Slides>
  <Notes>29</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30</vt:i4>
      </vt:variant>
    </vt:vector>
  </HeadingPairs>
  <TitlesOfParts>
    <vt:vector size="37" baseType="lpstr">
      <vt:lpstr>Arial</vt:lpstr>
      <vt:lpstr>Arial Unicode MS</vt:lpstr>
      <vt:lpstr>Calibri</vt:lpstr>
      <vt:lpstr>Century Gothic</vt:lpstr>
      <vt:lpstr>Wingdings</vt:lpstr>
      <vt:lpstr>Wingdings 3</vt:lpstr>
      <vt:lpstr>Sezione</vt:lpstr>
      <vt:lpstr>Presentazione standard di PowerPoint</vt:lpstr>
      <vt:lpstr>Consolidare buone abitudini di studio </vt:lpstr>
      <vt:lpstr>Istituti centrali e istituti dotati di autonomia speciale-1</vt:lpstr>
      <vt:lpstr>Istituti centrali e istituti dotati di autonomia speciale-2</vt:lpstr>
      <vt:lpstr> istituti dotati di autonomia speciale - 3 </vt:lpstr>
      <vt:lpstr> istituti dotati di autonomia speciale -4 </vt:lpstr>
      <vt:lpstr> cosa significa autonomia speciale? </vt:lpstr>
      <vt:lpstr>GLI ISTITUTI E LUOGHI DI CULTURA </vt:lpstr>
      <vt:lpstr>LA SVOLTA DI FRANCESCHINI: I MUSEI AD AUTONOMIA SPECIALE (D.M. 23 dicembre 2014) </vt:lpstr>
      <vt:lpstr>Cos’e’ un museo? </vt:lpstr>
      <vt:lpstr>Organizzazione dei musei ad autoNomia speciale -1 </vt:lpstr>
      <vt:lpstr>Organizzazione dei musei ad autoNomia speciale -2 </vt:lpstr>
      <vt:lpstr>Organizzazione dei musei ad autoNomia speciale -3 </vt:lpstr>
      <vt:lpstr>Presentazione standard di PowerPoint</vt:lpstr>
      <vt:lpstr>Organizzazione dei musei ad autoNomia speciale -4 </vt:lpstr>
      <vt:lpstr>Lo statuto </vt:lpstr>
      <vt:lpstr>Il bilancio DEL MUSEO (AUTONOMO E NON AUTONOMO) </vt:lpstr>
      <vt:lpstr>La carta dei servizi </vt:lpstr>
      <vt:lpstr>                Archivio centrale dello stato </vt:lpstr>
      <vt:lpstr>                          La Digital Library </vt:lpstr>
      <vt:lpstr>                   La Digital Library - ORGANIGRAMMA </vt:lpstr>
      <vt:lpstr>        La SOPRINTENDENZA SPECIALE ABAP ROMA </vt:lpstr>
      <vt:lpstr>      LE AREE FUNZIONALI DELLA SOPRINTENDENZA SPECIALE DI ROMA </vt:lpstr>
      <vt:lpstr>      compiti DELLA SOPRINTENDENZA SPECIALE DI ROMA </vt:lpstr>
      <vt:lpstr>I Musei statali della citta’ di roma</vt:lpstr>
      <vt:lpstr>L’UFFICIO ESPORTAZIONE DI ROMA</vt:lpstr>
      <vt:lpstr>Soprintendenza SPECIALE PER LE AREE COLPITE DAL SISMA </vt:lpstr>
      <vt:lpstr>Soprintendenza nazionale patrimonio culturale subacqueo </vt:lpstr>
      <vt:lpstr>ISTITUTI E SCUOLE DEL RESTAURO </vt:lpstr>
      <vt:lpstr>LE SCUOLE DI ALTA FORMAZIONE DEL MIBACT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cristina lollai</dc:creator>
  <cp:lastModifiedBy>cristina lollai</cp:lastModifiedBy>
  <cp:revision>183</cp:revision>
  <dcterms:created xsi:type="dcterms:W3CDTF">2020-02-09T08:15:27Z</dcterms:created>
  <dcterms:modified xsi:type="dcterms:W3CDTF">2020-03-10T18:19:52Z</dcterms:modified>
</cp:coreProperties>
</file>